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3" r:id="rId1"/>
  </p:sldMasterIdLst>
  <p:notesMasterIdLst>
    <p:notesMasterId r:id="rId7"/>
  </p:notesMasterIdLst>
  <p:sldIdLst>
    <p:sldId id="286" r:id="rId2"/>
    <p:sldId id="287" r:id="rId3"/>
    <p:sldId id="291" r:id="rId4"/>
    <p:sldId id="289" r:id="rId5"/>
    <p:sldId id="27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65" autoAdjust="0"/>
    <p:restoredTop sz="94660"/>
  </p:normalViewPr>
  <p:slideViewPr>
    <p:cSldViewPr>
      <p:cViewPr varScale="1">
        <p:scale>
          <a:sx n="68" d="100"/>
          <a:sy n="68"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5F48BDC7-7856-43BF-A439-44B60DB443DB}" type="datetimeFigureOut">
              <a:rPr lang="ar-IQ" smtClean="0"/>
              <a:t>17/12/1444</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F15A7325-F2D8-4A62-9953-DE1009D2B2B4}" type="slidenum">
              <a:rPr lang="ar-IQ" smtClean="0"/>
              <a:t>‹#›</a:t>
            </a:fld>
            <a:endParaRPr lang="ar-IQ"/>
          </a:p>
        </p:txBody>
      </p:sp>
    </p:spTree>
    <p:extLst>
      <p:ext uri="{BB962C8B-B14F-4D97-AF65-F5344CB8AC3E}">
        <p14:creationId xmlns:p14="http://schemas.microsoft.com/office/powerpoint/2010/main" val="208417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77576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635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7388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2360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078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070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81996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80568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730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598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725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040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48522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170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684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7/5/2023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513127"/>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 id="2147484116" r:id="rId13"/>
    <p:sldLayoutId id="2147484117" r:id="rId14"/>
    <p:sldLayoutId id="2147484118" r:id="rId15"/>
    <p:sldLayoutId id="214748411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6423912" cy="1625600"/>
          </a:xfrm>
        </p:spPr>
        <p:txBody>
          <a:bodyPr>
            <a:normAutofit/>
          </a:bodyPr>
          <a:lstStyle/>
          <a:p>
            <a:pPr algn="ctr"/>
            <a:r>
              <a:rPr lang="ar-IQ" sz="3200" dirty="0">
                <a:solidFill>
                  <a:srgbClr val="C00000"/>
                </a:solidFill>
              </a:rPr>
              <a:t>المطلب الثاني </a:t>
            </a:r>
            <a:br>
              <a:rPr lang="ar-IQ" sz="3200" dirty="0">
                <a:solidFill>
                  <a:srgbClr val="C00000"/>
                </a:solidFill>
              </a:rPr>
            </a:br>
            <a:r>
              <a:rPr lang="ar-IQ" sz="3200" dirty="0">
                <a:solidFill>
                  <a:srgbClr val="C00000"/>
                </a:solidFill>
              </a:rPr>
              <a:t>انواع التدابير </a:t>
            </a:r>
            <a:endParaRPr lang="en-US" sz="3200" dirty="0">
              <a:solidFill>
                <a:srgbClr val="C00000"/>
              </a:solidFill>
            </a:endParaRPr>
          </a:p>
        </p:txBody>
      </p:sp>
      <p:sp>
        <p:nvSpPr>
          <p:cNvPr id="3" name="Content Placeholder 2"/>
          <p:cNvSpPr>
            <a:spLocks noGrp="1"/>
          </p:cNvSpPr>
          <p:nvPr>
            <p:ph idx="1"/>
          </p:nvPr>
        </p:nvSpPr>
        <p:spPr>
          <a:xfrm>
            <a:off x="533400" y="1371600"/>
            <a:ext cx="6347714" cy="3880773"/>
          </a:xfrm>
        </p:spPr>
        <p:txBody>
          <a:bodyPr>
            <a:normAutofit fontScale="47500" lnSpcReduction="20000"/>
          </a:bodyPr>
          <a:lstStyle/>
          <a:p>
            <a:r>
              <a:rPr lang="ar-IQ" sz="2900" b="1" dirty="0"/>
              <a:t>هناك تقسيم عام للتدابير ، وتقسيم خاص للتدابير ،</a:t>
            </a:r>
          </a:p>
          <a:p>
            <a:pPr algn="ctr"/>
            <a:r>
              <a:rPr lang="ar-IQ" sz="4400" dirty="0">
                <a:solidFill>
                  <a:srgbClr val="C00000"/>
                </a:solidFill>
              </a:rPr>
              <a:t>اولا/التقسيم العام للتدابير :</a:t>
            </a:r>
          </a:p>
          <a:p>
            <a:pPr algn="ctr"/>
            <a:r>
              <a:rPr lang="ar-IQ" sz="3300" dirty="0">
                <a:solidFill>
                  <a:schemeClr val="accent2">
                    <a:lumMod val="50000"/>
                  </a:schemeClr>
                </a:solidFill>
              </a:rPr>
              <a:t>تنقسم التدابير بشكل عام الى </a:t>
            </a:r>
            <a:r>
              <a:rPr lang="ar-IQ" sz="3300" dirty="0">
                <a:solidFill>
                  <a:srgbClr val="C00000"/>
                </a:solidFill>
              </a:rPr>
              <a:t>:</a:t>
            </a:r>
          </a:p>
          <a:p>
            <a:r>
              <a:rPr lang="ar-IQ" sz="3600" dirty="0">
                <a:solidFill>
                  <a:srgbClr val="C00000"/>
                </a:solidFill>
              </a:rPr>
              <a:t>1.تدابير وقائية(احترازية صرفة ):</a:t>
            </a:r>
            <a:r>
              <a:rPr lang="ar-IQ" sz="3600" dirty="0">
                <a:solidFill>
                  <a:schemeClr val="tx1"/>
                </a:solidFill>
              </a:rPr>
              <a:t>حالات الجنون ،الاختلال العقلي ،حالات التشرد والاشتباه ،ادمان المخدرات ،وتتمثل بالوضع تحت المراقبة والالزام بالاقامة في الموطن الاصلي .</a:t>
            </a:r>
          </a:p>
          <a:p>
            <a:r>
              <a:rPr lang="ar-IQ" sz="3600" dirty="0">
                <a:solidFill>
                  <a:srgbClr val="C00000"/>
                </a:solidFill>
              </a:rPr>
              <a:t>2.تدابير جنائية :</a:t>
            </a:r>
            <a:r>
              <a:rPr lang="ar-IQ" sz="3600" dirty="0">
                <a:solidFill>
                  <a:schemeClr val="tx1"/>
                </a:solidFill>
              </a:rPr>
              <a:t>تشمل العقوبات التبعية والتكميلية مثل مراقبة الشرطة والمصادرة والغلق (عقابية واحترازية في نفس الوقت )</a:t>
            </a:r>
          </a:p>
          <a:p>
            <a:r>
              <a:rPr lang="ar-IQ" sz="3600" dirty="0">
                <a:solidFill>
                  <a:srgbClr val="C00000"/>
                </a:solidFill>
              </a:rPr>
              <a:t>3.تدابير الدفاع الاجتماعي </a:t>
            </a:r>
            <a:r>
              <a:rPr lang="ar-IQ" sz="3600" dirty="0">
                <a:solidFill>
                  <a:schemeClr val="tx1"/>
                </a:solidFill>
              </a:rPr>
              <a:t>:وهي تدابير عقابية ،وتنفذ على مرتكبي الجرائم من فاقدي الاهلية بسبب المرض العقلي او النفسي او العصبي او الشذوذ،والاحداث ومعتادي الاجرام وتتمثل بالايداع في المؤسسات الصحية بالنسبة للمرضى والايداع بالنسبة لمعتادي الاجرام ،او الاعتقال الوقائي لمن لايرجى تقويمهم</a:t>
            </a:r>
          </a:p>
        </p:txBody>
      </p:sp>
    </p:spTree>
    <p:extLst>
      <p:ext uri="{BB962C8B-B14F-4D97-AF65-F5344CB8AC3E}">
        <p14:creationId xmlns:p14="http://schemas.microsoft.com/office/powerpoint/2010/main" val="383291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347713" cy="1320800"/>
          </a:xfrm>
        </p:spPr>
        <p:txBody>
          <a:bodyPr>
            <a:normAutofit/>
          </a:bodyPr>
          <a:lstStyle/>
          <a:p>
            <a:pPr algn="ctr"/>
            <a:r>
              <a:rPr lang="ar-IQ" sz="2800" dirty="0">
                <a:solidFill>
                  <a:srgbClr val="C00000"/>
                </a:solidFill>
              </a:rPr>
              <a:t>ثانياً/التقسيم الخاص للتدابير </a:t>
            </a:r>
            <a:endParaRPr lang="en-US" sz="2800" dirty="0">
              <a:solidFill>
                <a:srgbClr val="C00000"/>
              </a:solidFill>
            </a:endParaRPr>
          </a:p>
        </p:txBody>
      </p:sp>
      <p:sp>
        <p:nvSpPr>
          <p:cNvPr id="3" name="Content Placeholder 2"/>
          <p:cNvSpPr>
            <a:spLocks noGrp="1"/>
          </p:cNvSpPr>
          <p:nvPr>
            <p:ph idx="1"/>
          </p:nvPr>
        </p:nvSpPr>
        <p:spPr>
          <a:xfrm>
            <a:off x="533400" y="762000"/>
            <a:ext cx="6347714" cy="3880773"/>
          </a:xfrm>
        </p:spPr>
        <p:txBody>
          <a:bodyPr/>
          <a:lstStyle/>
          <a:p>
            <a:r>
              <a:rPr lang="ar-IQ" dirty="0"/>
              <a:t>في نطاق التقسيم الخاص للتدابير :</a:t>
            </a:r>
          </a:p>
          <a:p>
            <a:r>
              <a:rPr lang="ar-IQ" dirty="0"/>
              <a:t>تقسم التدابيرالى قسمين :ا</a:t>
            </a:r>
            <a:r>
              <a:rPr lang="ar-IQ" dirty="0">
                <a:solidFill>
                  <a:srgbClr val="FF0000"/>
                </a:solidFill>
              </a:rPr>
              <a:t>لاول </a:t>
            </a:r>
            <a:r>
              <a:rPr lang="ar-IQ" dirty="0"/>
              <a:t>من  حيث الموضوع </a:t>
            </a:r>
            <a:r>
              <a:rPr lang="ar-IQ" dirty="0">
                <a:solidFill>
                  <a:srgbClr val="FF0000"/>
                </a:solidFill>
              </a:rPr>
              <a:t>والثاني </a:t>
            </a:r>
            <a:r>
              <a:rPr lang="ar-IQ" dirty="0"/>
              <a:t>من حيث الطبيعة </a:t>
            </a:r>
          </a:p>
          <a:p>
            <a:r>
              <a:rPr lang="ar-IQ" dirty="0"/>
              <a:t>1</a:t>
            </a:r>
            <a:r>
              <a:rPr lang="ar-IQ" b="1" dirty="0"/>
              <a:t>.التدابير من حيث موضوعها (محلها ):</a:t>
            </a:r>
            <a:r>
              <a:rPr lang="ar-IQ" dirty="0"/>
              <a:t>تقسم من حيث الحق الذي تصيبه الى تدابير شخصية وتدابير عينية .</a:t>
            </a:r>
          </a:p>
          <a:p>
            <a:r>
              <a:rPr lang="ar-IQ" dirty="0">
                <a:solidFill>
                  <a:srgbClr val="FF0000"/>
                </a:solidFill>
              </a:rPr>
              <a:t>أ:التدابير الشخصية:</a:t>
            </a:r>
            <a:r>
              <a:rPr lang="ar-IQ" dirty="0">
                <a:solidFill>
                  <a:schemeClr val="tx1"/>
                </a:solidFill>
              </a:rPr>
              <a:t>وتسمى</a:t>
            </a:r>
            <a:r>
              <a:rPr lang="ar-IQ" dirty="0">
                <a:solidFill>
                  <a:srgbClr val="FF0000"/>
                </a:solidFill>
              </a:rPr>
              <a:t> </a:t>
            </a:r>
            <a:r>
              <a:rPr lang="ar-IQ" dirty="0"/>
              <a:t>بذلك لانها تنصب على شخص المحكوم عليه،وتتضمن الآتي: (تدابير ماسة بالحرية/تدابير مقيدة للحرية /تدابير سالبة للحقوق ).</a:t>
            </a:r>
          </a:p>
          <a:p>
            <a:r>
              <a:rPr lang="ar-IQ" dirty="0">
                <a:solidFill>
                  <a:srgbClr val="FF0000"/>
                </a:solidFill>
              </a:rPr>
              <a:t>ب:التدابير العينية :</a:t>
            </a:r>
            <a:r>
              <a:rPr lang="ar-IQ" dirty="0">
                <a:solidFill>
                  <a:schemeClr val="tx1"/>
                </a:solidFill>
              </a:rPr>
              <a:t>وتسمى بذلك لانها تنصب على اشياء استعملها الجاني في ارتكاب الجريمة منها (المصادرة واغلاق المحل ).</a:t>
            </a:r>
            <a:endParaRPr lang="en-US" dirty="0">
              <a:solidFill>
                <a:schemeClr val="tx1"/>
              </a:solidFill>
            </a:endParaRPr>
          </a:p>
        </p:txBody>
      </p:sp>
    </p:spTree>
    <p:extLst>
      <p:ext uri="{BB962C8B-B14F-4D97-AF65-F5344CB8AC3E}">
        <p14:creationId xmlns:p14="http://schemas.microsoft.com/office/powerpoint/2010/main" val="2018997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200" dirty="0">
                <a:solidFill>
                  <a:schemeClr val="tx1"/>
                </a:solidFill>
              </a:rPr>
              <a:t>التدابير من حيث الطبيعة :</a:t>
            </a:r>
            <a:endParaRPr lang="en-US" sz="3200" dirty="0">
              <a:solidFill>
                <a:schemeClr val="tx1"/>
              </a:solidFill>
            </a:endParaRPr>
          </a:p>
        </p:txBody>
      </p:sp>
      <p:sp>
        <p:nvSpPr>
          <p:cNvPr id="3" name="Content Placeholder 2"/>
          <p:cNvSpPr>
            <a:spLocks noGrp="1"/>
          </p:cNvSpPr>
          <p:nvPr>
            <p:ph idx="1"/>
          </p:nvPr>
        </p:nvSpPr>
        <p:spPr>
          <a:xfrm>
            <a:off x="457200" y="1295400"/>
            <a:ext cx="6347714" cy="3880773"/>
          </a:xfrm>
        </p:spPr>
        <p:txBody>
          <a:bodyPr/>
          <a:lstStyle/>
          <a:p>
            <a:r>
              <a:rPr lang="ar-IQ" dirty="0"/>
              <a:t>تقسم التدابير من حيث طبيعتها الى :</a:t>
            </a:r>
          </a:p>
          <a:p>
            <a:r>
              <a:rPr lang="ar-IQ" dirty="0">
                <a:solidFill>
                  <a:srgbClr val="FF0000"/>
                </a:solidFill>
              </a:rPr>
              <a:t>أ-تدابير تأهيلية </a:t>
            </a:r>
            <a:r>
              <a:rPr lang="ar-IQ" dirty="0"/>
              <a:t>:تهدف هذه التدابير الى علاج الجاني اذا كان مريضا ،اوتعليمه حرفه اذا كان عاطلا .</a:t>
            </a:r>
          </a:p>
          <a:p>
            <a:r>
              <a:rPr lang="ar-IQ" dirty="0">
                <a:solidFill>
                  <a:srgbClr val="FF0000"/>
                </a:solidFill>
              </a:rPr>
              <a:t>ب-تدابير تعجيزية </a:t>
            </a:r>
            <a:r>
              <a:rPr lang="ar-IQ" dirty="0"/>
              <a:t>:تهدف تجريد الجاني من بعض الوسائل الماديةالتي قد يستعملها في ارتكاب الجريمةكمصادرة الات او ادوات التزوير .</a:t>
            </a:r>
          </a:p>
          <a:p>
            <a:r>
              <a:rPr lang="ar-IQ" dirty="0"/>
              <a:t>ج-</a:t>
            </a:r>
            <a:r>
              <a:rPr lang="ar-IQ" dirty="0">
                <a:solidFill>
                  <a:srgbClr val="FF0000"/>
                </a:solidFill>
              </a:rPr>
              <a:t>تدابيرابعادية :</a:t>
            </a:r>
            <a:r>
              <a:rPr lang="ar-IQ" dirty="0"/>
              <a:t>وهي التي تفصل الجاني عن المكان الذي يحتمل ارتكاب الجريمة فيه ،كابعاد الاجنبي وحظر الاقامة في مكان يمارس فيه الشخص اجرامه .</a:t>
            </a:r>
            <a:endParaRPr lang="en-US" dirty="0"/>
          </a:p>
        </p:txBody>
      </p:sp>
    </p:spTree>
    <p:extLst>
      <p:ext uri="{BB962C8B-B14F-4D97-AF65-F5344CB8AC3E}">
        <p14:creationId xmlns:p14="http://schemas.microsoft.com/office/powerpoint/2010/main" val="645247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800" dirty="0">
                <a:solidFill>
                  <a:schemeClr val="tx1"/>
                </a:solidFill>
              </a:rPr>
              <a:t>موقف المشرع العراقي :</a:t>
            </a:r>
            <a:br>
              <a:rPr lang="ar-IQ" sz="2800" dirty="0">
                <a:solidFill>
                  <a:schemeClr val="tx1"/>
                </a:solidFill>
              </a:rPr>
            </a:br>
            <a:r>
              <a:rPr lang="ar-IQ" sz="2200" dirty="0">
                <a:solidFill>
                  <a:srgbClr val="FF0000"/>
                </a:solidFill>
              </a:rPr>
              <a:t>س/ماهو موقف المشرع العراقي من موضوعة التدابير الاحترازية ؟</a:t>
            </a:r>
            <a:endParaRPr lang="en-US" sz="2200" b="1" dirty="0">
              <a:solidFill>
                <a:srgbClr val="FF0000"/>
              </a:solidFill>
            </a:endParaRPr>
          </a:p>
        </p:txBody>
      </p:sp>
      <p:sp>
        <p:nvSpPr>
          <p:cNvPr id="3" name="Content Placeholder 2"/>
          <p:cNvSpPr>
            <a:spLocks noGrp="1"/>
          </p:cNvSpPr>
          <p:nvPr>
            <p:ph idx="1"/>
          </p:nvPr>
        </p:nvSpPr>
        <p:spPr>
          <a:xfrm>
            <a:off x="609600" y="1828800"/>
            <a:ext cx="6347714" cy="3880773"/>
          </a:xfrm>
        </p:spPr>
        <p:txBody>
          <a:bodyPr>
            <a:normAutofit fontScale="92500" lnSpcReduction="20000"/>
          </a:bodyPr>
          <a:lstStyle/>
          <a:p>
            <a:r>
              <a:rPr lang="ar-IQ" dirty="0"/>
              <a:t>بحسب نص م.</a:t>
            </a:r>
            <a:r>
              <a:rPr lang="ar-IQ" sz="2200" b="1" dirty="0">
                <a:solidFill>
                  <a:srgbClr val="FF0000"/>
                </a:solidFill>
                <a:ea typeface="+mj-ea"/>
              </a:rPr>
              <a:t> 114من ق.ع.ع </a:t>
            </a:r>
            <a:r>
              <a:rPr lang="ar-IQ" sz="2200" dirty="0">
                <a:solidFill>
                  <a:schemeClr val="tx1"/>
                </a:solidFill>
                <a:ea typeface="+mj-ea"/>
              </a:rPr>
              <a:t>فأن التدابير اما سالبة للحرية او مقيدة لها ،او سالبة للحقوق ،او مادية .</a:t>
            </a:r>
          </a:p>
          <a:p>
            <a:r>
              <a:rPr lang="ar-IQ" sz="2200" b="1" u="sng" dirty="0">
                <a:solidFill>
                  <a:schemeClr val="tx1"/>
                </a:solidFill>
                <a:ea typeface="+mj-ea"/>
              </a:rPr>
              <a:t>1-التدابير السالبة للحرية او المقيدة لها :</a:t>
            </a:r>
          </a:p>
          <a:p>
            <a:r>
              <a:rPr lang="ar-IQ" sz="2200" dirty="0">
                <a:solidFill>
                  <a:schemeClr val="tx1"/>
                </a:solidFill>
                <a:ea typeface="+mj-ea"/>
              </a:rPr>
              <a:t>وتشمل الحجز في ماوى علاجي </a:t>
            </a:r>
            <a:r>
              <a:rPr lang="ar-IQ" sz="2200" dirty="0">
                <a:solidFill>
                  <a:srgbClr val="C00000"/>
                </a:solidFill>
                <a:ea typeface="+mj-ea"/>
              </a:rPr>
              <a:t>م.105</a:t>
            </a:r>
            <a:r>
              <a:rPr lang="ar-IQ" sz="2200" dirty="0">
                <a:solidFill>
                  <a:schemeClr val="tx1"/>
                </a:solidFill>
                <a:ea typeface="+mj-ea"/>
              </a:rPr>
              <a:t>،حظر ارتياد الحانات </a:t>
            </a:r>
            <a:r>
              <a:rPr lang="ar-IQ" sz="2200" dirty="0">
                <a:solidFill>
                  <a:srgbClr val="C00000"/>
                </a:solidFill>
                <a:ea typeface="+mj-ea"/>
              </a:rPr>
              <a:t>م.106</a:t>
            </a:r>
            <a:r>
              <a:rPr lang="ar-IQ" sz="2200" dirty="0">
                <a:solidFill>
                  <a:schemeClr val="tx1"/>
                </a:solidFill>
                <a:ea typeface="+mj-ea"/>
              </a:rPr>
              <a:t>،منع الاقامة </a:t>
            </a:r>
            <a:r>
              <a:rPr lang="ar-IQ" sz="2200" dirty="0">
                <a:solidFill>
                  <a:srgbClr val="C00000"/>
                </a:solidFill>
                <a:ea typeface="+mj-ea"/>
              </a:rPr>
              <a:t>م.107</a:t>
            </a:r>
            <a:r>
              <a:rPr lang="ar-IQ" sz="2200" dirty="0">
                <a:solidFill>
                  <a:schemeClr val="tx1"/>
                </a:solidFill>
                <a:ea typeface="+mj-ea"/>
              </a:rPr>
              <a:t>،مراقبة الشرطة </a:t>
            </a:r>
            <a:r>
              <a:rPr lang="ar-IQ" sz="2200" dirty="0">
                <a:solidFill>
                  <a:srgbClr val="C00000"/>
                </a:solidFill>
                <a:ea typeface="+mj-ea"/>
              </a:rPr>
              <a:t>م.99و.م.108</a:t>
            </a:r>
            <a:r>
              <a:rPr lang="ar-IQ" sz="2200" dirty="0">
                <a:solidFill>
                  <a:schemeClr val="tx1"/>
                </a:solidFill>
                <a:ea typeface="+mj-ea"/>
              </a:rPr>
              <a:t>.</a:t>
            </a:r>
          </a:p>
          <a:p>
            <a:r>
              <a:rPr lang="ar-IQ" sz="2200" b="1" u="sng" dirty="0">
                <a:solidFill>
                  <a:schemeClr val="tx1"/>
                </a:solidFill>
                <a:ea typeface="+mj-ea"/>
              </a:rPr>
              <a:t>2-تدابير سالبة للحقوق :</a:t>
            </a:r>
          </a:p>
          <a:p>
            <a:r>
              <a:rPr lang="ar-IQ" sz="2200" dirty="0">
                <a:solidFill>
                  <a:schemeClr val="tx1"/>
                </a:solidFill>
                <a:ea typeface="+mj-ea"/>
              </a:rPr>
              <a:t>وتشمل :اسقاط الولاية او الوصاية او القوامة</a:t>
            </a:r>
            <a:r>
              <a:rPr lang="ar-IQ" sz="2200" dirty="0">
                <a:solidFill>
                  <a:srgbClr val="C00000"/>
                </a:solidFill>
                <a:ea typeface="+mj-ea"/>
              </a:rPr>
              <a:t>م.111</a:t>
            </a:r>
            <a:r>
              <a:rPr lang="ar-IQ" sz="2200" dirty="0">
                <a:solidFill>
                  <a:schemeClr val="tx1"/>
                </a:solidFill>
                <a:ea typeface="+mj-ea"/>
              </a:rPr>
              <a:t> ،حظر ممارسة العمل </a:t>
            </a:r>
            <a:r>
              <a:rPr lang="ar-IQ" sz="2200" dirty="0">
                <a:solidFill>
                  <a:srgbClr val="C00000"/>
                </a:solidFill>
                <a:ea typeface="+mj-ea"/>
              </a:rPr>
              <a:t>م.113</a:t>
            </a:r>
            <a:r>
              <a:rPr lang="ar-IQ" sz="2200" dirty="0">
                <a:solidFill>
                  <a:schemeClr val="tx1"/>
                </a:solidFill>
                <a:ea typeface="+mj-ea"/>
              </a:rPr>
              <a:t>،سحب اجازة السوق </a:t>
            </a:r>
            <a:r>
              <a:rPr lang="ar-IQ" sz="2200" dirty="0">
                <a:solidFill>
                  <a:srgbClr val="C00000"/>
                </a:solidFill>
                <a:ea typeface="+mj-ea"/>
              </a:rPr>
              <a:t>م.115</a:t>
            </a:r>
            <a:r>
              <a:rPr lang="ar-IQ" sz="2200" dirty="0">
                <a:solidFill>
                  <a:schemeClr val="tx1"/>
                </a:solidFill>
                <a:ea typeface="+mj-ea"/>
              </a:rPr>
              <a:t>.</a:t>
            </a:r>
          </a:p>
          <a:p>
            <a:r>
              <a:rPr lang="ar-IQ" sz="2200" b="1" u="sng" dirty="0">
                <a:solidFill>
                  <a:schemeClr val="tx1"/>
                </a:solidFill>
                <a:ea typeface="+mj-ea"/>
              </a:rPr>
              <a:t> 3-التدابير المادية</a:t>
            </a:r>
            <a:r>
              <a:rPr lang="ar-IQ" sz="2200" dirty="0">
                <a:solidFill>
                  <a:schemeClr val="tx1"/>
                </a:solidFill>
                <a:ea typeface="+mj-ea"/>
              </a:rPr>
              <a:t>:المصادرة</a:t>
            </a:r>
            <a:r>
              <a:rPr lang="ar-IQ" sz="2200" dirty="0">
                <a:solidFill>
                  <a:srgbClr val="C00000"/>
                </a:solidFill>
                <a:ea typeface="+mj-ea"/>
              </a:rPr>
              <a:t>م.117</a:t>
            </a:r>
            <a:r>
              <a:rPr lang="ar-IQ" sz="2200" dirty="0">
                <a:solidFill>
                  <a:schemeClr val="tx1"/>
                </a:solidFill>
                <a:ea typeface="+mj-ea"/>
              </a:rPr>
              <a:t> ،التعهدبحسن السلوك </a:t>
            </a:r>
            <a:r>
              <a:rPr lang="ar-IQ" sz="2200" dirty="0">
                <a:solidFill>
                  <a:srgbClr val="C00000"/>
                </a:solidFill>
                <a:ea typeface="+mj-ea"/>
              </a:rPr>
              <a:t>م.118</a:t>
            </a:r>
            <a:r>
              <a:rPr lang="ar-IQ" sz="2200" dirty="0">
                <a:solidFill>
                  <a:schemeClr val="tx1"/>
                </a:solidFill>
                <a:ea typeface="+mj-ea"/>
              </a:rPr>
              <a:t>،غلق المحل </a:t>
            </a:r>
            <a:r>
              <a:rPr lang="ar-IQ" sz="2200" dirty="0">
                <a:solidFill>
                  <a:srgbClr val="C00000"/>
                </a:solidFill>
                <a:ea typeface="+mj-ea"/>
              </a:rPr>
              <a:t>م.121</a:t>
            </a:r>
            <a:r>
              <a:rPr lang="ar-IQ" sz="2200" dirty="0">
                <a:solidFill>
                  <a:schemeClr val="tx1"/>
                </a:solidFill>
                <a:ea typeface="+mj-ea"/>
              </a:rPr>
              <a:t>،وقف الشخص المعنوي وحله م</a:t>
            </a:r>
            <a:r>
              <a:rPr lang="ar-IQ" sz="2200" dirty="0">
                <a:solidFill>
                  <a:srgbClr val="C00000"/>
                </a:solidFill>
                <a:ea typeface="+mj-ea"/>
              </a:rPr>
              <a:t>.122</a:t>
            </a:r>
            <a:r>
              <a:rPr lang="ar-IQ" sz="2200" dirty="0">
                <a:solidFill>
                  <a:schemeClr val="tx1"/>
                </a:solidFill>
                <a:ea typeface="+mj-ea"/>
              </a:rPr>
              <a:t>.</a:t>
            </a:r>
            <a:endParaRPr lang="en-US" dirty="0">
              <a:solidFill>
                <a:schemeClr val="tx1"/>
              </a:solidFill>
            </a:endParaRPr>
          </a:p>
        </p:txBody>
      </p:sp>
    </p:spTree>
    <p:extLst>
      <p:ext uri="{BB962C8B-B14F-4D97-AF65-F5344CB8AC3E}">
        <p14:creationId xmlns:p14="http://schemas.microsoft.com/office/powerpoint/2010/main" val="338178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EBE79D8B-1272-4740-AA6A-D6CB836898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524000"/>
            <a:ext cx="6400800" cy="3048000"/>
          </a:xfrm>
        </p:spPr>
      </p:pic>
    </p:spTree>
    <p:extLst>
      <p:ext uri="{BB962C8B-B14F-4D97-AF65-F5344CB8AC3E}">
        <p14:creationId xmlns:p14="http://schemas.microsoft.com/office/powerpoint/2010/main" val="3430634248"/>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2224</TotalTime>
  <Words>436</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المطلب الثاني  انواع التدابير </vt:lpstr>
      <vt:lpstr>ثانياً/التقسيم الخاص للتدابير </vt:lpstr>
      <vt:lpstr>التدابير من حيث الطبيعة :</vt:lpstr>
      <vt:lpstr>موقف المشرع العراقي : س/ماهو موقف المشرع العراقي من موضوعة التدابير الاحترازية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dc:creator>
  <cp:lastModifiedBy>Firas al-Hamdani</cp:lastModifiedBy>
  <cp:revision>154</cp:revision>
  <dcterms:created xsi:type="dcterms:W3CDTF">2006-08-16T00:00:00Z</dcterms:created>
  <dcterms:modified xsi:type="dcterms:W3CDTF">2023-07-05T05:57:39Z</dcterms:modified>
</cp:coreProperties>
</file>