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3" r:id="rId1"/>
  </p:sldMasterIdLst>
  <p:notesMasterIdLst>
    <p:notesMasterId r:id="rId8"/>
  </p:notesMasterIdLst>
  <p:sldIdLst>
    <p:sldId id="285" r:id="rId2"/>
    <p:sldId id="305" r:id="rId3"/>
    <p:sldId id="306" r:id="rId4"/>
    <p:sldId id="307" r:id="rId5"/>
    <p:sldId id="308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5" autoAdjust="0"/>
    <p:restoredTop sz="94660"/>
  </p:normalViewPr>
  <p:slideViewPr>
    <p:cSldViewPr>
      <p:cViewPr varScale="1">
        <p:scale>
          <a:sx n="68" d="100"/>
          <a:sy n="68" d="100"/>
        </p:scale>
        <p:origin x="14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5F48BDC7-7856-43BF-A439-44B60DB443DB}" type="datetimeFigureOut">
              <a:rPr lang="ar-IQ" smtClean="0"/>
              <a:t>17/12/1444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F15A7325-F2D8-4A62-9953-DE1009D2B2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4179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576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5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7388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60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8078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70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96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568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0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8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9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5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0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522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0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4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  <p:sldLayoutId id="2147484115" r:id="rId12"/>
    <p:sldLayoutId id="2147484116" r:id="rId13"/>
    <p:sldLayoutId id="2147484117" r:id="rId14"/>
    <p:sldLayoutId id="2147484118" r:id="rId15"/>
    <p:sldLayoutId id="214748411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3200" dirty="0">
                <a:solidFill>
                  <a:schemeClr val="tx1"/>
                </a:solidFill>
              </a:rPr>
              <a:t>المطلب الثالث </a:t>
            </a:r>
            <a:br>
              <a:rPr lang="ar-IQ" sz="3200" dirty="0">
                <a:solidFill>
                  <a:schemeClr val="tx1"/>
                </a:solidFill>
              </a:rPr>
            </a:br>
            <a:r>
              <a:rPr lang="ar-IQ" sz="3200" dirty="0">
                <a:solidFill>
                  <a:schemeClr val="tx1"/>
                </a:solidFill>
              </a:rPr>
              <a:t>دور المؤسسات العقابية في تنفيذ التدابير الاحترازية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2400" dirty="0">
                <a:solidFill>
                  <a:srgbClr val="C00000"/>
                </a:solidFill>
              </a:rPr>
              <a:t>المطلب الاول :مفهوم التدابير الاحترازية </a:t>
            </a:r>
          </a:p>
          <a:p>
            <a:pPr algn="ctr"/>
            <a:r>
              <a:rPr lang="ar-IQ" sz="2800" dirty="0"/>
              <a:t>اولاً/تعريف التدابير</a:t>
            </a:r>
          </a:p>
          <a:p>
            <a:pPr algn="ctr"/>
            <a:r>
              <a:rPr lang="ar-IQ" sz="2800" dirty="0"/>
              <a:t>ثانياً/خصائص التدابير</a:t>
            </a:r>
          </a:p>
          <a:p>
            <a:pPr algn="ctr"/>
            <a:r>
              <a:rPr lang="ar-IQ" sz="2800" dirty="0"/>
              <a:t>ثالثاً/أهداف التدابير</a:t>
            </a:r>
          </a:p>
        </p:txBody>
      </p:sp>
    </p:spTree>
    <p:extLst>
      <p:ext uri="{BB962C8B-B14F-4D97-AF65-F5344CB8AC3E}">
        <p14:creationId xmlns:p14="http://schemas.microsoft.com/office/powerpoint/2010/main" val="1474722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algn="ctr">
              <a:spcBef>
                <a:spcPts val="1000"/>
              </a:spcBef>
            </a:pPr>
            <a:r>
              <a:rPr lang="ar-IQ" sz="2800" dirty="0">
                <a:solidFill>
                  <a:srgbClr val="C00000"/>
                </a:solidFill>
                <a:ea typeface="+mn-ea"/>
              </a:rPr>
              <a:t>اولاً/تعريف التدابير</a:t>
            </a:r>
            <a:br>
              <a:rPr lang="ar-IQ" sz="2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6347714" cy="3880773"/>
          </a:xfrm>
        </p:spPr>
        <p:txBody>
          <a:bodyPr>
            <a:normAutofit/>
          </a:bodyPr>
          <a:lstStyle/>
          <a:p>
            <a:r>
              <a:rPr lang="ar-IQ" sz="2000" dirty="0"/>
              <a:t>(</a:t>
            </a:r>
            <a:r>
              <a:rPr lang="ar-IQ" sz="2400" dirty="0"/>
              <a:t>اجراءات ووسائل يلجأ اليها المشرع لمكافحة الجريمة من خلال مواجهة حالات الخطورة الاجرامية الكامنة في شخص ، ينبأ بارتكاب جريمة لتدراها عن المجتمع ،وبقصد التأهيل الاجتماعي للمذنب </a:t>
            </a:r>
            <a:r>
              <a:rPr lang="ar-IQ" sz="2000" dirty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696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C00000"/>
                </a:solidFill>
              </a:rPr>
              <a:t>ثانياً/خصائص التدابير 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1.تخصع لمبدأ الشرعية (م5ق.ع.ع ).</a:t>
            </a:r>
          </a:p>
          <a:p>
            <a:r>
              <a:rPr lang="ar-IQ" dirty="0"/>
              <a:t>2.تنطوي على ايلام الا انه غير مقصود .</a:t>
            </a:r>
          </a:p>
          <a:p>
            <a:r>
              <a:rPr lang="ar-IQ" dirty="0"/>
              <a:t>3.تتجه نحو المستقبل .</a:t>
            </a:r>
          </a:p>
          <a:p>
            <a:r>
              <a:rPr lang="ar-IQ" dirty="0"/>
              <a:t>4.تقوم على اساس الدفاع عن المجتمع ضد الخطرين .</a:t>
            </a:r>
          </a:p>
          <a:p>
            <a:r>
              <a:rPr lang="ar-IQ" dirty="0"/>
              <a:t>5.غير محددة المدة .</a:t>
            </a:r>
          </a:p>
          <a:p>
            <a:r>
              <a:rPr lang="ar-IQ" dirty="0"/>
              <a:t>6.لاتصدر الا بحكم قضائي .</a:t>
            </a:r>
          </a:p>
          <a:p>
            <a:r>
              <a:rPr lang="ar-IQ" dirty="0"/>
              <a:t>7.يجب تطبيقها بالكامل ؛ ويترتب على ذلك :لاتخضع لظروف مخففة ولايجوز ايقاف تنفيذها .</a:t>
            </a:r>
          </a:p>
          <a:p>
            <a:r>
              <a:rPr lang="ar-IQ" dirty="0"/>
              <a:t>8.لايعد الحكم بالتدبير سابقة في العود .</a:t>
            </a:r>
          </a:p>
          <a:p>
            <a:r>
              <a:rPr lang="ar-IQ" dirty="0"/>
              <a:t>9.تتركز وظيفتها في تحقيق الردع الخاص .</a:t>
            </a:r>
          </a:p>
        </p:txBody>
      </p:sp>
    </p:spTree>
    <p:extLst>
      <p:ext uri="{BB962C8B-B14F-4D97-AF65-F5344CB8AC3E}">
        <p14:creationId xmlns:p14="http://schemas.microsoft.com/office/powerpoint/2010/main" val="214662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C00000"/>
                </a:solidFill>
              </a:rPr>
              <a:t>خصائص التدابير</a:t>
            </a:r>
            <a:r>
              <a:rPr lang="ar-IQ" dirty="0"/>
              <a:t> </a:t>
            </a:r>
            <a:br>
              <a:rPr lang="ar-IQ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10.تنطوي على العلاج والاصلاح .</a:t>
            </a:r>
          </a:p>
          <a:p>
            <a:r>
              <a:rPr lang="ar-IQ" dirty="0"/>
              <a:t>11.يستند تطبيقها على عنصرين ،الاول </a:t>
            </a:r>
            <a:r>
              <a:rPr lang="ar-IQ" b="1" dirty="0"/>
              <a:t>موضوعي</a:t>
            </a:r>
            <a:r>
              <a:rPr lang="ar-IQ" dirty="0"/>
              <a:t> (</a:t>
            </a:r>
            <a:r>
              <a:rPr lang="ar-IQ" dirty="0">
                <a:solidFill>
                  <a:srgbClr val="FF0000"/>
                </a:solidFill>
              </a:rPr>
              <a:t>الجريمة)</a:t>
            </a:r>
            <a:r>
              <a:rPr lang="ar-IQ" dirty="0"/>
              <a:t> ،والثاني </a:t>
            </a:r>
            <a:r>
              <a:rPr lang="ar-IQ" b="1" dirty="0"/>
              <a:t>شخصي</a:t>
            </a:r>
            <a:r>
              <a:rPr lang="ar-IQ" dirty="0"/>
              <a:t> (</a:t>
            </a:r>
            <a:r>
              <a:rPr lang="ar-IQ" dirty="0">
                <a:solidFill>
                  <a:srgbClr val="FF0000"/>
                </a:solidFill>
              </a:rPr>
              <a:t>الحالة الخطرة</a:t>
            </a:r>
            <a:r>
              <a:rPr lang="ar-IQ" dirty="0"/>
              <a:t>)</a:t>
            </a:r>
          </a:p>
          <a:p>
            <a:r>
              <a:rPr lang="ar-IQ" dirty="0"/>
              <a:t>12 يجوز تبديل التدبير او تغييره متى كان اكثر ملائمة لشخصية الجاني ولعوامل حالته الخطرة .</a:t>
            </a:r>
          </a:p>
          <a:p>
            <a:r>
              <a:rPr lang="ar-IQ" dirty="0"/>
              <a:t>13.ان التدابير ذات طابع شخصي .</a:t>
            </a:r>
          </a:p>
          <a:p>
            <a:r>
              <a:rPr lang="ar-IQ" dirty="0"/>
              <a:t>14.انها تخضع لمبدا المساواة .</a:t>
            </a:r>
          </a:p>
          <a:p>
            <a:r>
              <a:rPr lang="ar-IQ" dirty="0"/>
              <a:t>15.انها لاترتبط بالمسؤولية الجزائية ،(يمكن توقيعها على شخص غير مسؤول جزائيا ،مثل (</a:t>
            </a:r>
            <a:r>
              <a:rPr lang="ar-IQ" dirty="0">
                <a:solidFill>
                  <a:srgbClr val="FF0000"/>
                </a:solidFill>
              </a:rPr>
              <a:t>المجانين والصغار</a:t>
            </a:r>
            <a:r>
              <a:rPr lang="ar-IQ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08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67056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>
                <a:solidFill>
                  <a:srgbClr val="C00000"/>
                </a:solidFill>
              </a:rPr>
              <a:t>ثالثاً/اهداف التدابير</a:t>
            </a:r>
            <a:br>
              <a:rPr lang="ar-IQ" dirty="0">
                <a:solidFill>
                  <a:srgbClr val="C00000"/>
                </a:solidFill>
              </a:rPr>
            </a:br>
            <a:r>
              <a:rPr lang="ar-IQ" sz="2000" dirty="0">
                <a:solidFill>
                  <a:srgbClr val="C00000"/>
                </a:solidFill>
              </a:rPr>
              <a:t>للتدابير اهدافا ًمتعددة تتناسب مع كل حالة اجرامية على حدة ، وعلى ذلك :تتنوع التدابيرلطبيعة الهدف الذي تسعى الى تحقيقه وعلى النحو الآتي :</a:t>
            </a:r>
            <a:br>
              <a:rPr lang="ar-IQ" sz="2000" dirty="0">
                <a:solidFill>
                  <a:srgbClr val="C00000"/>
                </a:solidFill>
              </a:rPr>
            </a:b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09800"/>
            <a:ext cx="6347714" cy="3880773"/>
          </a:xfrm>
        </p:spPr>
        <p:txBody>
          <a:bodyPr>
            <a:normAutofit/>
          </a:bodyPr>
          <a:lstStyle/>
          <a:p>
            <a:r>
              <a:rPr lang="ar-IQ" sz="2000" dirty="0"/>
              <a:t>ا. تدابير تستهدف التهذيب والاصلاح وتطبق على الصم والبكم .</a:t>
            </a:r>
          </a:p>
          <a:p>
            <a:r>
              <a:rPr lang="ar-IQ" sz="2000" dirty="0"/>
              <a:t>2.تدابير تستهدف العلاج والرعاية  تطبق على مرضى العقل والمجرمين الشواذ . </a:t>
            </a:r>
          </a:p>
          <a:p>
            <a:r>
              <a:rPr lang="ar-IQ" sz="2000" dirty="0"/>
              <a:t>3تدابير تستهدف مباشرة الدفاع والرقابة ،وتستهدف المجرمين العائدين والمعتادين على الاجرام 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7531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BE79D8B-1272-4740-AA6A-D6CB836898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0"/>
            <a:ext cx="6400800" cy="3048000"/>
          </a:xfrm>
        </p:spPr>
      </p:pic>
    </p:spTree>
    <p:extLst>
      <p:ext uri="{BB962C8B-B14F-4D97-AF65-F5344CB8AC3E}">
        <p14:creationId xmlns:p14="http://schemas.microsoft.com/office/powerpoint/2010/main" val="34306342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2149</TotalTime>
  <Words>303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المطلب الثالث  دور المؤسسات العقابية في تنفيذ التدابير الاحترازية</vt:lpstr>
      <vt:lpstr>اولاً/تعريف التدابير </vt:lpstr>
      <vt:lpstr>ثانياً/خصائص التدابير :</vt:lpstr>
      <vt:lpstr>خصائص التدابير  </vt:lpstr>
      <vt:lpstr>ثالثاً/اهداف التدابير للتدابير اهدافا ًمتعددة تتناسب مع كل حالة اجرامية على حدة ، وعلى ذلك :تتنوع التدابيرلطبيعة الهدف الذي تسعى الى تحقيقه وعلى النحو الآتي :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</dc:creator>
  <cp:lastModifiedBy>Firas al-Hamdani</cp:lastModifiedBy>
  <cp:revision>147</cp:revision>
  <dcterms:created xsi:type="dcterms:W3CDTF">2006-08-16T00:00:00Z</dcterms:created>
  <dcterms:modified xsi:type="dcterms:W3CDTF">2023-07-05T05:58:33Z</dcterms:modified>
</cp:coreProperties>
</file>