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40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33" r:id="rId72"/>
    <p:sldId id="334" r:id="rId73"/>
    <p:sldId id="335" r:id="rId74"/>
    <p:sldId id="336" r:id="rId75"/>
    <p:sldId id="337" r:id="rId76"/>
    <p:sldId id="338" r:id="rId77"/>
    <p:sldId id="339" r:id="rId78"/>
    <p:sldId id="340" r:id="rId79"/>
    <p:sldId id="341" r:id="rId80"/>
    <p:sldId id="346" r:id="rId81"/>
    <p:sldId id="347" r:id="rId82"/>
    <p:sldId id="348" r:id="rId83"/>
    <p:sldId id="349" r:id="rId84"/>
    <p:sldId id="350" r:id="rId85"/>
    <p:sldId id="351" r:id="rId86"/>
    <p:sldId id="352" r:id="rId87"/>
    <p:sldId id="354" r:id="rId88"/>
    <p:sldId id="355" r:id="rId89"/>
    <p:sldId id="357" r:id="rId90"/>
    <p:sldId id="358" r:id="rId91"/>
    <p:sldId id="362" r:id="rId92"/>
    <p:sldId id="368" r:id="rId93"/>
    <p:sldId id="369" r:id="rId94"/>
    <p:sldId id="371" r:id="rId95"/>
    <p:sldId id="372" r:id="rId96"/>
    <p:sldId id="374" r:id="rId97"/>
    <p:sldId id="375" r:id="rId98"/>
    <p:sldId id="377" r:id="rId99"/>
    <p:sldId id="378" r:id="rId100"/>
    <p:sldId id="379" r:id="rId101"/>
    <p:sldId id="380" r:id="rId102"/>
    <p:sldId id="381" r:id="rId103"/>
    <p:sldId id="382" r:id="rId104"/>
    <p:sldId id="383" r:id="rId105"/>
    <p:sldId id="384" r:id="rId106"/>
    <p:sldId id="385" r:id="rId107"/>
    <p:sldId id="386" r:id="rId108"/>
    <p:sldId id="387" r:id="rId109"/>
    <p:sldId id="388" r:id="rId110"/>
    <p:sldId id="389" r:id="rId111"/>
    <p:sldId id="390" r:id="rId112"/>
    <p:sldId id="391" r:id="rId113"/>
    <p:sldId id="392" r:id="rId114"/>
    <p:sldId id="393" r:id="rId115"/>
    <p:sldId id="394" r:id="rId1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7" d="100"/>
          <a:sy n="87" d="100"/>
        </p:scale>
        <p:origin x="-6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F423982-A935-43AB-B74A-E2B100495851}" type="datetimeFigureOut">
              <a:rPr lang="ar-SA" smtClean="0"/>
              <a:t>26/05/32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D3A4B7-B8A1-4B1E-94DE-93C2956A6D66}"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166915"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166916"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9072D0-488A-433D-98C5-3518486FE72C}" type="slidenum">
              <a:rPr lang="ar-SA" smtClean="0"/>
              <a:pPr/>
              <a:t>39</a:t>
            </a:fld>
            <a:endParaRPr lang="ar-S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1E57151-3F76-4406-8A81-657E6032A360}" type="datetimeFigureOut">
              <a:rPr lang="ar-SA" smtClean="0"/>
              <a:pPr/>
              <a:t>26/05/32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1E57151-3F76-4406-8A81-657E6032A360}" type="datetimeFigureOut">
              <a:rPr lang="ar-SA" smtClean="0"/>
              <a:pPr/>
              <a:t>26/05/32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1E57151-3F76-4406-8A81-657E6032A360}" type="datetimeFigureOut">
              <a:rPr lang="ar-SA" smtClean="0"/>
              <a:pPr/>
              <a:t>26/05/32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1E57151-3F76-4406-8A81-657E6032A360}" type="datetimeFigureOut">
              <a:rPr lang="ar-SA" smtClean="0"/>
              <a:pPr/>
              <a:t>26/05/32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57151-3F76-4406-8A81-657E6032A360}" type="datetimeFigureOut">
              <a:rPr lang="ar-SA" smtClean="0"/>
              <a:pPr/>
              <a:t>26/05/32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1E57151-3F76-4406-8A81-657E6032A360}" type="datetimeFigureOut">
              <a:rPr lang="ar-SA" smtClean="0"/>
              <a:pPr/>
              <a:t>26/05/32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1E57151-3F76-4406-8A81-657E6032A360}" type="datetimeFigureOut">
              <a:rPr lang="ar-SA" smtClean="0"/>
              <a:pPr/>
              <a:t>26/05/32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1E57151-3F76-4406-8A81-657E6032A360}" type="datetimeFigureOut">
              <a:rPr lang="ar-SA" smtClean="0"/>
              <a:pPr/>
              <a:t>26/05/32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57151-3F76-4406-8A81-657E6032A360}" type="datetimeFigureOut">
              <a:rPr lang="ar-SA" smtClean="0"/>
              <a:pPr/>
              <a:t>26/05/32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57151-3F76-4406-8A81-657E6032A360}" type="datetimeFigureOut">
              <a:rPr lang="ar-SA" smtClean="0"/>
              <a:pPr/>
              <a:t>26/05/32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57151-3F76-4406-8A81-657E6032A360}" type="datetimeFigureOut">
              <a:rPr lang="ar-SA" smtClean="0"/>
              <a:pPr/>
              <a:t>26/05/32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28E52A7-6A47-4911-BB16-40A8723A4C3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E57151-3F76-4406-8A81-657E6032A360}" type="datetimeFigureOut">
              <a:rPr lang="ar-SA" smtClean="0"/>
              <a:pPr/>
              <a:t>26/05/32</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28E52A7-6A47-4911-BB16-40A8723A4C3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980728"/>
            <a:ext cx="7772400" cy="1470025"/>
          </a:xfrm>
        </p:spPr>
        <p:txBody>
          <a:bodyPr/>
          <a:lstStyle/>
          <a:p>
            <a:r>
              <a:rPr lang="ar-SA" dirty="0" smtClean="0"/>
              <a:t>مفهوم الموازنة العامة </a:t>
            </a:r>
            <a:endParaRPr lang="ar-SA" dirty="0"/>
          </a:p>
        </p:txBody>
      </p:sp>
      <p:sp>
        <p:nvSpPr>
          <p:cNvPr id="3" name="Subtitle 2"/>
          <p:cNvSpPr>
            <a:spLocks noGrp="1"/>
          </p:cNvSpPr>
          <p:nvPr>
            <p:ph type="subTitle" idx="1"/>
          </p:nvPr>
        </p:nvSpPr>
        <p:spPr>
          <a:xfrm>
            <a:off x="323528" y="1988840"/>
            <a:ext cx="8640960" cy="3649960"/>
          </a:xfrm>
        </p:spPr>
        <p:txBody>
          <a:bodyPr>
            <a:normAutofit/>
          </a:bodyPr>
          <a:lstStyle/>
          <a:p>
            <a:r>
              <a:rPr lang="ar-SA" dirty="0" smtClean="0"/>
              <a:t>المقدمة </a:t>
            </a:r>
          </a:p>
          <a:p>
            <a:r>
              <a:rPr lang="ar-SA" dirty="0" smtClean="0"/>
              <a:t>يتطلب موضوع البحث في مفهوم الموازنة العامة توضيح الأهمية التي تلعبها الموازنة في الدور المتنامي للحكومات المعاصرة . </a:t>
            </a:r>
            <a:br>
              <a:rPr lang="ar-SA" dirty="0" smtClean="0"/>
            </a:br>
            <a:r>
              <a:rPr lang="ar-SA" dirty="0" smtClean="0"/>
              <a:t>فالموازنة العامة هي بمثابة الوقود لمحرك المؤسسات الحكومية وبدون الموازنة يصعب على مؤسسات الحكومة القيام بمهامها ومسؤولياتها.</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الموازنة العامة</a:t>
            </a:r>
            <a:endParaRPr lang="ar-SA" dirty="0"/>
          </a:p>
        </p:txBody>
      </p:sp>
      <p:sp>
        <p:nvSpPr>
          <p:cNvPr id="3" name="Content Placeholder 2"/>
          <p:cNvSpPr>
            <a:spLocks noGrp="1"/>
          </p:cNvSpPr>
          <p:nvPr>
            <p:ph idx="1"/>
          </p:nvPr>
        </p:nvSpPr>
        <p:spPr/>
        <p:txBody>
          <a:bodyPr>
            <a:normAutofit fontScale="85000" lnSpcReduction="20000"/>
          </a:bodyPr>
          <a:lstStyle/>
          <a:p>
            <a:r>
              <a:rPr lang="ar-SA" b="1" dirty="0" smtClean="0"/>
              <a:t>المقارنة بين مفهوم الموازنة ومصطلحات أخرى </a:t>
            </a:r>
            <a:endParaRPr lang="ar-SA" dirty="0" smtClean="0"/>
          </a:p>
          <a:p>
            <a:r>
              <a:rPr lang="ar-SA" dirty="0" smtClean="0"/>
              <a:t>ثالثاً:- الادخار</a:t>
            </a:r>
            <a:br>
              <a:rPr lang="ar-SA" dirty="0" smtClean="0"/>
            </a:br>
            <a:r>
              <a:rPr lang="ar-SA" dirty="0" smtClean="0"/>
              <a:t>- الحكومة لا يجوز لها أن تدخر جزءا من إيراداتـــها لســنوات قادمة. (قاعدة توازن الموازنة العامة).علما بأن العديد من الدول خرجت عن تطبيق هذه القاعدة لمـــواجهة الأزمات الاقتصادية والمحافظة على النمو الاقتصادي المستمر وذلك من خلال توفيرا لفائــض لسـد العجز الــذي قــد يحــدث في موازنات لاحقة. </a:t>
            </a:r>
            <a:br>
              <a:rPr lang="ar-SA" dirty="0" smtClean="0"/>
            </a:br>
            <a:r>
              <a:rPr lang="ar-SA" dirty="0" smtClean="0"/>
              <a:t>- إما فيما يختص بالقطاع الخاص فالمؤسسة في القطاع الخاص تسعى إلى تحـقيق الفــائض للـجوء له في حال تعــرض المؤسسة للازمات المالية.</a:t>
            </a:r>
            <a:br>
              <a:rPr lang="ar-SA" dirty="0" smtClean="0"/>
            </a:br>
            <a:r>
              <a:rPr lang="ar-SA" dirty="0" smtClean="0"/>
              <a:t/>
            </a:r>
            <a:br>
              <a:rPr lang="ar-SA" dirty="0" smtClean="0"/>
            </a:br>
            <a:endParaRPr lang="ar-SA" dirty="0" smtClean="0"/>
          </a:p>
          <a:p>
            <a:endParaRPr lang="ar-SA"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ثالثاً- الموازنة الصفرية</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62500" lnSpcReduction="20000"/>
          </a:bodyPr>
          <a:lstStyle/>
          <a:p>
            <a:endParaRPr lang="ar-SA" dirty="0" smtClean="0"/>
          </a:p>
          <a:p>
            <a:r>
              <a:rPr lang="ar-SA" dirty="0" smtClean="0"/>
              <a:t>مزايا الموازنة الصفرية: </a:t>
            </a:r>
            <a:br>
              <a:rPr lang="ar-SA" dirty="0" smtClean="0"/>
            </a:br>
            <a:r>
              <a:rPr lang="ar-SA" dirty="0" smtClean="0"/>
              <a:t>- ترشيد عمليات اتخاذ القرار – بتقديم الدراسات التحليلية والمبررات للاعتمادات المطلوبة. </a:t>
            </a:r>
            <a:br>
              <a:rPr lang="ar-SA" dirty="0" smtClean="0"/>
            </a:br>
            <a:r>
              <a:rPr lang="ar-SA" dirty="0" smtClean="0"/>
              <a:t>- تحديد البرامج ذات الكفاءة المنخفضة لأجل تخفيض اعتماداتها المالية أو إلغائها. </a:t>
            </a:r>
            <a:br>
              <a:rPr lang="ar-SA" dirty="0" smtClean="0"/>
            </a:br>
            <a:r>
              <a:rPr lang="ar-SA" dirty="0" smtClean="0"/>
              <a:t>- توزيع الإمكانيات المالية بطريقة أفضل على مشاريع وبرامج الحكومة. </a:t>
            </a:r>
            <a:br>
              <a:rPr lang="ar-SA" dirty="0" smtClean="0"/>
            </a:br>
            <a:r>
              <a:rPr lang="ar-SA" dirty="0" smtClean="0"/>
              <a:t>- رفع مستوى كفاءة الجهاز الحكومي والقضاء على المبالغة في الاعتمادات المالية. </a:t>
            </a:r>
            <a:br>
              <a:rPr lang="ar-SA" dirty="0" smtClean="0"/>
            </a:br>
            <a:r>
              <a:rPr lang="ar-SA" dirty="0" smtClean="0"/>
              <a:t>الانتقادات الموجهة لها:</a:t>
            </a:r>
            <a:br>
              <a:rPr lang="ar-SA" dirty="0" smtClean="0"/>
            </a:br>
            <a:r>
              <a:rPr lang="ar-SA" dirty="0" smtClean="0"/>
              <a:t>- صعوبة توفير البيانات اللازمة لكل برنامج أو مشروع  –  تكاليف البرنامج والنتائج المتوقعة وبيانات وحدات القياس المستخدمة. </a:t>
            </a:r>
            <a:br>
              <a:rPr lang="ar-SA" dirty="0" smtClean="0"/>
            </a:br>
            <a:r>
              <a:rPr lang="ar-SA" dirty="0" smtClean="0"/>
              <a:t>- عدم توفر الموظفين المؤهلين لتطبيقها – محاسبة التكاليف وقياس الأداء. </a:t>
            </a:r>
            <a:br>
              <a:rPr lang="ar-SA" dirty="0" smtClean="0"/>
            </a:br>
            <a:r>
              <a:rPr lang="ar-SA" dirty="0" smtClean="0"/>
              <a:t>- ضخامة حجم الأوراق اللازمة لأعداد مشروع الموازنة – الدراسات التحليلية، الوقت اللازم لإعدادها. </a:t>
            </a:r>
            <a:br>
              <a:rPr lang="ar-SA" dirty="0" smtClean="0"/>
            </a:br>
            <a:r>
              <a:rPr lang="ar-SA" dirty="0" smtClean="0"/>
              <a:t>- صعوبة إجراء الدراسات التحليلية لجميع البرامج – خاصة تلك التي ليس لها مردود مادي. </a:t>
            </a:r>
            <a:br>
              <a:rPr lang="ar-SA" dirty="0" smtClean="0"/>
            </a:br>
            <a:r>
              <a:rPr lang="ar-SA" dirty="0" smtClean="0"/>
              <a:t>- صعوبة تقويم برامج الحكومة سنويا – وذلك لان العديد من البرامج تحتاج إلى سنوات لتظهر نتائج تطبيقها وجدواها الاقتصادية.</a:t>
            </a:r>
            <a:br>
              <a:rPr lang="ar-SA" dirty="0" smtClean="0"/>
            </a:br>
            <a:endParaRPr lang="ar-SA" dirty="0" smtClean="0"/>
          </a:p>
          <a:p>
            <a:endParaRPr lang="ar-SA"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النفقات العامة</a:t>
            </a:r>
            <a:br>
              <a:rPr lang="ar-SA" dirty="0" smtClean="0"/>
            </a:br>
            <a:endParaRPr lang="ar-SA" dirty="0"/>
          </a:p>
        </p:txBody>
      </p:sp>
      <p:sp>
        <p:nvSpPr>
          <p:cNvPr id="3" name="Content Placeholder 2"/>
          <p:cNvSpPr>
            <a:spLocks noGrp="1"/>
          </p:cNvSpPr>
          <p:nvPr>
            <p:ph idx="1"/>
          </p:nvPr>
        </p:nvSpPr>
        <p:spPr/>
        <p:txBody>
          <a:bodyPr/>
          <a:lstStyle/>
          <a:p>
            <a:r>
              <a:rPr lang="ar-SA" dirty="0" smtClean="0"/>
              <a:t>- </a:t>
            </a:r>
            <a:r>
              <a:rPr lang="ar-SA" dirty="0" smtClean="0"/>
              <a:t>مفهوم النفقات العامة.</a:t>
            </a:r>
            <a:br>
              <a:rPr lang="ar-SA" dirty="0" smtClean="0"/>
            </a:br>
            <a:r>
              <a:rPr lang="ar-SA" dirty="0" smtClean="0"/>
              <a:t>- عناصر النفقات العامة.</a:t>
            </a:r>
            <a:br>
              <a:rPr lang="ar-SA" dirty="0" smtClean="0"/>
            </a:br>
            <a:r>
              <a:rPr lang="ar-SA" dirty="0" smtClean="0"/>
              <a:t>- تقسيمات النفقات العامة.</a:t>
            </a:r>
            <a:br>
              <a:rPr lang="ar-SA" dirty="0" smtClean="0"/>
            </a:br>
            <a:r>
              <a:rPr lang="ar-SA" dirty="0" smtClean="0"/>
              <a:t>    - التقسيمات العلمية للنفقات العامة وأهدافها.</a:t>
            </a:r>
            <a:br>
              <a:rPr lang="ar-SA" dirty="0" smtClean="0"/>
            </a:br>
            <a:r>
              <a:rPr lang="ar-SA" dirty="0" smtClean="0"/>
              <a:t>    - التقسيمات الوضعية للنفقات العامة.</a:t>
            </a:r>
          </a:p>
          <a:p>
            <a:endParaRPr lang="ar-SA"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مفهوم النفقات العامة</a:t>
            </a:r>
            <a:br>
              <a:rPr lang="ar-SA" dirty="0" smtClean="0"/>
            </a:b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تشكل </a:t>
            </a:r>
            <a:r>
              <a:rPr lang="ar-SA" dirty="0" smtClean="0"/>
              <a:t>النفقات العامة القسم الأكبر من مكونات الموازنة العامة ولها آثار كبيرة على كافة المجالات الاقتصادية والاجتماعية. </a:t>
            </a:r>
            <a:br>
              <a:rPr lang="ar-SA" dirty="0" smtClean="0"/>
            </a:br>
            <a:r>
              <a:rPr lang="ar-SA" dirty="0" smtClean="0"/>
              <a:t>مفهوم النفقات العامة: </a:t>
            </a:r>
            <a:br>
              <a:rPr lang="ar-SA" dirty="0" smtClean="0"/>
            </a:br>
            <a:r>
              <a:rPr lang="ar-SA" dirty="0" smtClean="0"/>
              <a:t>يقصد بها المبالغ النقدية التي تقوم الدولة بإنفاقها لإشباع الحاجات العامة.</a:t>
            </a:r>
            <a:br>
              <a:rPr lang="ar-SA" dirty="0" smtClean="0"/>
            </a:br>
            <a:r>
              <a:rPr lang="ar-SA" dirty="0" smtClean="0"/>
              <a:t>عناصر النفقات العامة:</a:t>
            </a:r>
            <a:br>
              <a:rPr lang="ar-SA" dirty="0" smtClean="0"/>
            </a:br>
            <a:r>
              <a:rPr lang="ar-SA" dirty="0" smtClean="0"/>
              <a:t>1- شكل النفقة. </a:t>
            </a:r>
            <a:br>
              <a:rPr lang="ar-SA" dirty="0" smtClean="0"/>
            </a:br>
            <a:r>
              <a:rPr lang="ar-SA" dirty="0" smtClean="0"/>
              <a:t>2- القائم بالإنفاق. </a:t>
            </a:r>
            <a:br>
              <a:rPr lang="ar-SA" dirty="0" smtClean="0"/>
            </a:br>
            <a:r>
              <a:rPr lang="ar-SA" dirty="0" smtClean="0"/>
              <a:t>3- غرض الإنفاق. </a:t>
            </a:r>
            <a:br>
              <a:rPr lang="ar-SA" dirty="0" smtClean="0"/>
            </a:br>
            <a:r>
              <a:rPr lang="ar-SA" dirty="0" smtClean="0"/>
              <a:t>• شكل النفقة العامة:- تدفع الدولة نقود مقابل حصولها على الخدمات والسلع التي تقوم بتوفيرها بينما كانت قديما تقوم بإجبار المواطنين على القيام بأعمال دون مقابل (نظام السخرة).</a:t>
            </a:r>
            <a:br>
              <a:rPr lang="ar-SA" dirty="0" smtClean="0"/>
            </a:br>
            <a:r>
              <a:rPr lang="ar-SA" dirty="0" smtClean="0"/>
              <a:t>• القائم بالإنفاق:- تتولى الوزارات والهيئات والمؤسسات الحكومية وغيرها من الأجهزة والتي ترصد لها اعتمادات مالية بهدف إنفاقها لتقديم خدمات لجمهور المنتفعين. </a:t>
            </a:r>
            <a:br>
              <a:rPr lang="ar-SA" dirty="0" smtClean="0"/>
            </a:br>
            <a:r>
              <a:rPr lang="ar-SA" dirty="0" smtClean="0"/>
              <a:t>• غرض النفقة:- غرض النفقة العامـــة هو إشباع الحاجات العامة – وهي الخدمــــات والأعمال وقد تقتصر هذه الخدمات على وظائف الدفاع وتوفير الأمن وقد تتسع لتشمل خدمات أخرى كالصحة والتعليم والمواصلات وحسب إمكانيات الدولة. </a:t>
            </a:r>
          </a:p>
          <a:p>
            <a:endParaRPr lang="ar-SA"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تقسيمات النفقات العامة</a:t>
            </a:r>
            <a:br>
              <a:rPr lang="ar-SA" dirty="0" smtClean="0"/>
            </a:br>
            <a:endParaRPr lang="ar-SA" dirty="0"/>
          </a:p>
        </p:txBody>
      </p:sp>
      <p:sp>
        <p:nvSpPr>
          <p:cNvPr id="3" name="Content Placeholder 2"/>
          <p:cNvSpPr>
            <a:spLocks noGrp="1"/>
          </p:cNvSpPr>
          <p:nvPr>
            <p:ph idx="1"/>
          </p:nvPr>
        </p:nvSpPr>
        <p:spPr/>
        <p:txBody>
          <a:bodyPr>
            <a:normAutofit fontScale="62500" lnSpcReduction="20000"/>
          </a:bodyPr>
          <a:lstStyle/>
          <a:p>
            <a:r>
              <a:rPr lang="ar-SA" dirty="0" smtClean="0"/>
              <a:t>تختلف </a:t>
            </a:r>
            <a:r>
              <a:rPr lang="ar-SA" dirty="0" smtClean="0"/>
              <a:t>وتتعدد تقسيمات النفقات العامة باختلاف خلفية الباحث والهدف الذي يرغب في تحقيقه ويمكن تقسيمها إلى: </a:t>
            </a:r>
            <a:br>
              <a:rPr lang="ar-SA" dirty="0" smtClean="0"/>
            </a:br>
            <a:r>
              <a:rPr lang="ar-SA" dirty="0" smtClean="0"/>
              <a:t>اولاً- التقسيمات العلمية. </a:t>
            </a:r>
            <a:br>
              <a:rPr lang="ar-SA" dirty="0" smtClean="0"/>
            </a:br>
            <a:r>
              <a:rPr lang="ar-SA" dirty="0" smtClean="0"/>
              <a:t>ثانياًً- التقسيمات الوضعية. </a:t>
            </a:r>
            <a:br>
              <a:rPr lang="ar-SA" dirty="0" smtClean="0"/>
            </a:br>
            <a:r>
              <a:rPr lang="ar-SA" dirty="0" smtClean="0"/>
              <a:t>أولاًً:- التقسيمات العلمية (التقسيمات الاقتصادية) </a:t>
            </a:r>
            <a:br>
              <a:rPr lang="ar-SA" dirty="0" smtClean="0"/>
            </a:br>
            <a:r>
              <a:rPr lang="ar-SA" dirty="0" smtClean="0"/>
              <a:t>وهي تلك التي تستند إلى معايير اقتصادية وتوضح الآثار الاقتصادية للنفقات العامة على الدخل الوطني.</a:t>
            </a:r>
            <a:br>
              <a:rPr lang="ar-SA" dirty="0" smtClean="0"/>
            </a:br>
            <a:r>
              <a:rPr lang="ar-SA" dirty="0" smtClean="0"/>
              <a:t>أهداف التقسيمات العلمية:-</a:t>
            </a:r>
            <a:br>
              <a:rPr lang="ar-SA" dirty="0" smtClean="0"/>
            </a:br>
            <a:r>
              <a:rPr lang="ar-SA" dirty="0" smtClean="0"/>
              <a:t>1-إظهار طبيعة النفقات وأغراضها وآثارها – يساعد في إدارة الأموال العامة بكفاءة وفاعلية.</a:t>
            </a:r>
            <a:br>
              <a:rPr lang="ar-SA" dirty="0" smtClean="0"/>
            </a:br>
            <a:r>
              <a:rPr lang="ar-SA" dirty="0" smtClean="0"/>
              <a:t>2- التعرف على تكلفة كل نشاط ومعرفة الآثار المترتبة على الإنفاق على كل نشاط حكومي. </a:t>
            </a:r>
            <a:br>
              <a:rPr lang="ar-SA" dirty="0" smtClean="0"/>
            </a:br>
            <a:r>
              <a:rPr lang="ar-SA" dirty="0" smtClean="0"/>
              <a:t>3- مساعدة السلطات المختصة على ممارسة الرقابة الفعالة. </a:t>
            </a:r>
            <a:br>
              <a:rPr lang="ar-SA" dirty="0" smtClean="0"/>
            </a:br>
            <a:r>
              <a:rPr lang="ar-SA" dirty="0" smtClean="0"/>
              <a:t>أنواع التقسيمات العلمية للنفقات العامة: لها عدة تقسيمات ومنها:</a:t>
            </a:r>
            <a:br>
              <a:rPr lang="ar-SA" dirty="0" smtClean="0"/>
            </a:br>
            <a:r>
              <a:rPr lang="ar-SA" dirty="0" smtClean="0"/>
              <a:t>1- تقسيمها حسب دوريتها - فئات عادية وغير عادية.</a:t>
            </a:r>
            <a:br>
              <a:rPr lang="ar-SA" dirty="0" smtClean="0"/>
            </a:br>
            <a:r>
              <a:rPr lang="ar-SA" dirty="0" smtClean="0"/>
              <a:t>2- تقسيمها حسب طبيعتها - نفقات حقيقية ونفقات تحويلية. </a:t>
            </a:r>
            <a:br>
              <a:rPr lang="ar-SA" dirty="0" smtClean="0"/>
            </a:br>
            <a:r>
              <a:rPr lang="ar-SA" dirty="0" smtClean="0"/>
              <a:t>3- تقسيمها حسب إغراضها - إدارية أو اقتصادية أو اجتماعية أو مالية أو عسكرية.</a:t>
            </a:r>
          </a:p>
          <a:p>
            <a:endParaRPr lang="ar-SA"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أولاًً:- التقسيمات العلمية (التقسيمات الاقتصادية)</a:t>
            </a:r>
            <a:br>
              <a:rPr lang="ar-SA" dirty="0" smtClean="0"/>
            </a:b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أنواع </a:t>
            </a:r>
            <a:r>
              <a:rPr lang="ar-SA" dirty="0" smtClean="0"/>
              <a:t>التقسيمات العلمية للنفقات العامة </a:t>
            </a:r>
            <a:br>
              <a:rPr lang="ar-SA" dirty="0" smtClean="0"/>
            </a:br>
            <a:r>
              <a:rPr lang="ar-SA" dirty="0" smtClean="0"/>
              <a:t>1- النفقات العامة من حيث دوريتها (نفقات عامة عادية وغير عادية):</a:t>
            </a:r>
            <a:br>
              <a:rPr lang="ar-SA" dirty="0" smtClean="0"/>
            </a:br>
            <a:r>
              <a:rPr lang="ar-SA" dirty="0" smtClean="0"/>
              <a:t>- النفقات العادية وهي التي تتصف بالدورية أي التي تتكرر سنويا وان اختلف مقدارها في الموازنة العامة السنوية وهي على سبيل المثال رواتب الموظفين - نفقات شراء أجهزة ومعدات وإعانات الدولة السنوية. </a:t>
            </a:r>
            <a:br>
              <a:rPr lang="ar-SA" dirty="0" smtClean="0"/>
            </a:br>
            <a:r>
              <a:rPr lang="ar-SA" dirty="0" smtClean="0"/>
              <a:t>- النفقات غير العادية: غير المتكررة وغير منتظمة كالنفقات التي تخصص لمواجه ظروف استثنائية أو طارئة. </a:t>
            </a:r>
            <a:br>
              <a:rPr lang="ar-SA" dirty="0" smtClean="0"/>
            </a:br>
            <a:r>
              <a:rPr lang="ar-SA" dirty="0" smtClean="0"/>
              <a:t>2- تقسيم النفقات حسب طبيعتها (نفقات حقيقية وأخرى تحويلية): </a:t>
            </a:r>
            <a:br>
              <a:rPr lang="ar-SA" dirty="0" smtClean="0"/>
            </a:br>
            <a:r>
              <a:rPr lang="ar-SA" dirty="0" smtClean="0"/>
              <a:t>- النفقات الحقيقية هي تلك التي يتم إنفاقها في مقابل الحصول على الخدمات والسلع أو تلك التي يتم استمارتها كرؤوس أموال إنتاجيه تؤدي إلى حصول الدول على إيرادات نظير الخدمات التي يتم تقديمها للجمهور. </a:t>
            </a:r>
            <a:br>
              <a:rPr lang="ar-SA" dirty="0" smtClean="0"/>
            </a:br>
            <a:r>
              <a:rPr lang="ar-SA" dirty="0" smtClean="0"/>
              <a:t>- النفقات التحويلية هي النفقات التي يتم إنفاقها دون الحصول على مقابل لها (لا خدمات ولا سلع) والنفقات التحويلية هي مجرد تحويل لجزء من الدخل الوطني عن طريق الدولة إلى بعض فئات المجتمع كالفقراء والمحتاجين عن طريق إعانات الضمان الاجتماعي والهدف من ذلك هو توزيع الدخل الوطني بين أفراد المجتمع في بعض الدول.</a:t>
            </a:r>
            <a:br>
              <a:rPr lang="ar-SA" dirty="0" smtClean="0"/>
            </a:br>
            <a:endParaRPr lang="ar-SA" dirty="0" smtClean="0"/>
          </a:p>
          <a:p>
            <a:endParaRPr lang="ar-SA"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أولاًً:- التقسيمات العلمية (التقسيمات الاقتصادية)</a:t>
            </a:r>
            <a:br>
              <a:rPr lang="ar-SA" dirty="0" smtClean="0"/>
            </a:br>
            <a:endParaRPr lang="ar-SA" dirty="0"/>
          </a:p>
        </p:txBody>
      </p:sp>
      <p:sp>
        <p:nvSpPr>
          <p:cNvPr id="3" name="Content Placeholder 2"/>
          <p:cNvSpPr>
            <a:spLocks noGrp="1"/>
          </p:cNvSpPr>
          <p:nvPr>
            <p:ph idx="1"/>
          </p:nvPr>
        </p:nvSpPr>
        <p:spPr/>
        <p:txBody>
          <a:bodyPr>
            <a:normAutofit fontScale="62500" lnSpcReduction="20000"/>
          </a:bodyPr>
          <a:lstStyle/>
          <a:p>
            <a:r>
              <a:rPr lang="ar-SA" dirty="0" smtClean="0"/>
              <a:t>أنواع </a:t>
            </a:r>
            <a:r>
              <a:rPr lang="ar-SA" dirty="0" smtClean="0"/>
              <a:t>التقسيمات العلمية للنفقات العامة </a:t>
            </a:r>
            <a:br>
              <a:rPr lang="ar-SA" dirty="0" smtClean="0"/>
            </a:br>
            <a:r>
              <a:rPr lang="ar-SA" dirty="0" smtClean="0"/>
              <a:t>والنفقات التحويلية على ثلاث أنواع:</a:t>
            </a:r>
            <a:br>
              <a:rPr lang="ar-SA" dirty="0" smtClean="0"/>
            </a:br>
            <a:r>
              <a:rPr lang="ar-SA" dirty="0" smtClean="0"/>
              <a:t>1- تحويلية اجتماعية: </a:t>
            </a:r>
            <a:br>
              <a:rPr lang="ar-SA" dirty="0" smtClean="0"/>
            </a:br>
            <a:r>
              <a:rPr lang="ar-SA" dirty="0" smtClean="0"/>
              <a:t>بعض المساهمات المادية للدولة تدفعها لبعض فئات المجتمع من ذوي الحاجة – أو إعانات للمدارس الأهلية أو الأندية السياحية والثقافية. </a:t>
            </a:r>
            <a:br>
              <a:rPr lang="ar-SA" dirty="0" smtClean="0"/>
            </a:br>
            <a:r>
              <a:rPr lang="ar-SA" dirty="0" smtClean="0"/>
              <a:t>2- تحويلية اقتصادية: </a:t>
            </a:r>
            <a:br>
              <a:rPr lang="ar-SA" dirty="0" smtClean="0"/>
            </a:br>
            <a:r>
              <a:rPr lang="ar-SA" dirty="0" smtClean="0"/>
              <a:t>إعانات تدفعها الدولة للمشروعات الخاصة لتحقيق أهداف اقتصادية – كالإعانات الزراعية. </a:t>
            </a:r>
            <a:br>
              <a:rPr lang="ar-SA" dirty="0" smtClean="0"/>
            </a:br>
            <a:r>
              <a:rPr lang="ar-SA" dirty="0" smtClean="0"/>
              <a:t>3- تحويلية مالية: </a:t>
            </a:r>
            <a:br>
              <a:rPr lang="ar-SA" dirty="0" smtClean="0"/>
            </a:br>
            <a:r>
              <a:rPr lang="ar-SA" dirty="0" smtClean="0"/>
              <a:t>وهي التي تدفعها الحكومة من موازنتها السنوية كفوائد على الدين العام.</a:t>
            </a:r>
            <a:br>
              <a:rPr lang="ar-SA" dirty="0" smtClean="0"/>
            </a:br>
            <a:r>
              <a:rPr lang="ar-SA" dirty="0" smtClean="0"/>
              <a:t>3- تقسيم النفقات العامة حسب أغراضها (إدارية – اقتصادية – اجتماعية – مالية – عسكرية):</a:t>
            </a:r>
            <a:br>
              <a:rPr lang="ar-SA" dirty="0" smtClean="0"/>
            </a:br>
            <a:r>
              <a:rPr lang="ar-SA" dirty="0" smtClean="0"/>
              <a:t>- النفقات الإدارية - الرواتب والأجور.</a:t>
            </a:r>
            <a:br>
              <a:rPr lang="ar-SA" dirty="0" smtClean="0"/>
            </a:br>
            <a:r>
              <a:rPr lang="ar-SA" dirty="0" smtClean="0"/>
              <a:t>- النفقات الاقتصادية - نفقات إقامة المشاريع الاقتصادية.</a:t>
            </a:r>
            <a:br>
              <a:rPr lang="ar-SA" dirty="0" smtClean="0"/>
            </a:br>
            <a:r>
              <a:rPr lang="ar-SA" dirty="0" smtClean="0"/>
              <a:t>- نفقات اجتماعية - المساعدات المالية الصحية و التعليمية.</a:t>
            </a:r>
            <a:br>
              <a:rPr lang="ar-SA" dirty="0" smtClean="0"/>
            </a:br>
            <a:r>
              <a:rPr lang="ar-SA" dirty="0" smtClean="0"/>
              <a:t>- نفقات مالية - أقساط سداد الدين العام والقروض.</a:t>
            </a:r>
            <a:br>
              <a:rPr lang="ar-SA" dirty="0" smtClean="0"/>
            </a:br>
            <a:r>
              <a:rPr lang="ar-SA" dirty="0" smtClean="0"/>
              <a:t>- نفقات عسكرية - شراء الأسلحة وتجهيز القطاعات العسكرية. </a:t>
            </a:r>
          </a:p>
          <a:p>
            <a:endParaRPr lang="ar-SA"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ثانياًً - التقسيمات الوضعية:</a:t>
            </a:r>
            <a:endParaRPr lang="ar-SA" dirty="0"/>
          </a:p>
        </p:txBody>
      </p:sp>
      <p:sp>
        <p:nvSpPr>
          <p:cNvPr id="3" name="Content Placeholder 2"/>
          <p:cNvSpPr>
            <a:spLocks noGrp="1"/>
          </p:cNvSpPr>
          <p:nvPr>
            <p:ph idx="1"/>
          </p:nvPr>
        </p:nvSpPr>
        <p:spPr/>
        <p:txBody>
          <a:bodyPr>
            <a:normAutofit fontScale="70000" lnSpcReduction="20000"/>
          </a:bodyPr>
          <a:lstStyle/>
          <a:p>
            <a:pPr>
              <a:buNone/>
            </a:pPr>
            <a:r>
              <a:rPr lang="ar-SA" dirty="0" smtClean="0"/>
              <a:t/>
            </a:r>
            <a:br>
              <a:rPr lang="ar-SA" dirty="0" smtClean="0"/>
            </a:br>
            <a:r>
              <a:rPr lang="ar-SA" dirty="0" smtClean="0"/>
              <a:t>أنواع عدة تختلف باختلاف أنظمة الحكم والإدارة وأهمها: </a:t>
            </a:r>
            <a:br>
              <a:rPr lang="ar-SA" dirty="0" smtClean="0"/>
            </a:br>
            <a:r>
              <a:rPr lang="ar-SA" dirty="0" smtClean="0"/>
              <a:t>1- التبويب الإداري.</a:t>
            </a:r>
            <a:br>
              <a:rPr lang="ar-SA" dirty="0" smtClean="0"/>
            </a:br>
            <a:r>
              <a:rPr lang="ar-SA" dirty="0" smtClean="0"/>
              <a:t>2- التبويب النوعي.</a:t>
            </a:r>
            <a:br>
              <a:rPr lang="ar-SA" dirty="0" smtClean="0"/>
            </a:br>
            <a:r>
              <a:rPr lang="ar-SA" dirty="0" smtClean="0"/>
              <a:t>3- التبويب الوظيفي.</a:t>
            </a:r>
            <a:br>
              <a:rPr lang="ar-SA" dirty="0" smtClean="0"/>
            </a:br>
            <a:r>
              <a:rPr lang="ar-SA" dirty="0" smtClean="0"/>
              <a:t>4- التبويب على أساس الأداء.</a:t>
            </a:r>
            <a:br>
              <a:rPr lang="ar-SA" dirty="0" smtClean="0"/>
            </a:br>
            <a:r>
              <a:rPr lang="ar-SA" dirty="0" smtClean="0"/>
              <a:t>5- التبويب على أساس البرامج. </a:t>
            </a:r>
            <a:br>
              <a:rPr lang="ar-SA" dirty="0" smtClean="0"/>
            </a:br>
            <a:r>
              <a:rPr lang="ar-SA" dirty="0" smtClean="0"/>
              <a:t>1- التبويب الإداري:</a:t>
            </a:r>
            <a:br>
              <a:rPr lang="ar-SA" dirty="0" smtClean="0"/>
            </a:br>
            <a:r>
              <a:rPr lang="ar-SA" dirty="0" smtClean="0"/>
              <a:t>• يطلق عليه مسمى التبويب التنظيمي أو التبويب وفق الوحدات الإدارية وهي تلك النفقات التي يتم تقسيمها حسب الأجهزة الحكومية والتي تتولى القيام بتنفيذ الأنشطة الحكومية المختلفة. </a:t>
            </a:r>
            <a:br>
              <a:rPr lang="ar-SA" dirty="0" smtClean="0"/>
            </a:br>
            <a:r>
              <a:rPr lang="ar-SA" dirty="0" smtClean="0"/>
              <a:t>• تخصص لكل وزارة أو هيئة أو مؤسسة فصل أو فرع خاص بها في وثيقة الموازنة وتتولى الوزارة أو الهيئة أو المؤسسة الحكومية تنفيذ النفقات الخاصة بها وفقا للاعتمادات التي أجيزت للتبويب الإداري.</a:t>
            </a:r>
            <a:br>
              <a:rPr lang="ar-SA" dirty="0" smtClean="0"/>
            </a:br>
            <a:r>
              <a:rPr lang="ar-SA" dirty="0" smtClean="0"/>
              <a:t/>
            </a:r>
            <a:br>
              <a:rPr lang="ar-SA" dirty="0" smtClean="0"/>
            </a:br>
            <a:endParaRPr lang="ar-SA" dirty="0" smtClean="0"/>
          </a:p>
          <a:p>
            <a:endParaRPr lang="ar-SA"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ثانياًً- التقسيمات الوضعية:</a:t>
            </a:r>
            <a:endParaRPr lang="ar-SA" dirty="0"/>
          </a:p>
        </p:txBody>
      </p:sp>
      <p:sp>
        <p:nvSpPr>
          <p:cNvPr id="3" name="Content Placeholder 2"/>
          <p:cNvSpPr>
            <a:spLocks noGrp="1"/>
          </p:cNvSpPr>
          <p:nvPr>
            <p:ph idx="1"/>
          </p:nvPr>
        </p:nvSpPr>
        <p:spPr/>
        <p:txBody>
          <a:bodyPr>
            <a:normAutofit fontScale="70000" lnSpcReduction="20000"/>
          </a:bodyPr>
          <a:lstStyle/>
          <a:p>
            <a:pPr>
              <a:buNone/>
            </a:pPr>
            <a:r>
              <a:rPr lang="ar-SA" dirty="0" smtClean="0"/>
              <a:t/>
            </a:r>
            <a:br>
              <a:rPr lang="ar-SA" dirty="0" smtClean="0"/>
            </a:br>
            <a:r>
              <a:rPr lang="ar-SA" dirty="0" smtClean="0"/>
              <a:t>2- التبويب النوعي (التبويب وفقا للاعتماد أو الغرض من الإنفاق): </a:t>
            </a:r>
            <a:br>
              <a:rPr lang="ar-SA" dirty="0" smtClean="0"/>
            </a:br>
            <a:r>
              <a:rPr lang="ar-SA" dirty="0" smtClean="0"/>
              <a:t>ويتم تقسيم الاعتمادات داخل كل فصل أو فرع وفقا للغرض من الإنفاق (اعتمادات الرواتب والمشاريع ...).</a:t>
            </a:r>
            <a:br>
              <a:rPr lang="ar-SA" dirty="0" smtClean="0"/>
            </a:br>
            <a:r>
              <a:rPr lang="ar-SA" dirty="0" smtClean="0"/>
              <a:t>ويوضح التبويب النوعي توجه الحكومة في سياسات الإنفاق العام والخدمات التي يتم توفيرها وفقا لبنود الموازنة التي يتم اعتمادها, ويعتبر التبويب الإداري والنوعي من أكثر أنواع التبويب شيوعا. </a:t>
            </a:r>
            <a:br>
              <a:rPr lang="ar-SA" dirty="0" smtClean="0"/>
            </a:br>
            <a:r>
              <a:rPr lang="ar-SA" dirty="0" smtClean="0"/>
              <a:t>فصل 14 - وزارة الخارجية.</a:t>
            </a:r>
            <a:br>
              <a:rPr lang="ar-SA" dirty="0" smtClean="0"/>
            </a:br>
            <a:r>
              <a:rPr lang="ar-SA" dirty="0" smtClean="0"/>
              <a:t>   الباب1 - الرواتب والأجور والمكافآت. </a:t>
            </a:r>
            <a:br>
              <a:rPr lang="ar-SA" dirty="0" smtClean="0"/>
            </a:br>
            <a:r>
              <a:rPr lang="ar-SA" dirty="0" smtClean="0"/>
              <a:t>        بند 101 المدنيين.</a:t>
            </a:r>
            <a:br>
              <a:rPr lang="ar-SA" dirty="0" smtClean="0"/>
            </a:br>
            <a:r>
              <a:rPr lang="ar-SA" dirty="0" smtClean="0"/>
              <a:t>        بند 102</a:t>
            </a:r>
            <a:br>
              <a:rPr lang="ar-SA" dirty="0" smtClean="0"/>
            </a:br>
            <a:r>
              <a:rPr lang="ar-SA" dirty="0" smtClean="0"/>
              <a:t>        بند 103</a:t>
            </a:r>
            <a:br>
              <a:rPr lang="ar-SA" dirty="0" smtClean="0"/>
            </a:br>
            <a:r>
              <a:rPr lang="ar-SA" dirty="0" smtClean="0"/>
              <a:t>   الباب2 - لوازم وأجهزة وأثاث. </a:t>
            </a:r>
            <a:br>
              <a:rPr lang="ar-SA" dirty="0" smtClean="0"/>
            </a:br>
            <a:r>
              <a:rPr lang="ar-SA" dirty="0" smtClean="0"/>
              <a:t>        بند 201 ـ مستلزمات مكتبية. </a:t>
            </a:r>
            <a:br>
              <a:rPr lang="ar-SA" dirty="0" smtClean="0"/>
            </a:br>
            <a:r>
              <a:rPr lang="ar-SA" dirty="0" smtClean="0"/>
              <a:t>        بند 202 ـ كتب مدرسية. </a:t>
            </a:r>
          </a:p>
          <a:p>
            <a:endParaRPr lang="ar-SA"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ثانياًً- التقسيمات الوضعية:</a:t>
            </a:r>
            <a:endParaRPr lang="ar-SA" dirty="0"/>
          </a:p>
        </p:txBody>
      </p:sp>
      <p:sp>
        <p:nvSpPr>
          <p:cNvPr id="3" name="Content Placeholder 2"/>
          <p:cNvSpPr>
            <a:spLocks noGrp="1"/>
          </p:cNvSpPr>
          <p:nvPr>
            <p:ph idx="1"/>
          </p:nvPr>
        </p:nvSpPr>
        <p:spPr/>
        <p:txBody>
          <a:bodyPr>
            <a:normAutofit fontScale="55000" lnSpcReduction="20000"/>
          </a:bodyPr>
          <a:lstStyle/>
          <a:p>
            <a:r>
              <a:rPr lang="ar-SA" dirty="0" smtClean="0"/>
              <a:t/>
            </a:r>
            <a:br>
              <a:rPr lang="ar-SA" dirty="0" smtClean="0"/>
            </a:br>
            <a:r>
              <a:rPr lang="ar-SA" dirty="0" smtClean="0"/>
              <a:t>3- التبويب الوظيفي:</a:t>
            </a:r>
            <a:br>
              <a:rPr lang="ar-SA" dirty="0" smtClean="0"/>
            </a:br>
            <a:r>
              <a:rPr lang="ar-SA" dirty="0" smtClean="0"/>
              <a:t>ويوضح توزيع النفقات العامة حسب الوظائف والخدمات ويتم تجميع النفقات المتشابهة تحت عنوان واحد حسب نوع الخدمة التي تؤديها أجهزة الدولة وبعض النظر عن الجهاز الذي يؤديها، وذلك لان العديد من الأجهزة قد تتولى تقديم خدمة واحدة. </a:t>
            </a:r>
            <a:br>
              <a:rPr lang="ar-SA" dirty="0" smtClean="0"/>
            </a:br>
            <a:r>
              <a:rPr lang="ar-SA" dirty="0" smtClean="0"/>
              <a:t>ففي المملكة خدمات التنمية الاجتماعية يؤديها عدة جهات وزارة العمل والشؤون الاجتماعية ـ الرئاسة العامة لرعاية الشباب - وزارة الصحة والفكرة الأساسية هي غرض النفقات العامة حسب الخدمات التي تؤديها الدولة في هذا التبويب. </a:t>
            </a:r>
            <a:br>
              <a:rPr lang="ar-SA" dirty="0" smtClean="0"/>
            </a:br>
            <a:r>
              <a:rPr lang="ar-SA" dirty="0" smtClean="0"/>
              <a:t>4- التبويب على أساس البرامج: </a:t>
            </a:r>
            <a:br>
              <a:rPr lang="ar-SA" dirty="0" smtClean="0"/>
            </a:br>
            <a:r>
              <a:rPr lang="ar-SA" dirty="0" smtClean="0"/>
              <a:t>التبويب الذي يهتم بالتركيز على البرامج والأنشطة التي تقوم بها الأجهزة الحكـــــومية المختلفة ويشــار في هذا التبويب إلى ربط المـوازنة العــامة بالـخطط حيث يتم رصد الاعتمادات المخصصة سنويا لكافة البرامج الحكومية (تطبيق لموازنة البرامج) بالتعرف على النشاطـات والبرامج المختلفة التي تنفذها الوزارات وتكاليف تلك البرامج إلى جانب انه يحقق رقابة أفضل من تلك التي تركز على البنود. </a:t>
            </a:r>
            <a:br>
              <a:rPr lang="ar-SA" dirty="0" smtClean="0"/>
            </a:br>
            <a:r>
              <a:rPr lang="ar-SA" dirty="0" smtClean="0"/>
              <a:t>5- التبويب على أساس الأداء ــ الانجاز:</a:t>
            </a:r>
            <a:br>
              <a:rPr lang="ar-SA" dirty="0" smtClean="0"/>
            </a:br>
            <a:r>
              <a:rPr lang="ar-SA" dirty="0" smtClean="0"/>
              <a:t>التبويب الذي يركز الاهتمام على وحدات الأداء وانجازاتها وتحقيق الأهداف التي ترصد لأجلها الاعتمادات المالية، ومن ثم مقارنة الانجاز بالتكاليف والإعتمادات التي تم رصدها للبرامج حيث إن الارتباط وثيق بين تقويم البرامج وإنجازات البرامج والأنشطة الحكومية. </a:t>
            </a:r>
            <a:br>
              <a:rPr lang="ar-SA" dirty="0" smtClean="0"/>
            </a:br>
            <a:r>
              <a:rPr lang="ar-SA" dirty="0" smtClean="0"/>
              <a:t>(موازنة الأداء سبق شرحها).</a:t>
            </a:r>
            <a:br>
              <a:rPr lang="ar-SA" dirty="0" smtClean="0"/>
            </a:br>
            <a:endParaRPr lang="ar-SA"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الإيرادات العامة </a:t>
            </a:r>
            <a:br>
              <a:rPr lang="ar-SA" dirty="0" smtClean="0"/>
            </a:br>
            <a:endParaRPr lang="ar-SA" dirty="0"/>
          </a:p>
        </p:txBody>
      </p:sp>
      <p:sp>
        <p:nvSpPr>
          <p:cNvPr id="3" name="Content Placeholder 2"/>
          <p:cNvSpPr>
            <a:spLocks noGrp="1"/>
          </p:cNvSpPr>
          <p:nvPr>
            <p:ph idx="1"/>
          </p:nvPr>
        </p:nvSpPr>
        <p:spPr/>
        <p:txBody>
          <a:bodyPr/>
          <a:lstStyle/>
          <a:p>
            <a:r>
              <a:rPr lang="ar-SA" dirty="0" smtClean="0"/>
              <a:t>- </a:t>
            </a:r>
            <a:r>
              <a:rPr lang="ar-SA" dirty="0" smtClean="0"/>
              <a:t>مفهوم الإيرادات العامة وأهميتها.</a:t>
            </a:r>
            <a:br>
              <a:rPr lang="ar-SA" dirty="0" smtClean="0"/>
            </a:br>
            <a:r>
              <a:rPr lang="ar-SA" dirty="0" smtClean="0"/>
              <a:t>- تطور نظرية الإيرادات العامة.</a:t>
            </a:r>
            <a:br>
              <a:rPr lang="ar-SA" dirty="0" smtClean="0"/>
            </a:br>
            <a:r>
              <a:rPr lang="ar-SA" dirty="0" smtClean="0"/>
              <a:t>- تقسيمات الإيرادات العامة.</a:t>
            </a:r>
            <a:br>
              <a:rPr lang="ar-SA" dirty="0" smtClean="0"/>
            </a:br>
            <a:r>
              <a:rPr lang="ar-SA" dirty="0" smtClean="0"/>
              <a:t>- أنواع الإيرادات العامة. </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الموازنة العامة</a:t>
            </a:r>
            <a:endParaRPr lang="ar-SA" dirty="0"/>
          </a:p>
        </p:txBody>
      </p:sp>
      <p:sp>
        <p:nvSpPr>
          <p:cNvPr id="3" name="Content Placeholder 2"/>
          <p:cNvSpPr>
            <a:spLocks noGrp="1"/>
          </p:cNvSpPr>
          <p:nvPr>
            <p:ph idx="1"/>
          </p:nvPr>
        </p:nvSpPr>
        <p:spPr/>
        <p:txBody>
          <a:bodyPr>
            <a:normAutofit fontScale="62500" lnSpcReduction="20000"/>
          </a:bodyPr>
          <a:lstStyle/>
          <a:p>
            <a:r>
              <a:rPr lang="ar-SA" b="1" dirty="0" smtClean="0"/>
              <a:t>الموازنة العامة والحساب الختامي </a:t>
            </a:r>
            <a:endParaRPr lang="ar-SA" dirty="0" smtClean="0"/>
          </a:p>
          <a:p>
            <a:r>
              <a:rPr lang="ar-SA" dirty="0" smtClean="0"/>
              <a:t>• الحساب الختامي:- </a:t>
            </a:r>
            <a:br>
              <a:rPr lang="ar-SA" dirty="0" smtClean="0"/>
            </a:br>
            <a:r>
              <a:rPr lang="ar-SA" dirty="0" smtClean="0"/>
              <a:t>بيان بالنفقات والإيرادات الفعلية خلال فترة زمنية سابقة ويعد الحساب الختامي بعد نهاية السنة المالية ببضعة شهور بواسطة السلطة التنفيذية ويعتمد من قبل السلطة التشريعية.</a:t>
            </a:r>
            <a:br>
              <a:rPr lang="ar-SA" dirty="0" smtClean="0"/>
            </a:br>
            <a:r>
              <a:rPr lang="ar-SA" dirty="0" smtClean="0"/>
              <a:t>ويتم التعرف من خلاله على مدى صحة ومطابقة تقديرات ونفقات الدولة التي تضمنتها الموازنة العامة.</a:t>
            </a:r>
            <a:br>
              <a:rPr lang="ar-SA" dirty="0" smtClean="0"/>
            </a:br>
            <a:r>
              <a:rPr lang="ar-SA" dirty="0" smtClean="0"/>
              <a:t>كما أن الحساب الختامي يساهم في إعداد التقديرات الخاصة بالموازنة العامة للسنة المالية المقبلة.</a:t>
            </a:r>
            <a:br>
              <a:rPr lang="ar-SA" dirty="0" smtClean="0"/>
            </a:br>
            <a:r>
              <a:rPr lang="ar-SA" dirty="0" smtClean="0"/>
              <a:t>-أوجه الشبه بين كل من الموازنة والحساب الختامي:</a:t>
            </a:r>
            <a:br>
              <a:rPr lang="ar-SA" dirty="0" smtClean="0"/>
            </a:br>
            <a:r>
              <a:rPr lang="ar-SA" dirty="0" smtClean="0"/>
              <a:t>كلاهما يتضمن تقارير جداول للنفقات والإيرادات العامة يتم اعتمادها من قبل السلطة التشريعية.</a:t>
            </a:r>
            <a:br>
              <a:rPr lang="ar-SA" dirty="0" smtClean="0"/>
            </a:br>
            <a:r>
              <a:rPr lang="ar-SA" b="1" dirty="0" smtClean="0"/>
              <a:t>أوجه الاختلاف</a:t>
            </a:r>
            <a:endParaRPr lang="ar-SA" dirty="0" smtClean="0"/>
          </a:p>
          <a:p>
            <a:r>
              <a:rPr lang="ar-SA" dirty="0" smtClean="0"/>
              <a:t>الموازنة العامة    أرقامها تقديرية. </a:t>
            </a:r>
          </a:p>
          <a:p>
            <a:r>
              <a:rPr lang="ar-SA" dirty="0" smtClean="0"/>
              <a:t>الحساب الختامي    أرقامه فعلية لما تم صرفه وتحصيله. </a:t>
            </a:r>
          </a:p>
          <a:p>
            <a:r>
              <a:rPr lang="ar-SA" dirty="0" smtClean="0"/>
              <a:t> </a:t>
            </a:r>
          </a:p>
          <a:p>
            <a:r>
              <a:rPr lang="ar-SA" dirty="0" smtClean="0"/>
              <a:t> </a:t>
            </a:r>
          </a:p>
          <a:p>
            <a:pPr>
              <a:buNone/>
            </a:pPr>
            <a:endParaRPr lang="ar-SA"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الإيرادات العامة</a:t>
            </a:r>
            <a:endParaRPr lang="ar-SA" dirty="0"/>
          </a:p>
        </p:txBody>
      </p:sp>
      <p:sp>
        <p:nvSpPr>
          <p:cNvPr id="3" name="Content Placeholder 2"/>
          <p:cNvSpPr>
            <a:spLocks noGrp="1"/>
          </p:cNvSpPr>
          <p:nvPr>
            <p:ph idx="1"/>
          </p:nvPr>
        </p:nvSpPr>
        <p:spPr/>
        <p:txBody>
          <a:bodyPr>
            <a:normAutofit fontScale="92500" lnSpcReduction="20000"/>
          </a:bodyPr>
          <a:lstStyle/>
          <a:p>
            <a:r>
              <a:rPr lang="ar-SA" dirty="0" smtClean="0"/>
              <a:t>عنصراً هاماً من عناصر موازنة الدولة حيث أن حجم الإنفاق العام يتوقف في كثير من الأحوال على حجم الإيرادات المتوقعة للدولة وبالتالي فان الخدمات التي توفرها الدولة ترتبط ارتباطاً وثيقاً بحجم إيراداتها (الكساد ـ الانتعاش الاقتصادي). </a:t>
            </a:r>
            <a:br>
              <a:rPr lang="ar-SA" dirty="0" smtClean="0"/>
            </a:br>
            <a:r>
              <a:rPr lang="ar-SA" dirty="0" smtClean="0"/>
              <a:t>تطور نظرية الإيرادات العامة - </a:t>
            </a:r>
            <a:br>
              <a:rPr lang="ar-SA" dirty="0" smtClean="0"/>
            </a:br>
            <a:r>
              <a:rPr lang="ar-SA" dirty="0" smtClean="0"/>
              <a:t>في الحياة البدائية والقبلية:ـ ظهور الدولة وحاجتها إلى الإيرادات العامة ـ فرض الضرائب.</a:t>
            </a:r>
            <a:br>
              <a:rPr lang="ar-SA" dirty="0" smtClean="0"/>
            </a:br>
            <a:r>
              <a:rPr lang="ar-SA" dirty="0" smtClean="0"/>
              <a:t>المفهوم الحديث للإيرادات العامة:ـ الإيرادات العامة كأداة لتوجيه الاقتصاد القومي وتشجيع النشاط الاقتصادي والاجتماعي ومحاربة التضخم وإعادة توزيع الدخول.</a:t>
            </a:r>
            <a:br>
              <a:rPr lang="ar-SA" dirty="0" smtClean="0"/>
            </a:br>
            <a:endParaRPr lang="ar-SA" dirty="0" smtClean="0"/>
          </a:p>
          <a:p>
            <a:endParaRPr lang="ar-SA"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تقسيمات الإيرادات العامة </a:t>
            </a:r>
            <a:br>
              <a:rPr lang="ar-SA" dirty="0" smtClean="0"/>
            </a:br>
            <a:endParaRPr lang="ar-SA" dirty="0"/>
          </a:p>
        </p:txBody>
      </p:sp>
      <p:sp>
        <p:nvSpPr>
          <p:cNvPr id="3" name="Content Placeholder 2"/>
          <p:cNvSpPr>
            <a:spLocks noGrp="1"/>
          </p:cNvSpPr>
          <p:nvPr>
            <p:ph idx="1"/>
          </p:nvPr>
        </p:nvSpPr>
        <p:spPr/>
        <p:txBody>
          <a:bodyPr>
            <a:normAutofit fontScale="55000" lnSpcReduction="20000"/>
          </a:bodyPr>
          <a:lstStyle/>
          <a:p>
            <a:r>
              <a:rPr lang="ar-SA" dirty="0" smtClean="0"/>
              <a:t>للإيرادات </a:t>
            </a:r>
            <a:r>
              <a:rPr lang="ar-SA" dirty="0" smtClean="0"/>
              <a:t>العامة عدة تقسيمات أهمها:</a:t>
            </a:r>
            <a:br>
              <a:rPr lang="ar-SA" dirty="0" smtClean="0"/>
            </a:br>
            <a:r>
              <a:rPr lang="ar-SA" dirty="0" smtClean="0"/>
              <a:t>1- تقسيم الإيرادات حسب دوريتها ـ إيرادات عادية وغير عادية.</a:t>
            </a:r>
            <a:br>
              <a:rPr lang="ar-SA" dirty="0" smtClean="0"/>
            </a:br>
            <a:r>
              <a:rPr lang="ar-SA" dirty="0" smtClean="0"/>
              <a:t>2- تقسيم الإيرادات حسب مصدرها ـ أصلية وأخرى مشتقة.</a:t>
            </a:r>
            <a:br>
              <a:rPr lang="ar-SA" dirty="0" smtClean="0"/>
            </a:br>
            <a:r>
              <a:rPr lang="ar-SA" dirty="0" smtClean="0"/>
              <a:t>3- تقسيم الإيرادات حسب سلطة الدولة ـ سيادية وأخرى اقتصادية. </a:t>
            </a:r>
            <a:br>
              <a:rPr lang="ar-SA" dirty="0" smtClean="0"/>
            </a:br>
            <a:r>
              <a:rPr lang="ar-SA" dirty="0" smtClean="0"/>
              <a:t>1- الإيرادات العامة حسب دوريتها (عادية وغير عادية): </a:t>
            </a:r>
            <a:br>
              <a:rPr lang="ar-SA" dirty="0" smtClean="0"/>
            </a:br>
            <a:r>
              <a:rPr lang="ar-SA" dirty="0" smtClean="0"/>
              <a:t>- الإيرادات العادية هي: التي تتكرر وتحصل عليها الدولة بصفة منتظمة سنوياً ويتم استخدامها لمواجهة النفقات المتكررة... وتشمل الضرائب بأنواعها والرسوم وإيرادات مشاريع الدولة الصناعية والزراعية... </a:t>
            </a:r>
            <a:br>
              <a:rPr lang="ar-SA" dirty="0" smtClean="0"/>
            </a:br>
            <a:r>
              <a:rPr lang="ar-SA" dirty="0" smtClean="0"/>
              <a:t>- غير عادية فهي: التي لا يتم تحصيلها سنويا ولا تتكرر بصفة منتظمة وعادة ما تخصص لمواجهة نفقات غير عادية كالحروب والزلازل كالقروض والإصدار النقدي. </a:t>
            </a:r>
            <a:br>
              <a:rPr lang="ar-SA" dirty="0" smtClean="0"/>
            </a:br>
            <a:r>
              <a:rPr lang="ar-SA" dirty="0" smtClean="0"/>
              <a:t>2- الإيرادات العامة حسب مصدرها (أصلية، مشتقة):</a:t>
            </a:r>
            <a:br>
              <a:rPr lang="ar-SA" dirty="0" smtClean="0"/>
            </a:br>
            <a:r>
              <a:rPr lang="ar-SA" dirty="0" smtClean="0"/>
              <a:t>- الأصلية وهي: ما تحصل عليه الدولة من إيرادات أملاكها الزراعية والتجارية والصناعية... (الدومين العام والخاص). </a:t>
            </a:r>
            <a:br>
              <a:rPr lang="ar-SA" dirty="0" smtClean="0"/>
            </a:br>
            <a:r>
              <a:rPr lang="ar-SA" dirty="0" smtClean="0"/>
              <a:t>- المشتقة وهي: ما تحصل عليه الدولة مشتقا من أموال الأفراد في المجتمع كالضرائب على الدخل والرسوم والغرامات... وهي من مصادر غير تلك التي تمتلكها الدولة. </a:t>
            </a:r>
            <a:endParaRPr lang="ar-SA" dirty="0" smtClean="0"/>
          </a:p>
          <a:p>
            <a:r>
              <a:rPr lang="ar-SA" dirty="0" smtClean="0"/>
              <a:t>3- الإيرادات العامة حسب سلطة الدولة في الحصول عليها (سيادية أو اقتصادية):</a:t>
            </a:r>
            <a:br>
              <a:rPr lang="ar-SA" dirty="0" smtClean="0"/>
            </a:br>
            <a:r>
              <a:rPr lang="ar-SA" dirty="0" smtClean="0"/>
              <a:t>السيادية - ما تحصل علية الدولة جبرا وأهمها الضرائب والرسوم والغرامات والقروض الجبرية. </a:t>
            </a:r>
            <a:br>
              <a:rPr lang="ar-SA" dirty="0" smtClean="0"/>
            </a:br>
            <a:r>
              <a:rPr lang="ar-SA" dirty="0" smtClean="0"/>
              <a:t>الاقتصادية - ما تحصل علية الدولة دون إكراه أو إجبار نظير خدمات تقدمها للجمهور (إيجار ممتلكات الدولة من أراضي ومباني أو بيعها وأرباح المشاريع الحكومية الصناعية والزراعية)...الخ. </a:t>
            </a:r>
            <a:br>
              <a:rPr lang="ar-SA" dirty="0" smtClean="0"/>
            </a:br>
            <a:endParaRPr lang="ar-SA" dirty="0" smtClean="0"/>
          </a:p>
          <a:p>
            <a:endParaRPr lang="ar-SA" dirty="0" smtClean="0"/>
          </a:p>
          <a:p>
            <a:endParaRPr lang="ar-SA"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مصادر الإيرادات العامة </a:t>
            </a:r>
            <a:br>
              <a:rPr lang="ar-SA" dirty="0" smtClean="0"/>
            </a:b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مكونات </a:t>
            </a:r>
            <a:r>
              <a:rPr lang="ar-SA" dirty="0" smtClean="0"/>
              <a:t>التقسيمات السابقة وتشكل في مجموعها مصادر الإيرادات العامة للدولة:</a:t>
            </a:r>
            <a:br>
              <a:rPr lang="ar-SA" dirty="0" smtClean="0"/>
            </a:br>
            <a:r>
              <a:rPr lang="ar-SA" dirty="0" smtClean="0"/>
              <a:t>1- دخل أملاك الدولة. </a:t>
            </a:r>
            <a:br>
              <a:rPr lang="ar-SA" dirty="0" smtClean="0"/>
            </a:br>
            <a:r>
              <a:rPr lang="ar-SA" dirty="0" smtClean="0"/>
              <a:t>2- الرسوم.</a:t>
            </a:r>
            <a:br>
              <a:rPr lang="ar-SA" dirty="0" smtClean="0"/>
            </a:br>
            <a:r>
              <a:rPr lang="ar-SA" dirty="0" smtClean="0"/>
              <a:t>3- الضرائب. </a:t>
            </a:r>
            <a:br>
              <a:rPr lang="ar-SA" dirty="0" smtClean="0"/>
            </a:br>
            <a:r>
              <a:rPr lang="ar-SA" dirty="0" smtClean="0"/>
              <a:t>4- الغرامات الجزائية. </a:t>
            </a:r>
            <a:br>
              <a:rPr lang="ar-SA" dirty="0" smtClean="0"/>
            </a:br>
            <a:r>
              <a:rPr lang="ar-SA" dirty="0" smtClean="0"/>
              <a:t>5- الإعانات والهبات. </a:t>
            </a:r>
            <a:br>
              <a:rPr lang="ar-SA" dirty="0" smtClean="0"/>
            </a:br>
            <a:r>
              <a:rPr lang="ar-SA" dirty="0" smtClean="0"/>
              <a:t>6- الإصدار النقدي. </a:t>
            </a:r>
            <a:br>
              <a:rPr lang="ar-SA" dirty="0" smtClean="0"/>
            </a:br>
            <a:r>
              <a:rPr lang="ar-SA" dirty="0" smtClean="0"/>
              <a:t>7- القروض العامة.</a:t>
            </a:r>
            <a:br>
              <a:rPr lang="ar-SA" dirty="0" smtClean="0"/>
            </a:br>
            <a:endParaRPr lang="ar-SA" dirty="0" smtClean="0"/>
          </a:p>
          <a:p>
            <a:endParaRPr lang="ar-SA"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مصادر الإيرادات العامة</a:t>
            </a:r>
            <a:br>
              <a:rPr lang="ar-SA" dirty="0" smtClean="0"/>
            </a:b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تختلف </a:t>
            </a:r>
            <a:r>
              <a:rPr lang="ar-SA" dirty="0" smtClean="0"/>
              <a:t>أهمية هذه الأنواع من دولة إلى أخرى </a:t>
            </a:r>
            <a:br>
              <a:rPr lang="ar-SA" dirty="0" smtClean="0"/>
            </a:br>
            <a:r>
              <a:rPr lang="ar-SA" dirty="0" smtClean="0"/>
              <a:t>1- دخل أملاك الدولة (الدومين العام والخاص):</a:t>
            </a:r>
            <a:br>
              <a:rPr lang="ar-SA" dirty="0" smtClean="0"/>
            </a:br>
            <a:r>
              <a:rPr lang="ar-SA" dirty="0" smtClean="0"/>
              <a:t>جميع ممتلكات الدولة مهما كان نوعها ـ عقارية (أراضي زراعية غابات)...الخ. </a:t>
            </a:r>
            <a:br>
              <a:rPr lang="ar-SA" dirty="0" smtClean="0"/>
            </a:br>
            <a:r>
              <a:rPr lang="ar-SA" dirty="0" smtClean="0"/>
              <a:t>أو ما تمتلكه الدولة من مشاريع صناعية وتجارية واسهم وسندات... وهذه على نوعين: </a:t>
            </a:r>
            <a:br>
              <a:rPr lang="ar-SA" dirty="0" smtClean="0"/>
            </a:br>
            <a:r>
              <a:rPr lang="ar-SA" dirty="0" smtClean="0"/>
              <a:t>- أملاك الدولة العامة (الدومين العام): </a:t>
            </a:r>
            <a:br>
              <a:rPr lang="ar-SA" dirty="0" smtClean="0"/>
            </a:br>
            <a:r>
              <a:rPr lang="ar-SA" dirty="0" smtClean="0"/>
              <a:t>وهي الأملاك المعدة للاستخدام العام. كالطرقات العامة والجسور والحدائق العامة والموانئ والمطارات... ولا يجوز بيع أو تملك أملاك الدولة العامة (الدومين العام) وقد لا تتحصل عليها إيرادات إلا أن العديد من دول العالم خرجت عن هذا المبدأ وأصبحت تفرض رسوم عليها، كالرسوم على استخدام الطرقات العامة. </a:t>
            </a:r>
            <a:br>
              <a:rPr lang="ar-SA" dirty="0" smtClean="0"/>
            </a:br>
            <a:r>
              <a:rPr lang="ar-SA" dirty="0" smtClean="0"/>
              <a:t>- أملاك الدولة الخاصة (الدومين الخاص): </a:t>
            </a:r>
            <a:br>
              <a:rPr lang="ar-SA" dirty="0" smtClean="0"/>
            </a:br>
            <a:r>
              <a:rPr lang="ar-SA" dirty="0" smtClean="0"/>
              <a:t>وهي أملاك الدولة التي يتم استثمارها، تأجيرها أو بيعها لتحصل الدولة على إيرادات ممتلكاتها الخاصة شأنها في ذلك شأن الأشخاص في تملكهم وهي على عدة أنواع: </a:t>
            </a:r>
            <a:br>
              <a:rPr lang="ar-SA" dirty="0" smtClean="0"/>
            </a:br>
            <a:r>
              <a:rPr lang="ar-SA" dirty="0" smtClean="0"/>
              <a:t>أملاك الدولة العقارية (الأراضي ـ الغابات ـ المناجم...). </a:t>
            </a:r>
            <a:br>
              <a:rPr lang="ar-SA" dirty="0" smtClean="0"/>
            </a:br>
            <a:r>
              <a:rPr lang="ar-SA" dirty="0" smtClean="0"/>
              <a:t>أملاك الدولة الصناعية (منشآت صناعية). </a:t>
            </a:r>
            <a:br>
              <a:rPr lang="ar-SA" dirty="0" smtClean="0"/>
            </a:br>
            <a:r>
              <a:rPr lang="ar-SA" dirty="0" smtClean="0"/>
              <a:t>أملاك الدولة التجارية (ممارسة نشاط تجاري (تصدير واستيراد)). </a:t>
            </a:r>
            <a:br>
              <a:rPr lang="ar-SA" dirty="0" smtClean="0"/>
            </a:br>
            <a:endParaRPr lang="ar-SA" dirty="0" smtClean="0"/>
          </a:p>
          <a:p>
            <a:endParaRPr lang="ar-SA"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مصادر الإيرادات العامة</a:t>
            </a:r>
            <a:br>
              <a:rPr lang="ar-SA" dirty="0" smtClean="0"/>
            </a:br>
            <a:endParaRPr lang="ar-SA" dirty="0"/>
          </a:p>
        </p:txBody>
      </p:sp>
      <p:sp>
        <p:nvSpPr>
          <p:cNvPr id="3" name="Content Placeholder 2"/>
          <p:cNvSpPr>
            <a:spLocks noGrp="1"/>
          </p:cNvSpPr>
          <p:nvPr>
            <p:ph idx="1"/>
          </p:nvPr>
        </p:nvSpPr>
        <p:spPr/>
        <p:txBody>
          <a:bodyPr>
            <a:normAutofit fontScale="77500" lnSpcReduction="20000"/>
          </a:bodyPr>
          <a:lstStyle/>
          <a:p>
            <a:r>
              <a:rPr lang="ar-SA" dirty="0" smtClean="0"/>
              <a:t>2- الرسوم:</a:t>
            </a:r>
            <a:br>
              <a:rPr lang="ar-SA" dirty="0" smtClean="0"/>
            </a:br>
            <a:r>
              <a:rPr lang="ar-SA" dirty="0" smtClean="0"/>
              <a:t>المبلغ الذي تحصل عليه مؤسسات الدولة نظير خدمات تقدمها. وللرسم صفة إجبارية معنوية ـ ومعنى ذلك أن يلزم الفرد المستفيد من خدمة من دفع الرسم المقرر في حالة رغبته في الانتفاع من الخدمة بإرادته (منح جواز سفر ـ رخص الصيد البحري ـ رسوم التعليم)... </a:t>
            </a:r>
            <a:br>
              <a:rPr lang="ar-SA" dirty="0" smtClean="0"/>
            </a:br>
            <a:r>
              <a:rPr lang="ar-SA" dirty="0" smtClean="0"/>
              <a:t>3ـ الضرائب: </a:t>
            </a:r>
            <a:br>
              <a:rPr lang="ar-SA" dirty="0" smtClean="0"/>
            </a:br>
            <a:r>
              <a:rPr lang="ar-SA" dirty="0" smtClean="0"/>
              <a:t>أهم مصادر الإيرادات للعديد من الدول. </a:t>
            </a:r>
            <a:br>
              <a:rPr lang="ar-SA" dirty="0" smtClean="0"/>
            </a:br>
            <a:r>
              <a:rPr lang="ar-SA" dirty="0" smtClean="0"/>
              <a:t>تزايدت أهميتها في العصر الحديث ليس فقط لأنها أهم مصادر الدخل للدول ولكن لأهداف تتعلق بتحقيق الاستقرار الاقتصادي والاجتماعي وإعادة توزيع الدخل على المواطنين (مباشرة على الدخل ـ غير مباشرة على السلع حيث دخولها للدولة)... </a:t>
            </a:r>
            <a:br>
              <a:rPr lang="ar-SA" dirty="0" smtClean="0"/>
            </a:br>
            <a:r>
              <a:rPr lang="ar-SA" dirty="0" smtClean="0"/>
              <a:t>4ـ الغرامات الجزائية: </a:t>
            </a:r>
            <a:br>
              <a:rPr lang="ar-SA" dirty="0" smtClean="0"/>
            </a:br>
            <a:r>
              <a:rPr lang="ar-SA" dirty="0" smtClean="0"/>
              <a:t>عقوبات مالية تفرضها السلطة على مخالفي الأنظمة والقوانين الهدف منها ردع الأشخاص (غرامات مخالفات السير، غرامات الإقامة). </a:t>
            </a:r>
          </a:p>
          <a:p>
            <a:endParaRPr lang="ar-SA"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مصادر الإيرادات العامة</a:t>
            </a:r>
            <a:endParaRPr lang="ar-SA" dirty="0"/>
          </a:p>
        </p:txBody>
      </p:sp>
      <p:sp>
        <p:nvSpPr>
          <p:cNvPr id="3" name="Content Placeholder 2"/>
          <p:cNvSpPr>
            <a:spLocks noGrp="1"/>
          </p:cNvSpPr>
          <p:nvPr>
            <p:ph idx="1"/>
          </p:nvPr>
        </p:nvSpPr>
        <p:spPr/>
        <p:txBody>
          <a:bodyPr>
            <a:normAutofit fontScale="77500" lnSpcReduction="20000"/>
          </a:bodyPr>
          <a:lstStyle/>
          <a:p>
            <a:r>
              <a:rPr lang="ar-SA" dirty="0" smtClean="0"/>
              <a:t>5ـ الإعانات والهبات: </a:t>
            </a:r>
            <a:br>
              <a:rPr lang="ar-SA" dirty="0" smtClean="0"/>
            </a:br>
            <a:r>
              <a:rPr lang="ar-SA" dirty="0" smtClean="0"/>
              <a:t>إعانات خارجية ـ ما تحصل عليه الدول من دول أخرى صديقة. </a:t>
            </a:r>
            <a:br>
              <a:rPr lang="ar-SA" dirty="0" smtClean="0"/>
            </a:br>
            <a:r>
              <a:rPr lang="ar-SA" dirty="0" smtClean="0"/>
              <a:t>إعانات داخلية ـ السلطة المركزية للسلطة المحلية . </a:t>
            </a:r>
            <a:br>
              <a:rPr lang="ar-SA" dirty="0" smtClean="0"/>
            </a:br>
            <a:r>
              <a:rPr lang="ar-SA" dirty="0" smtClean="0"/>
              <a:t>الهبات ـ ما يقدم اختيارا بواسطة الأفراد للدولة. </a:t>
            </a:r>
            <a:br>
              <a:rPr lang="ar-SA" dirty="0" smtClean="0"/>
            </a:br>
            <a:r>
              <a:rPr lang="ar-SA" dirty="0" smtClean="0"/>
              <a:t>6ـ الإصدار النقدي: </a:t>
            </a:r>
            <a:br>
              <a:rPr lang="ar-SA" dirty="0" smtClean="0"/>
            </a:br>
            <a:r>
              <a:rPr lang="ar-SA" dirty="0" smtClean="0"/>
              <a:t>احد مصادر الإيرادات التي قد تلجا لها الدولة في حال انخفاض إيراداتها لتمويل نفقاتها من خلال الإصدار النقدي تقوم الدولة باستبدال ما لديها من عملات أجنبية في مقابل سك نقود تكون قيمتها المعدنية اقل من قيمتها الاسمية (التمويل بالتضخم) وقد يحدث ذلك آثار اقتصادية غير مرغوبة لان كمية النقود التي يتم طرحها بالسوق من شأنها أن تؤدي إلى ارتفاع الأسعار وانخفاض القيمة الشرائية للنقود (الولايات المتحدة في عهد رئيسها جونسون) ولأسباب الحرب مع فيتنام لجأت لهذا المصدر. </a:t>
            </a:r>
            <a:br>
              <a:rPr lang="ar-SA" dirty="0" smtClean="0"/>
            </a:br>
            <a:r>
              <a:rPr lang="ar-SA" dirty="0" smtClean="0"/>
              <a:t>7ـ القروض العامة: </a:t>
            </a:r>
            <a:br>
              <a:rPr lang="ar-SA" dirty="0" smtClean="0"/>
            </a:br>
            <a:r>
              <a:rPr lang="ar-SA" dirty="0" smtClean="0"/>
              <a:t>احد مصادر تمويل النفقات العامة غير العادية خارجية و داخلية.</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الموازنة العامة</a:t>
            </a:r>
            <a:endParaRPr lang="ar-SA" dirty="0"/>
          </a:p>
        </p:txBody>
      </p:sp>
      <p:sp>
        <p:nvSpPr>
          <p:cNvPr id="3" name="Content Placeholder 2"/>
          <p:cNvSpPr>
            <a:spLocks noGrp="1"/>
          </p:cNvSpPr>
          <p:nvPr>
            <p:ph idx="1"/>
          </p:nvPr>
        </p:nvSpPr>
        <p:spPr/>
        <p:txBody>
          <a:bodyPr>
            <a:normAutofit fontScale="92500" lnSpcReduction="10000"/>
          </a:bodyPr>
          <a:lstStyle/>
          <a:p>
            <a:r>
              <a:rPr lang="ar-SA" b="1" dirty="0" smtClean="0"/>
              <a:t>المقارنة بين مفهوم الموازنة ومصطلحات أخرى</a:t>
            </a:r>
            <a:endParaRPr lang="ar-SA" dirty="0" smtClean="0"/>
          </a:p>
          <a:p>
            <a:r>
              <a:rPr lang="ar-SA" dirty="0" smtClean="0"/>
              <a:t>• الميزانية العمومية:-</a:t>
            </a:r>
            <a:br>
              <a:rPr lang="ar-SA" dirty="0" smtClean="0"/>
            </a:br>
            <a:r>
              <a:rPr lang="ar-SA" dirty="0" smtClean="0"/>
              <a:t>- الموازنة العامة والميزانية العمومية هما مصطلحان لمفهومان مختلفان. </a:t>
            </a:r>
            <a:br>
              <a:rPr lang="ar-SA" dirty="0" smtClean="0"/>
            </a:br>
            <a:r>
              <a:rPr lang="ar-SA" dirty="0" smtClean="0"/>
              <a:t>- الموازنة العامة. سبق التوضيح.</a:t>
            </a:r>
            <a:br>
              <a:rPr lang="ar-SA" dirty="0" smtClean="0"/>
            </a:br>
            <a:r>
              <a:rPr lang="ar-SA" dirty="0" smtClean="0"/>
              <a:t>- الميزانية العمومية: توضح قيمة الموجودات والمطلوبات في الشركة أو المنشأة في القطاع الخاص (في تاريخ معين) وهو نهاية السنـة المـالية للشــركة وهي أيضــا تعـبر عــن المــــركز المالي الحقيقي للشركة.</a:t>
            </a:r>
            <a:br>
              <a:rPr lang="ar-SA" dirty="0" smtClean="0"/>
            </a:br>
            <a:endParaRPr lang="ar-SA" dirty="0" smtClean="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lstStyle/>
          <a:p>
            <a:r>
              <a:rPr lang="ar-SA" dirty="0" smtClean="0"/>
              <a:t>الخلفية التاريخية لقواعد الموازنة العامة.</a:t>
            </a:r>
            <a:br>
              <a:rPr lang="ar-SA" dirty="0" smtClean="0"/>
            </a:br>
            <a:r>
              <a:rPr lang="ar-SA" dirty="0" smtClean="0"/>
              <a:t>- قاعدة سنوية الموازنة.</a:t>
            </a:r>
            <a:br>
              <a:rPr lang="ar-SA" dirty="0" smtClean="0"/>
            </a:br>
            <a:r>
              <a:rPr lang="ar-SA" dirty="0" smtClean="0"/>
              <a:t>- قاعدة الشمول (عمومية الموازنة).</a:t>
            </a:r>
            <a:br>
              <a:rPr lang="ar-SA" dirty="0" smtClean="0"/>
            </a:br>
            <a:r>
              <a:rPr lang="ar-SA" dirty="0" smtClean="0"/>
              <a:t>- قاعدة وحدة الموازنة العامة.</a:t>
            </a:r>
            <a:br>
              <a:rPr lang="ar-SA" dirty="0" smtClean="0"/>
            </a:br>
            <a:r>
              <a:rPr lang="ar-SA" dirty="0" smtClean="0"/>
              <a:t>- قاعدة عدم تخصيص الإيرادات.</a:t>
            </a:r>
            <a:br>
              <a:rPr lang="ar-SA" dirty="0" smtClean="0"/>
            </a:br>
            <a:r>
              <a:rPr lang="ar-SA" dirty="0" smtClean="0"/>
              <a:t>- قاعدة توازن الموازنة العامة. </a:t>
            </a:r>
            <a:br>
              <a:rPr lang="ar-SA" dirty="0" smtClean="0"/>
            </a:br>
            <a:r>
              <a:rPr lang="ar-SA" dirty="0" smtClean="0"/>
              <a:t>- مقارنة قواعد الموازنة العامة.</a:t>
            </a:r>
            <a:br>
              <a:rPr lang="ar-SA" dirty="0" smtClean="0"/>
            </a:br>
            <a:r>
              <a:rPr lang="ar-SA" dirty="0" smtClean="0"/>
              <a:t>- تطبيقات قواعد الموازنة في المملكة.</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قواعد الموازنة العامة واستثناءاتها </a:t>
            </a:r>
            <a:br>
              <a:rPr lang="ar-SA" dirty="0" smtClean="0"/>
            </a:b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الخلفية التاريخية</a:t>
            </a:r>
          </a:p>
          <a:p>
            <a:r>
              <a:rPr lang="ar-SA" dirty="0" smtClean="0"/>
              <a:t>- تم وضع قواعد الموازنة العامة من قبل علماء المالية العامة التقليدين خلال القرن التاسع عشر , وتهدف قواعد الموازنة العامة إلى وجوب مراعاة تطبيقاتها عند تحضير الموازنات.</a:t>
            </a:r>
            <a:br>
              <a:rPr lang="ar-SA" dirty="0" smtClean="0"/>
            </a:br>
            <a:r>
              <a:rPr lang="ar-SA" dirty="0" smtClean="0"/>
              <a:t>- إلى جـانب أن هذه القــواعد وضعــت من أجـل الحفــاظ على الأموال العامة وعدم تبذيرها إلا في أوجه الإنفاق العام الهامة وعدم اللجــوء إلى تحصيــل إيرادات تفــوق حاجـة الحكومة للإنفاق .</a:t>
            </a:r>
            <a:br>
              <a:rPr lang="ar-SA" dirty="0" smtClean="0"/>
            </a:br>
            <a:r>
              <a:rPr lang="ar-SA" dirty="0" smtClean="0"/>
              <a:t>- ونظرا للتطور الكبير على وظيفة الحكومات وحاجتها للتدخل في إدارة الاقتصاد (خاصة بعد ظهور الأزمات الاقتصادية وظهور العديد من النظريات التي تدعو إلى أهمية تدخل الحكومات لإدارة جوانب الحياة الاقتصادية) الأمر الذي استدعى إعــادة النظـر في تطبيـقات قواعد الموازنة وإدخـال العديد من الاستثناءات على تطبيقاتها. </a:t>
            </a:r>
            <a:br>
              <a:rPr lang="ar-SA" dirty="0" smtClean="0"/>
            </a:br>
            <a:endParaRPr lang="ar-SA" dirty="0" smtClean="0"/>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1- قاعدة سنوية الموازنة العامة</a:t>
            </a:r>
          </a:p>
          <a:p>
            <a:r>
              <a:rPr lang="ar-SA" dirty="0" smtClean="0"/>
              <a:t>تنص القاعدة على أن تكون المدة التي توضع لها الموازنة العامة سنة مالية واحدة , ويتم موافقة السلطة التشريعية عليها سنويا. (لعدد من الاعتبارات).</a:t>
            </a:r>
            <a:br>
              <a:rPr lang="ar-SA" dirty="0" smtClean="0"/>
            </a:br>
            <a:r>
              <a:rPr lang="ar-SA" dirty="0"/>
              <a:t>- الاعتبارات المالية:</a:t>
            </a:r>
            <a:r>
              <a:rPr lang="ar-SA" dirty="0" smtClean="0"/>
              <a:t/>
            </a:r>
            <a:br>
              <a:rPr lang="ar-SA" dirty="0" smtClean="0"/>
            </a:br>
            <a:r>
              <a:rPr lang="ar-SA" dirty="0" smtClean="0"/>
              <a:t>الموازنة لأكثر من سنة قد تقود إلى صعوبة التقديرات بحجم النفقات والإيرادات.</a:t>
            </a:r>
            <a:br>
              <a:rPr lang="ar-SA" dirty="0" smtClean="0"/>
            </a:br>
            <a:r>
              <a:rPr lang="ar-SA" dirty="0" smtClean="0"/>
              <a:t>الموازنة لأقل من سنة مالية واحدة قد يؤدي تحضيرها واعتمادها إلى حدوث التفاوت في حجم الإيرادات والنفقات لإمكانية حدوث التفاوت بين حجم الإيرادات والنفقات على مدار العام.</a:t>
            </a:r>
            <a:br>
              <a:rPr lang="ar-SA" dirty="0" smtClean="0"/>
            </a:br>
            <a:r>
              <a:rPr lang="ar-SA" dirty="0"/>
              <a:t>- الاعتبارات الإدارية:</a:t>
            </a:r>
            <a:r>
              <a:rPr lang="ar-SA" dirty="0" smtClean="0"/>
              <a:t/>
            </a:r>
            <a:br>
              <a:rPr lang="ar-SA" dirty="0" smtClean="0"/>
            </a:br>
            <a:r>
              <a:rPr lang="ar-SA" dirty="0" smtClean="0"/>
              <a:t>يتطلب إعداد الموازنة وإجازتها وقتا طويلا قد يمتد لأكثر من أربع شهور من السنة. قصر الفترة الزمنية عن سنة قد يؤدي إلى إشغال الأجهزة التنفيذية عن القيام بمهامها الأخرى. بينما الفترة الزمنية لأكثر من سنة قد تتسبب في عدم واقــــعية تقديرات المـوازنة لتغـير الأوضاع الاقتصادية ما بين فترات الازدهار والكساد الاقتصادي. </a:t>
            </a:r>
            <a:br>
              <a:rPr lang="ar-SA" dirty="0" smtClean="0"/>
            </a:br>
            <a:endParaRPr lang="ar-SA" dirty="0" smtClean="0"/>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1- قاعدة سنوية الموازنة العامة</a:t>
            </a:r>
          </a:p>
          <a:p>
            <a:r>
              <a:rPr lang="ar-SA" dirty="0"/>
              <a:t>- الاعتبارات السياسية: </a:t>
            </a:r>
            <a:r>
              <a:rPr lang="ar-SA" dirty="0" smtClean="0"/>
              <a:t/>
            </a:r>
            <a:br>
              <a:rPr lang="ar-SA" dirty="0" smtClean="0"/>
            </a:br>
            <a:r>
              <a:rPr lang="ar-SA" dirty="0" smtClean="0"/>
              <a:t>تمارس السلطة التشريعية وظيفة الرقابة على الجهاز التنفيذي في إطار تنفيذه لأنظمة ولـوائح تنفيذ الموازنة العـامة. والفترة الزمنية لأكثر من سنة مالــية واحدة قد تؤدي إلى ضعف ممـارسة الـوظيفة الرقـابية. وكـذلك الحـــال فيما لو تم ممــارسة الرقــابة لفترة أقل من سنة مالية , حيث تصبح الرقــابة شديدة تتسبب في تعطيل الإعمال وإشغال السلطة التشريعية.</a:t>
            </a:r>
            <a:br>
              <a:rPr lang="ar-SA" dirty="0" smtClean="0"/>
            </a:br>
            <a:r>
              <a:rPr lang="ar-SA" dirty="0"/>
              <a:t>- بداية ونهاية السنة المالية:</a:t>
            </a:r>
            <a:r>
              <a:rPr lang="ar-SA" dirty="0" smtClean="0"/>
              <a:t/>
            </a:r>
            <a:br>
              <a:rPr lang="ar-SA" dirty="0" smtClean="0"/>
            </a:br>
            <a:r>
              <a:rPr lang="ar-SA" dirty="0" smtClean="0"/>
              <a:t>تختلف تجــــارب الدول في تحديد موعد بدايــة ونهايـــة السنــة المالية باختلاف الظروف الاقتصادية والسياسية والاجتماعية . </a:t>
            </a:r>
            <a:br>
              <a:rPr lang="ar-SA" dirty="0" smtClean="0"/>
            </a:br>
            <a:r>
              <a:rPr lang="ar-SA" dirty="0"/>
              <a:t>- بداية ونهاية السنة المالية لموازنة المملكة:</a:t>
            </a:r>
            <a:r>
              <a:rPr lang="ar-SA" dirty="0" smtClean="0"/>
              <a:t/>
            </a:r>
            <a:br>
              <a:rPr lang="ar-SA" dirty="0" smtClean="0"/>
            </a:br>
            <a:r>
              <a:rPr lang="ar-SA" dirty="0" smtClean="0"/>
              <a:t>1350/ 1351هـ شعبان – رجب </a:t>
            </a:r>
            <a:br>
              <a:rPr lang="ar-SA" dirty="0" smtClean="0"/>
            </a:br>
            <a:r>
              <a:rPr lang="ar-SA" dirty="0" smtClean="0"/>
              <a:t>1374/ 1375هـ محرم - ذي الحجة</a:t>
            </a:r>
            <a:br>
              <a:rPr lang="ar-SA" dirty="0" smtClean="0"/>
            </a:br>
            <a:r>
              <a:rPr lang="ar-SA" dirty="0" smtClean="0"/>
              <a:t>1378/ 1379هـ رجب - جماد الثانية</a:t>
            </a:r>
            <a:br>
              <a:rPr lang="ar-SA" dirty="0" smtClean="0"/>
            </a:br>
            <a:r>
              <a:rPr lang="ar-SA" dirty="0" smtClean="0"/>
              <a:t>1406/ 1407هـ الأول من برج الجدي - نهاية برج القوس. (بداية ونهاية السنة الميلادية).</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62500" lnSpcReduction="20000"/>
          </a:bodyPr>
          <a:lstStyle/>
          <a:p>
            <a:r>
              <a:rPr lang="ar-SA" dirty="0" smtClean="0"/>
              <a:t>1- قاعدة سنوية الموازنة العامة</a:t>
            </a:r>
          </a:p>
          <a:p>
            <a:r>
              <a:rPr lang="ar-SA" dirty="0" smtClean="0"/>
              <a:t>- استثناءات القاعدة:</a:t>
            </a:r>
            <a:br>
              <a:rPr lang="ar-SA" dirty="0" smtClean="0"/>
            </a:br>
            <a:r>
              <a:rPr lang="ar-SA" dirty="0" smtClean="0"/>
              <a:t>القاعدة أن يتم تحضير وإعداد الموازنة العامة لسنة مالية كاملةً.أدخلت العديد من الاستثناءات منها الاستثناءات لأقل من سنة وأخرى لأكثر من سنة مالية واحدة.</a:t>
            </a:r>
            <a:br>
              <a:rPr lang="ar-SA" dirty="0" smtClean="0"/>
            </a:br>
            <a:r>
              <a:rPr lang="ar-SA" dirty="0" smtClean="0"/>
              <a:t>أولاًً- الموازنات والاعتمادات لأقل من سنة.</a:t>
            </a:r>
            <a:br>
              <a:rPr lang="ar-SA" dirty="0" smtClean="0"/>
            </a:br>
            <a:r>
              <a:rPr lang="ar-SA" dirty="0" smtClean="0"/>
              <a:t>أ) الموازنات الاثنا عشرية.</a:t>
            </a:r>
            <a:br>
              <a:rPr lang="ar-SA" dirty="0" smtClean="0"/>
            </a:br>
            <a:r>
              <a:rPr lang="ar-SA" dirty="0" smtClean="0"/>
              <a:t>ب) الموازنات لبضعة شهور.</a:t>
            </a:r>
            <a:br>
              <a:rPr lang="ar-SA" dirty="0" smtClean="0"/>
            </a:br>
            <a:r>
              <a:rPr lang="ar-SA" dirty="0" smtClean="0"/>
              <a:t>ج) الاعتمادات الإضافية (التكميلية -الاستثنائية). </a:t>
            </a:r>
            <a:br>
              <a:rPr lang="ar-SA" dirty="0" smtClean="0"/>
            </a:br>
            <a:r>
              <a:rPr lang="ar-SA" dirty="0" smtClean="0"/>
              <a:t>- الموازنة الاثنا عشرية (المؤقتة):</a:t>
            </a:r>
            <a:br>
              <a:rPr lang="ar-SA" dirty="0" smtClean="0"/>
            </a:br>
            <a:r>
              <a:rPr lang="ar-SA" dirty="0" smtClean="0"/>
              <a:t>هي التي يتم تحضيرها والعمل بها لجزء واحد (شهر واحد) من اثني عشر جزءا من السنة ويعود ذلك إلى أسباب تأخر تصديق الموازنة لأسباب اقتصادية أو سياسية أو تنظيمية.</a:t>
            </a:r>
            <a:br>
              <a:rPr lang="ar-SA" dirty="0" smtClean="0"/>
            </a:br>
            <a:r>
              <a:rPr lang="ar-SA" dirty="0" smtClean="0"/>
              <a:t>ولضمان سير العمل تلجأ الحكومة إلى إصدار موازنة مؤقتة تحدد أرقام اعتماداتها على أساس أخذ جزء من أثني عشر جزء من أرقام الموازنة السابقة بجانبي الإيرادات والنفقات.</a:t>
            </a:r>
            <a:br>
              <a:rPr lang="ar-SA" dirty="0" smtClean="0"/>
            </a:br>
            <a:r>
              <a:rPr lang="ar-SA" dirty="0" smtClean="0"/>
              <a:t>ويستمر العمل شهر بشهر حتى صدور الموازنة الجديدة ولا يؤخذ بالمشاريع الجديدة في تقدير أرقام الموازنة الاثنا عشرية ، وإنما يتم الصرف على النفقات المتكررة والإدارية والتشغيلية.</a:t>
            </a:r>
            <a:br>
              <a:rPr lang="ar-SA" dirty="0" smtClean="0"/>
            </a:br>
            <a:r>
              <a:rPr lang="ar-SA" dirty="0" smtClean="0"/>
              <a:t>وتعتبر اعتماداتها جزء من الموازنة الجديدة وتعامل وكأنها سلفه على الموازنة أيضاً.</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1- قاعدة سنوية الموازنة العامة </a:t>
            </a:r>
          </a:p>
          <a:p>
            <a:r>
              <a:rPr lang="ar-SA" dirty="0" smtClean="0"/>
              <a:t>- الانتقادات على الموازنة الاثنا عشرية:</a:t>
            </a:r>
            <a:br>
              <a:rPr lang="ar-SA" dirty="0" smtClean="0"/>
            </a:br>
            <a:r>
              <a:rPr lang="ar-SA" dirty="0" smtClean="0"/>
              <a:t>اعتمادها على ظروف اقتصادية سابقة قد تختلف عن ظروف الموازنة الجديدة التي يتم إجازتها بعد انتهاء الفترة الانتقالية.</a:t>
            </a:r>
            <a:br>
              <a:rPr lang="ar-SA" dirty="0" smtClean="0"/>
            </a:br>
            <a:r>
              <a:rPr lang="ar-SA" dirty="0" smtClean="0"/>
              <a:t>قد تتضمن الموازنة المؤقتة أنواعا من النفقات التي لا توجد لها بنود وليس لها اعتمادات في الموازنة المقبلة.</a:t>
            </a:r>
            <a:br>
              <a:rPr lang="ar-SA" dirty="0" smtClean="0"/>
            </a:br>
            <a:r>
              <a:rPr lang="ar-SA" dirty="0" smtClean="0"/>
              <a:t>" تنص المادة 37 من نظام مجلس الوزراء على جواز إصدار موازنة الاثنا عشرية. وقد عمل بالموازنة الاثنا عشرية في العام المالي 1406 / 1407 هـ".</a:t>
            </a:r>
            <a:br>
              <a:rPr lang="ar-SA" dirty="0" smtClean="0"/>
            </a:b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85000" lnSpcReduction="10000"/>
          </a:bodyPr>
          <a:lstStyle/>
          <a:p>
            <a:r>
              <a:rPr lang="ar-SA" dirty="0" smtClean="0"/>
              <a:t>1- قاعدة سنوية الموازنة العامة </a:t>
            </a:r>
          </a:p>
          <a:p>
            <a:r>
              <a:rPr lang="ar-SA" dirty="0" smtClean="0"/>
              <a:t>- استثناءات القاعدة:</a:t>
            </a:r>
            <a:br>
              <a:rPr lang="ar-SA" dirty="0" smtClean="0"/>
            </a:br>
            <a:r>
              <a:rPr lang="ar-SA" dirty="0" smtClean="0"/>
              <a:t>أولاً- الموازنات والاعتمادات لأقل من سنة:</a:t>
            </a:r>
            <a:br>
              <a:rPr lang="ar-SA" dirty="0" smtClean="0"/>
            </a:br>
            <a:r>
              <a:rPr lang="ar-SA" dirty="0" smtClean="0"/>
              <a:t>أ) الموازنات لبضعة شهور:</a:t>
            </a:r>
            <a:br>
              <a:rPr lang="ar-SA" dirty="0" smtClean="0"/>
            </a:br>
            <a:r>
              <a:rPr lang="ar-SA" dirty="0" smtClean="0"/>
              <a:t>وهي الموازنات التي يتم إعدادها لفترة زمنية أقل من السنة لظهور بعض الظروف الاقتصادية أو السياسية.وتشتمل على جميع بنود النفقات في الموازنات ويتم اعتمادها من السلطة التشريعية.</a:t>
            </a:r>
            <a:br>
              <a:rPr lang="ar-SA" dirty="0" smtClean="0"/>
            </a:br>
            <a:r>
              <a:rPr lang="ar-SA" dirty="0" smtClean="0"/>
              <a:t>ب) الاعتمادات الإضافية (التكميلية -الاستثنائية):</a:t>
            </a:r>
            <a:br>
              <a:rPr lang="ar-SA" dirty="0" smtClean="0"/>
            </a:br>
            <a:r>
              <a:rPr lang="ar-SA" dirty="0" smtClean="0"/>
              <a:t>الاعتمادات التي تضـــاف لأحد البنود لتغطيـة العــجز, وهـذه الاعتمادات من استثناءات قاعدة سنوية الموازنة على اعتبار إنها تبـدأ بعـد بدايـة السنة المالية وتنتهي بنهايتها.</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الموازنة العامة</a:t>
            </a:r>
            <a:endParaRPr lang="ar-SA" dirty="0"/>
          </a:p>
        </p:txBody>
      </p:sp>
      <p:sp>
        <p:nvSpPr>
          <p:cNvPr id="3" name="Content Placeholder 2"/>
          <p:cNvSpPr>
            <a:spLocks noGrp="1"/>
          </p:cNvSpPr>
          <p:nvPr>
            <p:ph idx="1"/>
          </p:nvPr>
        </p:nvSpPr>
        <p:spPr/>
        <p:txBody>
          <a:bodyPr>
            <a:normAutofit fontScale="70000" lnSpcReduction="20000"/>
          </a:bodyPr>
          <a:lstStyle/>
          <a:p>
            <a:r>
              <a:rPr lang="ar-SA" b="1" dirty="0" smtClean="0"/>
              <a:t>التعريف بالموازنة العامة</a:t>
            </a:r>
            <a:endParaRPr lang="ar-SA" dirty="0" smtClean="0"/>
          </a:p>
          <a:p>
            <a:r>
              <a:rPr lang="ar-SA" dirty="0" smtClean="0"/>
              <a:t>لابد من الإشارة بداية إلى تعدد المفاهيم التي أوردها الدارسين لمفهوم الموازنة العامة فهذه المفاهيم متعددة وعلى اختلاف الجوانب ألتي يرغب الباحث في دراستها.</a:t>
            </a:r>
            <a:br>
              <a:rPr lang="ar-SA" dirty="0" smtClean="0"/>
            </a:br>
            <a:r>
              <a:rPr lang="ar-SA" dirty="0" smtClean="0"/>
              <a:t>والموازنة العامة:-</a:t>
            </a:r>
            <a:br>
              <a:rPr lang="ar-SA" dirty="0" smtClean="0"/>
            </a:br>
            <a:r>
              <a:rPr lang="ar-SA" dirty="0" smtClean="0"/>
              <a:t>• تقدير مفصل ومعتمد لنفقات الحكومة وإيراداتها لمدة مقبلة من الزمن.</a:t>
            </a:r>
            <a:br>
              <a:rPr lang="ar-SA" dirty="0" smtClean="0"/>
            </a:br>
            <a:r>
              <a:rPr lang="ar-SA" dirty="0" smtClean="0"/>
              <a:t>• بيان تقديري لنفقات وإيرادات الحكومة عن مدة مستقبلة عادة ما يتم تقديرها بسنة ويتطلب إجازتها من قبل السلطة التشريعية.</a:t>
            </a:r>
            <a:br>
              <a:rPr lang="ar-SA" dirty="0" smtClean="0"/>
            </a:br>
            <a:r>
              <a:rPr lang="ar-SA" dirty="0" smtClean="0"/>
              <a:t>• تقدير تفصيلي للنفقات والإيرادات خلال سنة مالية مقبلة تعده أجهزة الحكومة وتعتمده السلطة التشريعية بإصدار ما يعرف (مرسوم الميزانية) والذي يجيز للحكومة تنفيذ الموازنة .</a:t>
            </a:r>
            <a:br>
              <a:rPr lang="ar-SA" dirty="0" smtClean="0"/>
            </a:br>
            <a:r>
              <a:rPr lang="ar-SA" dirty="0" smtClean="0"/>
              <a:t>• خطة مالية تتضمن تقديرات للنفقات والإيرادات العامة لسنة مالية مقبلة تجاز بواسطة السلطة التشريعية قبل تنفيذها وتعكس الأهداف التي تسعى الحكومة لتحقيقها.</a:t>
            </a:r>
            <a:br>
              <a:rPr lang="ar-SA" dirty="0" smtClean="0"/>
            </a:br>
            <a:r>
              <a:rPr lang="ar-SA" dirty="0" smtClean="0"/>
              <a:t>• ولمزيد من التوضيح لمفهوم الموازنة العامة من خلال التحليل للمفاهيم السابقة وعناصرها المشتركة والتي تشتمل على التالي:-</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1- قاعدة سنوية الموازنة العامة </a:t>
            </a:r>
          </a:p>
          <a:p>
            <a:r>
              <a:rPr lang="ar-SA" dirty="0" smtClean="0"/>
              <a:t>- استثناءات القاعدة:</a:t>
            </a:r>
            <a:br>
              <a:rPr lang="ar-SA" dirty="0" smtClean="0"/>
            </a:br>
            <a:r>
              <a:rPr lang="ar-SA" dirty="0" smtClean="0"/>
              <a:t>ثانياً - الموازنات والاعتمادات لأكثر من سنة. </a:t>
            </a:r>
            <a:br>
              <a:rPr lang="ar-SA" dirty="0" smtClean="0"/>
            </a:br>
            <a:r>
              <a:rPr lang="ar-SA" dirty="0" smtClean="0"/>
              <a:t>    أ) الموازنات لسنتين أو أكثر(الموازنات الدورية).</a:t>
            </a:r>
            <a:br>
              <a:rPr lang="ar-SA" dirty="0" smtClean="0"/>
            </a:br>
            <a:r>
              <a:rPr lang="ar-SA" dirty="0" smtClean="0"/>
              <a:t>    ب) اعتمادات البرامج.</a:t>
            </a:r>
            <a:br>
              <a:rPr lang="ar-SA" dirty="0" smtClean="0"/>
            </a:br>
            <a:r>
              <a:rPr lang="ar-SA" dirty="0" smtClean="0"/>
              <a:t>    ج) الاعتمادات الثابتة (الدائمة). </a:t>
            </a:r>
            <a:br>
              <a:rPr lang="ar-SA" dirty="0" smtClean="0"/>
            </a:br>
            <a:r>
              <a:rPr lang="ar-SA" dirty="0" smtClean="0"/>
              <a:t>أ) الموازنات لسنتين أو أكثر(الموازنات الدورية):</a:t>
            </a:r>
            <a:br>
              <a:rPr lang="ar-SA" dirty="0" smtClean="0"/>
            </a:br>
            <a:r>
              <a:rPr lang="ar-SA" dirty="0" smtClean="0"/>
              <a:t>تلجأ بعض الدول إلى إجازة موازناتها لعدة سنوات خروجا عن قاعدة سنوية الموازنة وذلك لموجهة بعض الظروف الاقتصادية والسياسية.</a:t>
            </a:r>
            <a:br>
              <a:rPr lang="ar-SA" dirty="0" smtClean="0"/>
            </a:br>
            <a:r>
              <a:rPr lang="ar-SA" dirty="0" smtClean="0"/>
              <a:t>(بنما في عام 1935هـ ولمدة سنتين – السويد في عام 1937هـ ولمدة خمس سنوات).</a:t>
            </a:r>
            <a:br>
              <a:rPr lang="ar-SA" dirty="0" smtClean="0"/>
            </a:br>
            <a:r>
              <a:rPr lang="ar-SA" dirty="0" smtClean="0"/>
              <a:t>ب) اعتمادات البرامج:</a:t>
            </a:r>
            <a:br>
              <a:rPr lang="ar-SA" dirty="0" smtClean="0"/>
            </a:br>
            <a:r>
              <a:rPr lang="ar-SA" dirty="0" smtClean="0"/>
              <a:t>تحتوي الموازنة العامة على العديد من المشاريع العادية والتي ينتهي تنفيذها والإنفاق عليها بنهاية العام المالي, كما تحتوي على المشاريع الإنمائية والتي قد يمتد تنفيذها لسنوات عديدة الأمر الذي يحتم تمويل هذه المشاريع حسب خطة تمويل يصار فيها إلى </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2- قاعدة عمومية الموازنة العامة (الشمول)</a:t>
            </a:r>
          </a:p>
          <a:p>
            <a:r>
              <a:rPr lang="ar-SA" dirty="0" smtClean="0"/>
              <a:t>أن يدون في وثيقة الموازنة العـــامة جميـــع إيرادات ونفقات الدولة أيا كان مصدرها وعدم السمــاح بخصــم نفقات وزارة أو مصلحة من إيراداتها. والهدف من هذه القاعدة يتمثل في أن تكـــون الموازنة شاملة لجمـــيع الإيرادات والنفقــات وعدم السمـاح بإجراء ما يعرف (بالمقاصة الذاتية) لأي وزارة أو مؤسسة حكومية.</a:t>
            </a:r>
            <a:br>
              <a:rPr lang="ar-SA" dirty="0" smtClean="0"/>
            </a:br>
            <a:r>
              <a:rPr lang="ar-SA" dirty="0" smtClean="0"/>
              <a:t>وقاعدة عمومية الموازنة تتناقض مع القاعدة التي سبقتها تاريخيا بالتطبيق (قاعدة الناتج الصافي).والتي تسمح بإجراء المقاصة الذاتية وقيد الناتج الصافي من الإيرادات.</a:t>
            </a:r>
            <a:br>
              <a:rPr lang="ar-SA" dirty="0" smtClean="0"/>
            </a:br>
            <a:r>
              <a:rPr lang="ar-SA" dirty="0" smtClean="0"/>
              <a:t>- مزايا القاعدة:</a:t>
            </a:r>
            <a:br>
              <a:rPr lang="ar-SA" dirty="0" smtClean="0"/>
            </a:br>
            <a:r>
              <a:rPr lang="ar-SA" dirty="0" smtClean="0"/>
              <a:t>1- تسهل عملية ممارسة الرقابة (لوجود جداول منفصلة للإيرادات والنفقات).</a:t>
            </a:r>
            <a:br>
              <a:rPr lang="ar-SA" dirty="0" smtClean="0"/>
            </a:br>
            <a:r>
              <a:rPr lang="ar-SA" dirty="0" smtClean="0"/>
              <a:t>2- توضيح الوضع المالي تفصيلا.</a:t>
            </a:r>
            <a:br>
              <a:rPr lang="ar-SA" dirty="0" smtClean="0"/>
            </a:br>
            <a:r>
              <a:rPr lang="ar-SA" dirty="0" smtClean="0"/>
              <a:t>3- تساهم في الحد من الإسراف وتجاوز الاعتمادات المخصصة للجهاز الحكومي دون الرجوع للسُـلطة التشريعية.</a:t>
            </a:r>
            <a:br>
              <a:rPr lang="ar-SA" dirty="0" smtClean="0"/>
            </a:br>
            <a:r>
              <a:rPr lang="ar-SA" dirty="0" smtClean="0"/>
              <a:t>- عيوب القاعدة:</a:t>
            </a:r>
            <a:br>
              <a:rPr lang="ar-SA" dirty="0" smtClean="0"/>
            </a:br>
            <a:r>
              <a:rPr lang="ar-SA" dirty="0" smtClean="0"/>
              <a:t>1- إلزام جميع مؤسسات الحكومة بقيد جميع إيراداتها ونفقاتها مهما كان مقدارها.</a:t>
            </a:r>
            <a:br>
              <a:rPr lang="ar-SA" dirty="0" smtClean="0"/>
            </a:br>
            <a:r>
              <a:rPr lang="ar-SA" dirty="0" smtClean="0"/>
              <a:t>2- عدم تشجيع الأجهزة الحكومية على زيادة إيراداتها لمعرفتها المسبقة بعدم تأثير ذلك على حجم نفقاتها.</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55000" lnSpcReduction="20000"/>
          </a:bodyPr>
          <a:lstStyle/>
          <a:p>
            <a:r>
              <a:rPr lang="ar-SA" dirty="0" smtClean="0"/>
              <a:t>استثناءات القاعدة العمومية للموازنة العامة</a:t>
            </a:r>
          </a:p>
          <a:p>
            <a:r>
              <a:rPr lang="ar-SA" dirty="0" smtClean="0"/>
              <a:t>    أ) الموازنات المستقلة.</a:t>
            </a:r>
            <a:br>
              <a:rPr lang="ar-SA" dirty="0" smtClean="0"/>
            </a:br>
            <a:r>
              <a:rPr lang="ar-SA" dirty="0" smtClean="0"/>
              <a:t>    ب) الموازنات الملحقة.</a:t>
            </a:r>
            <a:br>
              <a:rPr lang="ar-SA" dirty="0" smtClean="0"/>
            </a:br>
            <a:r>
              <a:rPr lang="ar-SA" dirty="0" smtClean="0"/>
              <a:t>    ج) بقايا قاعدة الناتج الصافي.</a:t>
            </a:r>
            <a:br>
              <a:rPr lang="ar-SA" dirty="0" smtClean="0"/>
            </a:br>
            <a:r>
              <a:rPr lang="ar-SA" dirty="0" smtClean="0"/>
              <a:t>أ) الموازنات المستقلة:</a:t>
            </a:r>
            <a:br>
              <a:rPr lang="ar-SA" dirty="0" smtClean="0"/>
            </a:br>
            <a:r>
              <a:rPr lang="ar-SA" dirty="0" smtClean="0"/>
              <a:t>- تمنح المؤسسات التي تتمتع باستقلال إداري إلى جانب استقلالها المالي (الشخصية المعنوية , الاعتبارية) مزايا لكي تتمكن من تطوير أعمالها. والاستثناء في ذلك يتمثل في أن إيراداتها لا يتم قيدها تفصيلا في موازنات الحكومة ولا تتضمن وثيقة الموازنة العامة إلا الأرصدة المدينة في حال ظهور العجز في موازناتها حيث يتم تغطية العجز بدعم موازناتها. </a:t>
            </a:r>
            <a:br>
              <a:rPr lang="ar-SA" dirty="0" smtClean="0"/>
            </a:br>
            <a:r>
              <a:rPr lang="ar-SA" dirty="0" smtClean="0"/>
              <a:t>- الأرصدة الدائنة, فائض موازنات المؤسسة, تحتفظ به المؤسسة لتحسين خدماتها.</a:t>
            </a:r>
            <a:br>
              <a:rPr lang="ar-SA" dirty="0" smtClean="0"/>
            </a:br>
            <a:r>
              <a:rPr lang="ar-SA" dirty="0" smtClean="0"/>
              <a:t>ب) الموازنات الملحقة:</a:t>
            </a:r>
            <a:br>
              <a:rPr lang="ar-SA" dirty="0" smtClean="0"/>
            </a:br>
            <a:r>
              <a:rPr lang="ar-SA" dirty="0" smtClean="0"/>
              <a:t>موازنات المؤسسات التي تغلب عليها الصفة التجارية - الصناعية - أو التعليمية وتتمتع هذه المؤسسات باستقلال مالي وليس لها شخصية اعتبارية (معنوية).</a:t>
            </a:r>
            <a:br>
              <a:rPr lang="ar-SA" dirty="0" smtClean="0"/>
            </a:br>
            <a:r>
              <a:rPr lang="ar-SA" dirty="0" smtClean="0"/>
              <a:t>وتظهر موازنات هذه المؤسسات في أجزاء ملحقة بوثيقة الموازنة العامة للدولة.</a:t>
            </a:r>
            <a:br>
              <a:rPr lang="ar-SA" dirty="0" smtClean="0"/>
            </a:br>
            <a:r>
              <a:rPr lang="ar-SA" dirty="0" smtClean="0"/>
              <a:t>(الجامعات - معهد الإدارة العامة - مؤسسة الخطوط الجوية العربية السعودية).</a:t>
            </a:r>
            <a:br>
              <a:rPr lang="ar-SA" dirty="0" smtClean="0"/>
            </a:br>
            <a:r>
              <a:rPr lang="ar-SA" dirty="0" smtClean="0"/>
              <a:t>والاستثناء على القاعدة في موضوع الموازنات الملحقة يتمثل في أن إيرادات ونفقات المؤسسات التي تتمتع بالاستقلال المالي لا تدرج على وجه التفصيل في صلب وثيقة الموازنة العامة وإنما تظهر أرصدتها الدائنة في حال وجد فائض لديها وكذلك أرصدتها المدينة في حال ظهور العجز لتغطية نفقاتها.</a:t>
            </a: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lstStyle/>
          <a:p>
            <a:r>
              <a:rPr lang="ar-SA" dirty="0" smtClean="0"/>
              <a:t>استثناءات القاعدة العمومية للموازنة العامة</a:t>
            </a:r>
          </a:p>
          <a:p>
            <a:r>
              <a:rPr lang="ar-SA" dirty="0" smtClean="0"/>
              <a:t>ج) بقايا قاعدة الناتج الصافي:</a:t>
            </a:r>
            <a:br>
              <a:rPr lang="ar-SA" dirty="0" smtClean="0"/>
            </a:br>
            <a:r>
              <a:rPr lang="ar-SA" dirty="0" smtClean="0"/>
              <a:t>تطبق بعض الدول قاعدة الناتج الصافي, ومن الأمثلة على ذلك منح دافعي الضرائب إعفاءاً جزئيا من قيمة الضريبة المفروضة. ويتم حسم مقدار الخصم من القيمة الإجمالية للضريبة ويتم قيد المبلغ الصافي للضريبة بعد الحسم.</a:t>
            </a:r>
            <a:br>
              <a:rPr lang="ar-SA" dirty="0" smtClean="0"/>
            </a:br>
            <a:endParaRPr lang="ar-SA" dirty="0" smtClean="0"/>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3- قاعدة وحدة الموازنة العامة</a:t>
            </a:r>
          </a:p>
          <a:p>
            <a:r>
              <a:rPr lang="ar-SA" dirty="0" smtClean="0"/>
              <a:t>تنص على أن تدرج جميع إيرادات الدولة ونفقاتها في موازنة واحدة وتظهر في وثيقة واحدة, إلى جانب إظهار جداول الإيرادات وجداول النفقات منفصلتين وغير متداخلتين ولكن في وثيقة واحدة.</a:t>
            </a:r>
            <a:br>
              <a:rPr lang="ar-SA" dirty="0" smtClean="0"/>
            </a:br>
            <a:r>
              <a:rPr lang="ar-SA" dirty="0" smtClean="0"/>
              <a:t>- مزاياها:</a:t>
            </a:r>
            <a:br>
              <a:rPr lang="ar-SA" dirty="0" smtClean="0"/>
            </a:br>
            <a:r>
              <a:rPr lang="ar-SA" dirty="0" smtClean="0"/>
              <a:t>(1)- عرض الموازنة بشكل واضح يسهل من عملية التعرف على المركز المالي.</a:t>
            </a:r>
            <a:br>
              <a:rPr lang="ar-SA" dirty="0" smtClean="0"/>
            </a:br>
            <a:r>
              <a:rPr lang="ar-SA" dirty="0" smtClean="0"/>
              <a:t>(2)- تساهم في سهولة ممارسة رقابة الجهاز التشريعي على أعمال الجهاز التنفيذي.</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55000" lnSpcReduction="20000"/>
          </a:bodyPr>
          <a:lstStyle/>
          <a:p>
            <a:r>
              <a:rPr lang="ar-SA" dirty="0" smtClean="0"/>
              <a:t>استثناءات قاعدة وحدة الموازنة العامة</a:t>
            </a:r>
          </a:p>
          <a:p>
            <a:r>
              <a:rPr lang="ar-SA" dirty="0" smtClean="0"/>
              <a:t>نظرا للتطور الكبير لوظيفة الحكومات المعاصرة وامتداد الوظيفة العامة إلى كافة جوانب الحياة التجارية والصناعية ظهر العديد من المنادين بتعدد الموازنات , بحيث يتم وضع موازنة لكل مؤسسة ذات صبغة تجارية أو صناعية لتوضيح الوضع المالي لكل مؤسسة على حدة وللحكم على مستوى أداء المؤسسات. وتشمل الاستثناءات التالي:</a:t>
            </a:r>
            <a:br>
              <a:rPr lang="ar-SA" dirty="0" smtClean="0"/>
            </a:br>
            <a:r>
              <a:rPr lang="ar-SA" dirty="0" smtClean="0"/>
              <a:t>    أ) الموازنات غير العادية.</a:t>
            </a:r>
            <a:br>
              <a:rPr lang="ar-SA" dirty="0" smtClean="0"/>
            </a:br>
            <a:r>
              <a:rPr lang="ar-SA" dirty="0" smtClean="0"/>
              <a:t>    ب) الموازنات المستقلـــــة.</a:t>
            </a:r>
            <a:br>
              <a:rPr lang="ar-SA" dirty="0" smtClean="0"/>
            </a:br>
            <a:r>
              <a:rPr lang="ar-SA" dirty="0" smtClean="0"/>
              <a:t>    ج) الموازنات الملحقــــــة.</a:t>
            </a:r>
            <a:br>
              <a:rPr lang="ar-SA" dirty="0" smtClean="0"/>
            </a:br>
            <a:r>
              <a:rPr lang="ar-SA" dirty="0" smtClean="0"/>
              <a:t>أ) - الموازنات غير العادية:</a:t>
            </a:r>
            <a:br>
              <a:rPr lang="ar-SA" dirty="0" smtClean="0"/>
            </a:br>
            <a:r>
              <a:rPr lang="ar-SA" dirty="0" smtClean="0"/>
              <a:t>تقسم نفقات الدولة (وفقا لمرئيات علماء المالية) إلى قسمين أحدهما النفقات العادية وهي التي تتصف بالتكــرار سنويا كنفقـات تشغيل الجهـاز الحـكومي . وأخرى هي النفقـــات غير العاديـــة وغير متكررة (نفقــات المشاريع الإنمائية ونفقات مواجهة الكوارث الطبيعية) .</a:t>
            </a:r>
            <a:br>
              <a:rPr lang="ar-SA" dirty="0" smtClean="0"/>
            </a:br>
            <a:r>
              <a:rPr lang="ar-SA" dirty="0" smtClean="0"/>
              <a:t>كما تقسم إيرادات الدولة إلى إيرادات عادية (متكررة سنويا) وتشتمل على إيرادات الرسوم والضرائب المباشرة وغير المباشرة. </a:t>
            </a:r>
            <a:br>
              <a:rPr lang="ar-SA" dirty="0" smtClean="0"/>
            </a:br>
            <a:r>
              <a:rPr lang="ar-SA" dirty="0" smtClean="0"/>
              <a:t>وكذلك الإيـــرادات غير العادية (غير المتكررة) والتــــي تشتــمل علـى القـروض والإعانات والإصدارات النقدية.</a:t>
            </a:r>
            <a:br>
              <a:rPr lang="ar-SA" dirty="0" smtClean="0"/>
            </a:br>
            <a:r>
              <a:rPr lang="ar-SA" dirty="0" smtClean="0"/>
              <a:t>واستنادا إلى ما سبق يرى علماء الاقتصاد أهمية إصدار موازنتين منفصــلتين أحـدهما تحتوي على النفقات والإيرادات العادية وأخرى للموازنات غير العادية. </a:t>
            </a:r>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92500" lnSpcReduction="20000"/>
          </a:bodyPr>
          <a:lstStyle/>
          <a:p>
            <a:r>
              <a:rPr lang="ar-SA" dirty="0" smtClean="0"/>
              <a:t>استثناءات قاعدة وحدة الموازنة العامة</a:t>
            </a:r>
          </a:p>
          <a:p>
            <a:r>
              <a:rPr lang="ar-SA" dirty="0" smtClean="0"/>
              <a:t>ب) الموازنات المستقلـــــة:</a:t>
            </a:r>
            <a:br>
              <a:rPr lang="ar-SA" dirty="0" smtClean="0"/>
            </a:br>
            <a:r>
              <a:rPr lang="ar-SA" dirty="0" smtClean="0"/>
              <a:t>تمنح المؤسسات التي تتمتع باستقلال إداري إلى جانب استقلالها المالي (الشخصية المعنوية , الاعتبارية) مزايا لكي تتمكن من تطوير أعمالها. والاستثناء في ذلك يتمثل في أن إيراداتها لا يتم قيدها تفصيلا في موازنات الحكومة ولا تتضمن وثيقة الموازنة العامة إلا الأرصدة المدينة في حال ظهور العجز في موازناتها حيث يتم تغطية العجز بدعم موازناتها. </a:t>
            </a:r>
            <a:br>
              <a:rPr lang="ar-SA" dirty="0" smtClean="0"/>
            </a:br>
            <a:r>
              <a:rPr lang="ar-SA" dirty="0" smtClean="0"/>
              <a:t>- الأرصدة الدائنة, فائض موازنات المؤسسة, تحتفظ به المؤسسة لتحسين خدماتها.</a:t>
            </a:r>
            <a:br>
              <a:rPr lang="ar-SA" dirty="0" smtClean="0"/>
            </a:br>
            <a:endParaRPr lang="ar-SA" dirty="0" smtClean="0"/>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77500" lnSpcReduction="20000"/>
          </a:bodyPr>
          <a:lstStyle/>
          <a:p>
            <a:r>
              <a:rPr lang="ar-SA" dirty="0" smtClean="0"/>
              <a:t>استثناءات قاعدة وحدة الموازنة العامة</a:t>
            </a:r>
          </a:p>
          <a:p>
            <a:r>
              <a:rPr lang="ar-SA" dirty="0" smtClean="0"/>
              <a:t>ج) الموازنات الملحقة:</a:t>
            </a:r>
            <a:br>
              <a:rPr lang="ar-SA" dirty="0" smtClean="0"/>
            </a:br>
            <a:r>
              <a:rPr lang="ar-SA" dirty="0" smtClean="0"/>
              <a:t>موازنات المؤسسات التي تغلب عليها الصفة التجارية - الصناعية - أو التعليمية وتتمتع هذه المؤسسات باستقلال مالي وليس لها شخصية اعتبارية (معنوية).</a:t>
            </a:r>
            <a:br>
              <a:rPr lang="ar-SA" dirty="0" smtClean="0"/>
            </a:br>
            <a:r>
              <a:rPr lang="ar-SA" dirty="0" smtClean="0"/>
              <a:t>وتظهر موازنات هذه المؤسسات في أجزاء ملحقة بوثيقة الموازنة العامة للدولة. (الجامعات - معهد الإدارة العامة - مؤسسة الخطوط الجوية العربية السعودية).</a:t>
            </a:r>
            <a:br>
              <a:rPr lang="ar-SA" dirty="0" smtClean="0"/>
            </a:br>
            <a:r>
              <a:rPr lang="ar-SA" dirty="0" smtClean="0"/>
              <a:t>والاستثناء على القاعدة في موضوع الموازنات الملحقة يتمثل في أن إيرادات ونفقات المؤسسات التي تتمتع بالاستقلال المالي لا تدرج على وجه التفصيل في صلب وثيقة الموازنة العامة وإنما تظــهر أرصدتها الدائنة في حال وجد فائض لديها وكذلك أرصدتها المدينـــة في حــال ظهور العجز لتغطية نفقاتها.</a:t>
            </a:r>
            <a:br>
              <a:rPr lang="ar-SA" dirty="0" smtClean="0"/>
            </a:br>
            <a:endParaRPr lang="ar-SA" dirty="0" smtClean="0"/>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4- قاعدة عدم تخصيص الإيرادات</a:t>
            </a:r>
          </a:p>
          <a:p>
            <a:r>
              <a:rPr lang="ar-SA" dirty="0" smtClean="0"/>
              <a:t>تنص على أن لا يخصص إيراد أو جزء من إيراد لتغطية نوع معين من النفقات.واستنادا إلى ما سبق فان جميع الإيرادات يتم تحصيلها وتوجيهها للإنفاق على إجمالي النفقات العامة.</a:t>
            </a:r>
            <a:br>
              <a:rPr lang="ar-SA" dirty="0" smtClean="0"/>
            </a:br>
            <a:r>
              <a:rPr lang="ar-SA" dirty="0" smtClean="0"/>
              <a:t>فمثلا لا يجوز تخصيص الرسوم المحصلة على استخراج رخص السيارات للصرف على إنشاء طرق أو تعبيدها أو صيانتها.والسبب يعود إلى:-</a:t>
            </a:r>
            <a:br>
              <a:rPr lang="ar-SA" dirty="0" smtClean="0"/>
            </a:br>
            <a:r>
              <a:rPr lang="ar-SA" dirty="0" smtClean="0"/>
              <a:t>1- تحقيق المساواة بين جميع النفقات العامة.</a:t>
            </a:r>
            <a:br>
              <a:rPr lang="ar-SA" dirty="0" smtClean="0"/>
            </a:br>
            <a:r>
              <a:rPr lang="ar-SA" dirty="0" smtClean="0"/>
              <a:t>2- يساهم تطبيق القاعدة في توزيع الإيرادات على جميع أوجه الإنفاق العام وفقا لمبدأ الأهمية النسبية.</a:t>
            </a:r>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85000" lnSpcReduction="10000"/>
          </a:bodyPr>
          <a:lstStyle/>
          <a:p>
            <a:r>
              <a:rPr lang="ar-SA" dirty="0" smtClean="0"/>
              <a:t>استثناءات قاعدة عدم تخصيص الإيرادات</a:t>
            </a:r>
          </a:p>
          <a:p>
            <a:r>
              <a:rPr lang="ar-SA" dirty="0" smtClean="0"/>
              <a:t>1- تخصيص بعض القروض للإنفاق على مشاريع معينة, ومن ذلك أتفاق حكومتين لإقراض أحدهما الأخرى وتخصيص قيمة القرض لإغراض معينة.</a:t>
            </a:r>
            <a:br>
              <a:rPr lang="ar-SA" dirty="0" smtClean="0"/>
            </a:br>
            <a:r>
              <a:rPr lang="ar-SA" dirty="0" smtClean="0"/>
              <a:t>2- تخصيص بعض الإيرادات لسداد الدين العام.</a:t>
            </a:r>
            <a:br>
              <a:rPr lang="ar-SA" dirty="0" smtClean="0"/>
            </a:br>
            <a:r>
              <a:rPr lang="ar-SA" dirty="0" smtClean="0"/>
              <a:t>3- تخصيص بعض الإيرادات لمؤسسات عامة ذات الشخصية المعنوية (الجامعات والمعاهد).</a:t>
            </a:r>
            <a:br>
              <a:rPr lang="ar-SA" dirty="0" smtClean="0"/>
            </a:br>
            <a:r>
              <a:rPr lang="ar-SA" dirty="0" smtClean="0"/>
              <a:t>4- التخصيص لإغراض اقتصادية. تخصيص حصيلة رسوم الإنتاج الصناعي لتطوير أنواع معينة من المنتجات.</a:t>
            </a:r>
            <a:br>
              <a:rPr lang="ar-SA" dirty="0" smtClean="0"/>
            </a:br>
            <a:r>
              <a:rPr lang="ar-SA" dirty="0" smtClean="0"/>
              <a:t>5- تخصيص أموال الهبات والوصايا لغايات معينة. هبة أو وصايا أصحاب رؤوس الأموال لبناء المدارس أو المكتبات والمساجد.</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الموازنة العامة</a:t>
            </a:r>
            <a:endParaRPr lang="ar-SA" dirty="0"/>
          </a:p>
        </p:txBody>
      </p:sp>
      <p:sp>
        <p:nvSpPr>
          <p:cNvPr id="3" name="Content Placeholder 2"/>
          <p:cNvSpPr>
            <a:spLocks noGrp="1"/>
          </p:cNvSpPr>
          <p:nvPr>
            <p:ph idx="1"/>
          </p:nvPr>
        </p:nvSpPr>
        <p:spPr>
          <a:xfrm>
            <a:off x="0" y="1600200"/>
            <a:ext cx="8964488" cy="5069160"/>
          </a:xfrm>
        </p:spPr>
        <p:txBody>
          <a:bodyPr>
            <a:normAutofit fontScale="85000" lnSpcReduction="10000"/>
          </a:bodyPr>
          <a:lstStyle/>
          <a:p>
            <a:r>
              <a:rPr lang="ar-SA" b="1" dirty="0" smtClean="0"/>
              <a:t>التعريف بالموازنة العامة</a:t>
            </a:r>
            <a:endParaRPr lang="ar-SA" dirty="0" smtClean="0"/>
          </a:p>
          <a:p>
            <a:r>
              <a:rPr lang="ar-SA" dirty="0" smtClean="0"/>
              <a:t>ثالثا:- سنوية الموازنة, وقد تعد الموازنة لفترة زمنية أقل من السنة او لأكثر من سنة واحدة. (قاعدة سنوية الموازنة)</a:t>
            </a:r>
            <a:br>
              <a:rPr lang="ar-SA" dirty="0" smtClean="0"/>
            </a:br>
            <a:r>
              <a:rPr lang="ar-SA" dirty="0" smtClean="0"/>
              <a:t>رابعا:- إجازة الجباية والإنفاق, تتولى الحكومة (السلطة التشريعية)</a:t>
            </a:r>
            <a:br>
              <a:rPr lang="ar-SA" dirty="0" smtClean="0"/>
            </a:br>
            <a:r>
              <a:rPr lang="ar-SA" dirty="0" smtClean="0"/>
              <a:t>إجازة مشروع الموازنة العامة وذلك من خلال التصديق عليها ليتم العمل على تنفيذها من قبل الجهاز التنفيذي بالجباية والإنفاق وفقا للقوانين والأنظمة.</a:t>
            </a:r>
            <a:br>
              <a:rPr lang="ar-SA" dirty="0" smtClean="0"/>
            </a:br>
            <a:r>
              <a:rPr lang="ar-SA" dirty="0" smtClean="0"/>
              <a:t>- والإجازة من قبل السلطة التشريعية لا تستـــوجب صـرف جميــع مخصصات الجهاز الحكومي بل يوجب عدم تجاوز المخصصات دون موافقة السلطة التشريعية. </a:t>
            </a:r>
            <a:br>
              <a:rPr lang="ar-SA" dirty="0" smtClean="0"/>
            </a:br>
            <a:r>
              <a:rPr lang="ar-SA" dirty="0" smtClean="0"/>
              <a:t>- وما يخص الإيرادات العامة فأرقامها التقديرية لا يعني عدم تجاوزها ويمكن تجاوز التقديرات الخاصة بها وتحصيل إيرادات إضافية. </a:t>
            </a:r>
            <a:br>
              <a:rPr lang="ar-SA" dirty="0" smtClean="0"/>
            </a:br>
            <a:r>
              <a:rPr lang="ar-SA" dirty="0" smtClean="0"/>
              <a:t>خامسا:- الموازنة العامة تعكس الأهداف الاقتصادية والاجتماعية وغيرها والتي تتبناها الحكومة.</a:t>
            </a:r>
            <a:endParaRPr lang="ar-SA" dirty="0"/>
          </a:p>
        </p:txBody>
      </p:sp>
      <p:sp>
        <p:nvSpPr>
          <p:cNvPr id="4" name="Rectangle 3"/>
          <p:cNvSpPr/>
          <p:nvPr/>
        </p:nvSpPr>
        <p:spPr>
          <a:xfrm>
            <a:off x="323528" y="1700808"/>
            <a:ext cx="8424936" cy="830997"/>
          </a:xfrm>
          <a:prstGeom prst="rect">
            <a:avLst/>
          </a:prstGeom>
        </p:spPr>
        <p:txBody>
          <a:bodyPr wrap="square">
            <a:spAutoFit/>
          </a:bodyPr>
          <a:lstStyle/>
          <a:p>
            <a:r>
              <a:rPr lang="ar-SA" sz="2400" dirty="0" smtClean="0"/>
              <a:t/>
            </a:r>
            <a:br>
              <a:rPr lang="ar-SA" sz="2400" dirty="0" smtClean="0"/>
            </a:br>
            <a:endParaRPr lang="ar-SA"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5- قاعدة توازن الموازنة العامة</a:t>
            </a:r>
          </a:p>
          <a:p>
            <a:r>
              <a:rPr lang="ar-SA" dirty="0" smtClean="0"/>
              <a:t>- تنص على أن تتساوى إجمالي النفقات العامة العادية مع إجمالي الإيرادات العامة العادية سنويا وذلك منعا لحدوث كل من العجز أو الفائض في مــوازنة الدولة وكلاهما يدينه الفكر المالي التقليدي ويعتبره ضاراً بالاقتصاد.</a:t>
            </a:r>
            <a:br>
              <a:rPr lang="ar-SA" dirty="0" smtClean="0"/>
            </a:br>
            <a:r>
              <a:rPr lang="ar-SA" dirty="0" smtClean="0"/>
              <a:t>- العجز يؤدي إلى زيادة حجم الدين العام وذلك لحاجة الدولة للاقتراض وقد يؤدي ذلك إلى سحب المــوارد الخاصــة بالقطاع الأهــلي والمخصصــة للاستثمــار في قطاعات مختلفة من القطاعات الاقتصادية.</a:t>
            </a:r>
            <a:br>
              <a:rPr lang="ar-SA" dirty="0" smtClean="0"/>
            </a:br>
            <a:r>
              <a:rPr lang="ar-SA" dirty="0" smtClean="0"/>
              <a:t>- أما بالنسبة لوجود الفائض فإن ذلك يعتبر مؤشراً على استخدام الدولة لسلطتها لفرض وجباية الضرائب التي تفوق حاجتها مما يتسبب في زيادة حجم الإنفـــاق العام وحصول ما يعرف بالانكماش الاقتصادي لقلة النفقــات العــامة عن حجــم الإيرادات التي تم تحصيلها وجبايتها. </a:t>
            </a:r>
            <a:br>
              <a:rPr lang="ar-SA" dirty="0" smtClean="0"/>
            </a:br>
            <a:endParaRPr lang="ar-SA" dirty="0" smtClean="0"/>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lnSpcReduction="10000"/>
          </a:bodyPr>
          <a:lstStyle/>
          <a:p>
            <a:r>
              <a:rPr lang="ar-SA" b="1" dirty="0" smtClean="0"/>
              <a:t>استثناءات قاعدة توازن الموازنة</a:t>
            </a:r>
            <a:endParaRPr lang="ar-SA" dirty="0" smtClean="0"/>
          </a:p>
          <a:p>
            <a:r>
              <a:rPr lang="ar-SA" dirty="0" smtClean="0"/>
              <a:t>طٌبقت قاعدة توازن الموازنة العامة خلال القرن التاسع عشر وبداية القرن العشرين إلا أن الظروف الاقتصادية (الكساد الاقتصادي العالمي 1929 -1932م) وكذلك نشوب الحــرب العالمية الثانيــة والتطـور الكبير في الدور الحكومي ساهم في ظهور العديد من الاستثناءات على القاعدة لمعالجة المشكلات الاقتصادية .ومنها ما يلي:</a:t>
            </a:r>
            <a:br>
              <a:rPr lang="ar-SA" dirty="0" smtClean="0"/>
            </a:br>
            <a:r>
              <a:rPr lang="ar-SA" dirty="0" smtClean="0"/>
              <a:t>أ) الموازنة الدورية.</a:t>
            </a:r>
            <a:br>
              <a:rPr lang="ar-SA" dirty="0" smtClean="0"/>
            </a:br>
            <a:r>
              <a:rPr lang="ar-SA" dirty="0" smtClean="0"/>
              <a:t>ب) نظرية العجز المتراكم(المقصود).</a:t>
            </a:r>
          </a:p>
          <a:p>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62500" lnSpcReduction="20000"/>
          </a:bodyPr>
          <a:lstStyle/>
          <a:p>
            <a:r>
              <a:rPr lang="ar-SA" b="1" dirty="0" smtClean="0"/>
              <a:t>استثناءات قاعدة توازن الموازنة</a:t>
            </a:r>
            <a:endParaRPr lang="ar-SA" dirty="0" smtClean="0"/>
          </a:p>
          <a:p>
            <a:r>
              <a:rPr lang="ar-SA" dirty="0" smtClean="0"/>
              <a:t>أ) الموازنة الدورية:</a:t>
            </a:r>
            <a:br>
              <a:rPr lang="ar-SA" dirty="0" smtClean="0"/>
            </a:br>
            <a:r>
              <a:rPr lang="ar-SA" dirty="0" smtClean="0"/>
              <a:t>- ظهرت نتيجةً للمبدأ الاقتصادي القائل بحدوث الأزمات الاقتصادية والتي تحدث بصفة دورية بين كل 7 - 11سنة. وتشتمل هذه الدورات أيضاً على فترات الازدهار الاقتصادي ولمواجهة ظروف الدورات الاقتصادية فقد خرجت كثير من دول العالم عن تطبيقات القاعدة.</a:t>
            </a:r>
            <a:br>
              <a:rPr lang="ar-SA" dirty="0" smtClean="0"/>
            </a:br>
            <a:r>
              <a:rPr lang="ar-SA" dirty="0" smtClean="0"/>
              <a:t>- والموازنة الدورية (نظرية ميزانية الدورة الاقتصادية) تنظر إلى الموازنة السنوية من خلال علاقتها بالموازنات السابقة واللاحقة لها والهدف من ذلك تقليل مخاطر الأزمات الاقتصادية الدورية والمحافظة على التوازن العام للاقتصاد ولعدد من السنوات وبدلا من التوازن السنوي.</a:t>
            </a:r>
          </a:p>
          <a:p>
            <a:r>
              <a:rPr lang="ar-SA" dirty="0" smtClean="0"/>
              <a:t>ب) نظرية العجز المتراكم (المقصود):</a:t>
            </a:r>
            <a:br>
              <a:rPr lang="ar-SA" dirty="0" smtClean="0"/>
            </a:br>
            <a:r>
              <a:rPr lang="ar-SA" dirty="0" smtClean="0"/>
              <a:t>- تسمح بعض الدول بإحداث عجز في موازناتها وفي حدود معينة (10% من الدخل القومي) لعلاج مشاكل الاقتصاد في فترات الكساد الاقتصادي على أن يتم تحقيق التوازن في سنوات لاحقة.</a:t>
            </a:r>
            <a:br>
              <a:rPr lang="ar-SA" dirty="0" smtClean="0"/>
            </a:br>
            <a:r>
              <a:rPr lang="ar-SA" dirty="0" smtClean="0"/>
              <a:t>- وتلجا الدول في حالات الكساد الاقتصادي للاقتـــراض للوفاء بالتزاماتهــا واستثمار الأموال في مشــاريع عامــة تهـدف لإحداث الانتعاش الاقتصادي وقد يحــدث نتيجة لذلك ما يعرف بالعجــز المقصود.</a:t>
            </a:r>
            <a:br>
              <a:rPr lang="ar-SA" dirty="0" smtClean="0"/>
            </a:br>
            <a:r>
              <a:rPr lang="ar-SA" dirty="0" smtClean="0"/>
              <a:t>- ويشترط لتطبيق نظرية العجز المتراكم (المقصود) عدم الاستمرار في وضع اللاتوازن لسنوات طويلة لحدوث التضخم وارتفاع الأسعار الذي يصاحب الاقتراض أو الإصدار النقدي.</a:t>
            </a: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قواعد الموازنة العامة واستثناءاتها</a:t>
            </a:r>
            <a:endParaRPr lang="ar-SA" dirty="0"/>
          </a:p>
        </p:txBody>
      </p:sp>
      <p:sp>
        <p:nvSpPr>
          <p:cNvPr id="3" name="Content Placeholder 2"/>
          <p:cNvSpPr>
            <a:spLocks noGrp="1"/>
          </p:cNvSpPr>
          <p:nvPr>
            <p:ph idx="1"/>
          </p:nvPr>
        </p:nvSpPr>
        <p:spPr/>
        <p:txBody>
          <a:bodyPr>
            <a:normAutofit fontScale="55000" lnSpcReduction="20000"/>
          </a:bodyPr>
          <a:lstStyle/>
          <a:p>
            <a:r>
              <a:rPr lang="ar-SA" b="1" dirty="0" smtClean="0"/>
              <a:t>تطبيقات قواعد الموازنة العامة واستثناءاتها في المملكة </a:t>
            </a:r>
            <a:endParaRPr lang="ar-SA" dirty="0" smtClean="0"/>
          </a:p>
          <a:p>
            <a:r>
              <a:rPr lang="ar-SA" dirty="0" smtClean="0"/>
              <a:t>• تطبق المملكة جميع قواعد الموازنة العامة في موازناتها كما تلجأ في بعض الظروف إلى تطبيق الاستثناءات على هذه القواعد:</a:t>
            </a:r>
            <a:br>
              <a:rPr lang="ar-SA" dirty="0" smtClean="0"/>
            </a:br>
            <a:r>
              <a:rPr lang="ar-SA" dirty="0" smtClean="0"/>
              <a:t>1-تطبق المملكة قاعدة سنوية الموازنة العامة، فهي تجيز موازناتها لمدة سنة مالية كاملة. وحديثاً استخدمت المملكة تكويماً يبدأ في اليوم الأول من برج الجــدي وتنتهي في اليوم الأخير من برج القوس (يتقارب مع بداية ونهاية الميلادية).</a:t>
            </a:r>
            <a:br>
              <a:rPr lang="ar-SA" dirty="0" smtClean="0"/>
            </a:br>
            <a:r>
              <a:rPr lang="ar-SA" dirty="0" smtClean="0"/>
              <a:t>- كما تطبق الاستثناءات كالموازنة الإثنا عشرية والتي طبقت في العام المالي 1406 / 1407هـ وتطبق كذالك الإعتمادات الإضافية، اعتمادات البرامج، والإعتمادات الثابتة.</a:t>
            </a:r>
            <a:br>
              <a:rPr lang="ar-SA" dirty="0" smtClean="0"/>
            </a:br>
            <a:r>
              <a:rPr lang="ar-SA" dirty="0" smtClean="0"/>
              <a:t>2- تطبق المملكة قاعدة عمومية الموازنة (الشمول).</a:t>
            </a:r>
            <a:br>
              <a:rPr lang="ar-SA" dirty="0" smtClean="0"/>
            </a:br>
            <a:r>
              <a:rPr lang="ar-SA" dirty="0" smtClean="0"/>
              <a:t>- كما تطبق استثناءات القاعدة كالموازنات المستقلة والموازنات الملحقة.</a:t>
            </a:r>
            <a:br>
              <a:rPr lang="ar-SA" dirty="0" smtClean="0"/>
            </a:br>
            <a:r>
              <a:rPr lang="ar-SA" dirty="0" smtClean="0"/>
              <a:t>3 - تطبق المملكة قاعدة وحدة الموازنة.</a:t>
            </a:r>
            <a:br>
              <a:rPr lang="ar-SA" dirty="0" smtClean="0"/>
            </a:br>
            <a:r>
              <a:rPr lang="ar-SA" dirty="0" smtClean="0"/>
              <a:t>- كما تطبق استثناءات القاعدة الموازنات المستقلة والملحقة.</a:t>
            </a:r>
            <a:br>
              <a:rPr lang="ar-SA" dirty="0" smtClean="0"/>
            </a:br>
            <a:r>
              <a:rPr lang="ar-SA" dirty="0" smtClean="0"/>
              <a:t>4- تطبق المملكة قاعدة عدم تخصيص الإيرادات.</a:t>
            </a:r>
            <a:br>
              <a:rPr lang="ar-SA" dirty="0" smtClean="0"/>
            </a:br>
            <a:r>
              <a:rPr lang="ar-SA" dirty="0" smtClean="0"/>
              <a:t>- كما تطبق بعض استثناءات القاعدة كإرادات الزكاة والتي تخصص للصرف على النفقات المنصوص عليها في الشريعة الإسلامية. </a:t>
            </a:r>
            <a:br>
              <a:rPr lang="ar-SA" dirty="0" smtClean="0"/>
            </a:br>
            <a:r>
              <a:rPr lang="ar-SA" dirty="0" smtClean="0"/>
              <a:t>5- تطبق المملكة قاعدة توازن الموازنة العامة.</a:t>
            </a:r>
            <a:br>
              <a:rPr lang="ar-SA" dirty="0" smtClean="0"/>
            </a:br>
            <a:r>
              <a:rPr lang="ar-SA" dirty="0" smtClean="0"/>
              <a:t>- كما تطبق بعض استثناءاتها بتطبيق نظرية العجز المقصود (المتراكم). كما تسمح بوجود الفائض في موازناتها.</a:t>
            </a:r>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الفصل الثالث: دورة الموازنة العامة</a:t>
            </a:r>
            <a:endParaRPr lang="ar-SA" dirty="0"/>
          </a:p>
        </p:txBody>
      </p:sp>
      <p:sp>
        <p:nvSpPr>
          <p:cNvPr id="3" name="Content Placeholder 2"/>
          <p:cNvSpPr>
            <a:spLocks noGrp="1"/>
          </p:cNvSpPr>
          <p:nvPr>
            <p:ph idx="1"/>
          </p:nvPr>
        </p:nvSpPr>
        <p:spPr>
          <a:xfrm>
            <a:off x="457200" y="1340768"/>
            <a:ext cx="8291264" cy="4785395"/>
          </a:xfrm>
        </p:spPr>
        <p:txBody>
          <a:bodyPr>
            <a:normAutofit fontScale="32500" lnSpcReduction="20000"/>
          </a:bodyPr>
          <a:lstStyle/>
          <a:p>
            <a:r>
              <a:rPr lang="ar-SA" dirty="0" smtClean="0"/>
              <a:t> </a:t>
            </a:r>
            <a:r>
              <a:rPr lang="ar-SA" sz="8400" dirty="0" smtClean="0"/>
              <a:t> - </a:t>
            </a:r>
            <a:r>
              <a:rPr lang="ar-SA" sz="11100" dirty="0" smtClean="0"/>
              <a:t>مفهوم دورة الموازنة العامة.</a:t>
            </a:r>
            <a:br>
              <a:rPr lang="ar-SA" sz="11100" dirty="0" smtClean="0"/>
            </a:br>
            <a:r>
              <a:rPr lang="ar-SA" sz="11100" dirty="0" smtClean="0"/>
              <a:t>- تحضير الموازنة العامة.</a:t>
            </a:r>
            <a:br>
              <a:rPr lang="ar-SA" sz="11100" dirty="0" smtClean="0"/>
            </a:br>
            <a:r>
              <a:rPr lang="ar-SA" sz="11100" dirty="0" smtClean="0"/>
              <a:t>- السلطة المختصة بتحضير الموازنة العامة.</a:t>
            </a:r>
            <a:br>
              <a:rPr lang="ar-SA" sz="11100" dirty="0" smtClean="0"/>
            </a:br>
            <a:r>
              <a:rPr lang="ar-SA" sz="11100" dirty="0" smtClean="0"/>
              <a:t>- خطوات تحضير الموازنة العامة في المملكة.</a:t>
            </a:r>
            <a:br>
              <a:rPr lang="ar-SA" sz="11100" dirty="0" smtClean="0"/>
            </a:br>
            <a:r>
              <a:rPr lang="ar-SA" sz="11100" dirty="0" smtClean="0"/>
              <a:t>- محتويات مشروع الموازنة العامة.</a:t>
            </a:r>
            <a:br>
              <a:rPr lang="ar-SA" sz="11100" dirty="0" smtClean="0"/>
            </a:br>
            <a:r>
              <a:rPr lang="ar-SA" sz="11100" dirty="0" smtClean="0"/>
              <a:t>- الأجهزة المركزية المختصة بتحضير الموازنة العامة في المملكة.</a:t>
            </a:r>
            <a:br>
              <a:rPr lang="ar-SA" sz="11100" dirty="0" smtClean="0"/>
            </a:br>
            <a:r>
              <a:rPr lang="ar-SA" sz="11100" dirty="0" smtClean="0"/>
              <a:t>- مشكلات تحضير الموازنة العامة في المملكة.</a:t>
            </a:r>
          </a:p>
          <a:p>
            <a:pPr>
              <a:buNone/>
            </a:pPr>
            <a:r>
              <a:rPr lang="ar-SA" sz="8400" dirty="0" smtClean="0"/>
              <a:t/>
            </a:r>
            <a:br>
              <a:rPr lang="ar-SA" sz="8400" dirty="0" smtClean="0"/>
            </a:br>
            <a:r>
              <a:rPr lang="ar-SA" b="1" dirty="0"/>
              <a:t/>
            </a:r>
            <a:br>
              <a:rPr lang="ar-SA" b="1" dirty="0"/>
            </a:br>
            <a:r>
              <a:rPr lang="ar-SA" b="1" dirty="0"/>
              <a:t/>
            </a:r>
            <a:br>
              <a:rPr lang="ar-SA" b="1" dirty="0"/>
            </a:br>
            <a:r>
              <a:rPr lang="ar-SA" b="1" dirty="0"/>
              <a:t/>
            </a:r>
            <a:br>
              <a:rPr lang="ar-SA" b="1" dirty="0"/>
            </a:br>
            <a:r>
              <a:rPr lang="ar-SA" b="1" dirty="0"/>
              <a:t>  </a:t>
            </a:r>
            <a:r>
              <a:rPr lang="ar-SA" dirty="0" smtClean="0"/>
              <a:t/>
            </a:r>
            <a:br>
              <a:rPr lang="ar-SA" dirty="0" smtClean="0"/>
            </a:br>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التحضير والإعداد</a:t>
            </a:r>
            <a:br>
              <a:rPr lang="ar-SA" dirty="0" smtClean="0"/>
            </a:br>
            <a:endParaRPr lang="ar-SA" dirty="0"/>
          </a:p>
        </p:txBody>
      </p:sp>
      <p:sp>
        <p:nvSpPr>
          <p:cNvPr id="3" name="Content Placeholder 2"/>
          <p:cNvSpPr>
            <a:spLocks noGrp="1"/>
          </p:cNvSpPr>
          <p:nvPr>
            <p:ph idx="1"/>
          </p:nvPr>
        </p:nvSpPr>
        <p:spPr/>
        <p:txBody>
          <a:bodyPr>
            <a:normAutofit fontScale="92500" lnSpcReduction="20000"/>
          </a:bodyPr>
          <a:lstStyle/>
          <a:p>
            <a:r>
              <a:rPr lang="ar-SA" dirty="0" smtClean="0"/>
              <a:t>المفهوم</a:t>
            </a:r>
          </a:p>
          <a:p>
            <a:r>
              <a:rPr lang="ar-SA" dirty="0" smtClean="0"/>
              <a:t>- المراحل التي تمر بها الموازنة ـ التحضير ـ الاعتماد ـ التنفيذ ـ المراقبة وقد تسبق عملية المراقبـــة السابقة مرحلــة التنفيذ وقد تكون لاحقة لعمليـــة التنفيذ (المراقبة بعد الصرف).</a:t>
            </a:r>
            <a:br>
              <a:rPr lang="ar-SA" dirty="0" smtClean="0"/>
            </a:br>
            <a:r>
              <a:rPr lang="ar-SA" dirty="0" smtClean="0"/>
              <a:t>- وهذه المراحل تتصف بالاستمرارية والتداخل, فبينما نجد أن بعض الوحدات الإدارية تقوم بتحضير مشروع الموازنة نجد أن هنالك وحدات أخرى تتولى عملية تنفيذ الموازنة ووحدات أخرى تتولى عملية التدقيق في أمور الموازنة السابقة والحالية . </a:t>
            </a:r>
            <a:br>
              <a:rPr lang="ar-SA" dirty="0" smtClean="0"/>
            </a:br>
            <a:r>
              <a:rPr lang="ar-SA" dirty="0" smtClean="0"/>
              <a:t>لذلك فإن جميع المراحل السابقة هي عمليات مستمرة ومتكررة ويطلق عليها مصطلح (دورة الموازنة).</a:t>
            </a:r>
            <a:br>
              <a:rPr lang="ar-SA" dirty="0" smtClean="0"/>
            </a:br>
            <a:endParaRPr lang="ar-SA" dirty="0" smtClean="0"/>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التحضير والإعداد</a:t>
            </a:r>
            <a:br>
              <a:rPr lang="ar-SA" dirty="0" smtClean="0"/>
            </a:br>
            <a:endParaRPr lang="ar-SA" dirty="0"/>
          </a:p>
        </p:txBody>
      </p:sp>
      <p:sp>
        <p:nvSpPr>
          <p:cNvPr id="3" name="Content Placeholder 2"/>
          <p:cNvSpPr>
            <a:spLocks noGrp="1"/>
          </p:cNvSpPr>
          <p:nvPr>
            <p:ph idx="1"/>
          </p:nvPr>
        </p:nvSpPr>
        <p:spPr/>
        <p:txBody>
          <a:bodyPr>
            <a:normAutofit fontScale="77500" lnSpcReduction="20000"/>
          </a:bodyPr>
          <a:lstStyle/>
          <a:p>
            <a:r>
              <a:rPr lang="ar-SA" dirty="0" smtClean="0"/>
              <a:t>السلطة المختصة بتحضير الموازنة. </a:t>
            </a:r>
            <a:br>
              <a:rPr lang="ar-SA" dirty="0" smtClean="0"/>
            </a:br>
            <a:r>
              <a:rPr lang="ar-SA" dirty="0" smtClean="0"/>
              <a:t>- تختلف تجارب الدول من حيث السلطة التي تتولى مهام تحضير وإعداد الموازنة العامة وتشتمل على التالي:</a:t>
            </a:r>
            <a:br>
              <a:rPr lang="ar-SA" dirty="0" smtClean="0"/>
            </a:br>
            <a:r>
              <a:rPr lang="ar-SA" dirty="0" smtClean="0"/>
              <a:t>أولاًً- لجنة من اُلسلطة التشريعية:-</a:t>
            </a:r>
            <a:br>
              <a:rPr lang="ar-SA" dirty="0" smtClean="0"/>
            </a:br>
            <a:r>
              <a:rPr lang="ar-SA" dirty="0" smtClean="0"/>
              <a:t>تتولى لجان متخصصة من أعضاء السلطة التشريعية مهام إعداد المــوازنة العــامة ومن ثم العرض على السلطة التشريعية للموافقة عليها.</a:t>
            </a:r>
            <a:br>
              <a:rPr lang="ar-SA" dirty="0" smtClean="0"/>
            </a:br>
            <a:r>
              <a:rPr lang="ar-SA" dirty="0" smtClean="0"/>
              <a:t>ولذلك تتولى السُلطة التشريعية مهام التحضير والإجازة وقد وجهت العديد من الانتقادات لهذه الطريقة. وأهمها:</a:t>
            </a:r>
            <a:br>
              <a:rPr lang="ar-SA" dirty="0" smtClean="0"/>
            </a:br>
            <a:r>
              <a:rPr lang="ar-SA" dirty="0" smtClean="0"/>
              <a:t>1- عدم توفر الخبرات لدى أعضاء السلطة التشريعية باحتياجات المؤسسات التنفيذية وطرق تقدير الإيرادات والنفقات العامة.</a:t>
            </a:r>
            <a:br>
              <a:rPr lang="ar-SA" dirty="0" smtClean="0"/>
            </a:br>
            <a:r>
              <a:rPr lang="ar-SA" dirty="0" smtClean="0"/>
              <a:t>2- الخوف من حدوث التنافس بين أعضاء اللجان التشريعية المكلفة بتحضير الموازنة العامة في التحيز للمناطق التي يمثلونها مما يكون سببا في سوء توزيع الأموال العامة.</a:t>
            </a:r>
            <a:br>
              <a:rPr lang="ar-SA" dirty="0" smtClean="0"/>
            </a:br>
            <a:endParaRPr lang="ar-SA" dirty="0" smtClean="0"/>
          </a:p>
          <a:p>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السلطة المختصة بتحضير الموازنة</a:t>
            </a:r>
          </a:p>
          <a:p>
            <a:r>
              <a:rPr lang="ar-SA" dirty="0" smtClean="0"/>
              <a:t>ثانياً :- لجنة مشتركة من السلطتين التشريعية والتنفيذية:</a:t>
            </a:r>
            <a:br>
              <a:rPr lang="ar-SA" dirty="0" smtClean="0"/>
            </a:br>
            <a:r>
              <a:rPr lang="ar-SA" dirty="0" smtClean="0"/>
              <a:t>تتولى لجنة مكونة من أعضاء مختارين من كل من السلطتين مهام التحضير والإعداد لموازنات الأجهزة الحكومية المختلفة ووضع تقديرات نفقاتها وإيراداتها. ويعــاب على هذه الطريقــة إمكــــــانية حدوث الاختلافات بين أعضاء السلطتين.</a:t>
            </a:r>
            <a:br>
              <a:rPr lang="ar-SA" dirty="0" smtClean="0"/>
            </a:br>
            <a:r>
              <a:rPr lang="ar-SA" dirty="0" smtClean="0"/>
              <a:t>ثالثاً :- إعداد الموازنة العامة بواسطة السلطة التنفيذية:</a:t>
            </a:r>
            <a:br>
              <a:rPr lang="ar-SA" dirty="0" smtClean="0"/>
            </a:br>
            <a:r>
              <a:rPr lang="ar-SA" dirty="0" smtClean="0"/>
              <a:t>تتولى السلطة التنفيذية مهام التحضير للموازنة العامة ويتم اعتمادها من قبل السلطة التشريعيــة وإحالتها إلى الجهـــاز التنفيذي للبدء في تنفيذ المـــوازنة السنوية . وهذه الطــــريقة هي الأكثر شيـــوعا في التطبيق وذلك للاعتبارات التالية:-</a:t>
            </a:r>
            <a:br>
              <a:rPr lang="ar-SA" dirty="0" smtClean="0"/>
            </a:br>
            <a:r>
              <a:rPr lang="ar-SA" dirty="0" smtClean="0"/>
              <a:t>1ـ الموازنة تعبر عن أهداف الحكومة المستقبلة (خطة مالية) وحتى يتم الـــربط بين الأهــــداف وتحقيقها وأمور الإعداد والتحضير والتنفيذ ينبغي أن يتم ذلك من خلال السلطة التنفيذية لكي يتم ربط الجهاز التنفيذي بخطط وسياســـــــــات الدولـــة وحتى يكـــون الجهــــاز التنفيذي مسئولا عن تنفيذ تقديرات الموازنة التي يضعها . </a:t>
            </a:r>
            <a:br>
              <a:rPr lang="ar-SA" dirty="0" smtClean="0"/>
            </a:br>
            <a:endParaRPr lang="ar-SA" dirty="0" smtClean="0"/>
          </a:p>
          <a:p>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normAutofit lnSpcReduction="10000"/>
          </a:bodyPr>
          <a:lstStyle/>
          <a:p>
            <a:r>
              <a:rPr lang="ar-SA" dirty="0" smtClean="0"/>
              <a:t>السلطة المختصة بتحضير الموازنة</a:t>
            </a:r>
          </a:p>
          <a:p>
            <a:r>
              <a:rPr lang="ar-SA" dirty="0" smtClean="0"/>
              <a:t>ثالثاً :-إعداد الموازنة العامة بواسطة السلطة التنفيذية:</a:t>
            </a:r>
            <a:br>
              <a:rPr lang="ar-SA" dirty="0" smtClean="0"/>
            </a:br>
            <a:r>
              <a:rPr lang="ar-SA" dirty="0" smtClean="0"/>
              <a:t>2- تعتبر السلطة التنفيذية أقدر على تقدير النفقات والإيرادات وذلك لتوفر البيانات والإحصائيات اللازمة عن الأوضاع الاقتصادية لديها.</a:t>
            </a:r>
            <a:br>
              <a:rPr lang="ar-SA" dirty="0" smtClean="0"/>
            </a:br>
            <a:r>
              <a:rPr lang="ar-SA" dirty="0" smtClean="0"/>
              <a:t>3- أن السلطة التنفيذية اقل تأثرا من السلطة التشريعية بالمؤثرات والضغوط ألمصلحيه التي تُمارس على السلطة التشريعية.</a:t>
            </a:r>
            <a:br>
              <a:rPr lang="ar-SA" dirty="0" smtClean="0"/>
            </a:br>
            <a:endParaRPr lang="ar-SA" dirty="0" smtClean="0"/>
          </a:p>
          <a:p>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idx="1"/>
          </p:nvPr>
        </p:nvSpPr>
        <p:spPr>
          <a:xfrm>
            <a:off x="0" y="0"/>
            <a:ext cx="9144000" cy="6858000"/>
          </a:xfrm>
        </p:spPr>
        <p:txBody>
          <a:bodyPr/>
          <a:lstStyle/>
          <a:p>
            <a:pPr eaLnBrk="1" hangingPunct="1"/>
            <a:endParaRPr lang="en-US" smtClean="0">
              <a:cs typeface="Tahoma" pitchFamily="34" charset="0"/>
            </a:endParaRPr>
          </a:p>
        </p:txBody>
      </p:sp>
      <p:sp>
        <p:nvSpPr>
          <p:cNvPr id="46083" name="AutoShape 6"/>
          <p:cNvSpPr>
            <a:spLocks noChangeAspect="1" noChangeArrowheads="1"/>
          </p:cNvSpPr>
          <p:nvPr/>
        </p:nvSpPr>
        <p:spPr bwMode="auto">
          <a:xfrm>
            <a:off x="0" y="0"/>
            <a:ext cx="9144000" cy="6858000"/>
          </a:xfrm>
          <a:prstGeom prst="rect">
            <a:avLst/>
          </a:prstGeom>
          <a:noFill/>
          <a:ln w="9525">
            <a:noFill/>
            <a:miter lim="800000"/>
            <a:headEnd/>
            <a:tailEnd/>
          </a:ln>
        </p:spPr>
        <p:txBody>
          <a:bodyPr/>
          <a:lstStyle/>
          <a:p>
            <a:endParaRPr lang="ar-SA"/>
          </a:p>
        </p:txBody>
      </p:sp>
      <p:sp>
        <p:nvSpPr>
          <p:cNvPr id="69639" name="Text Box 7"/>
          <p:cNvSpPr txBox="1">
            <a:spLocks noChangeArrowheads="1"/>
          </p:cNvSpPr>
          <p:nvPr/>
        </p:nvSpPr>
        <p:spPr bwMode="auto">
          <a:xfrm>
            <a:off x="6594475" y="565150"/>
            <a:ext cx="2547938" cy="6292850"/>
          </a:xfrm>
          <a:prstGeom prst="rect">
            <a:avLst/>
          </a:prstGeom>
          <a:solidFill>
            <a:srgbClr val="FFFFFF"/>
          </a:solidFill>
          <a:ln w="9525">
            <a:solidFill>
              <a:srgbClr val="000000"/>
            </a:solidFill>
            <a:miter lim="800000"/>
            <a:headEnd/>
            <a:tailEnd/>
          </a:ln>
        </p:spPr>
        <p:txBody>
          <a:bodyPr/>
          <a:lstStyle/>
          <a:p>
            <a:pPr algn="ctr"/>
            <a:r>
              <a:rPr lang="ar-SA" sz="1800" b="1" dirty="0">
                <a:latin typeface="Times New Roman" pitchFamily="18" charset="0"/>
                <a:cs typeface="Times New Roman" pitchFamily="18" charset="0"/>
              </a:rPr>
              <a:t>مجلس الوزراء</a:t>
            </a:r>
            <a:endParaRPr lang="en-US" sz="1800" b="1" dirty="0">
              <a:latin typeface="Times New Roman" pitchFamily="18" charset="0"/>
            </a:endParaRPr>
          </a:p>
          <a:p>
            <a:endParaRPr lang="en-US" sz="1800" b="1" dirty="0">
              <a:solidFill>
                <a:schemeClr val="bg2"/>
              </a:solidFill>
              <a:latin typeface="Times New Roman" pitchFamily="18" charset="0"/>
            </a:endParaRPr>
          </a:p>
          <a:p>
            <a:endParaRPr lang="en-US" sz="1800" b="1" dirty="0">
              <a:solidFill>
                <a:schemeClr val="bg2"/>
              </a:solidFill>
              <a:latin typeface="Times New Roman" pitchFamily="18" charset="0"/>
            </a:endParaRPr>
          </a:p>
          <a:p>
            <a:endParaRPr lang="en-US" sz="1800" b="1" dirty="0">
              <a:solidFill>
                <a:schemeClr val="bg2"/>
              </a:solidFill>
              <a:latin typeface="Times New Roman" pitchFamily="18" charset="0"/>
            </a:endParaRPr>
          </a:p>
          <a:p>
            <a:endParaRPr lang="en-US" sz="1800" b="1" dirty="0">
              <a:solidFill>
                <a:schemeClr val="bg2"/>
              </a:solidFill>
              <a:latin typeface="Times New Roman" pitchFamily="18" charset="0"/>
            </a:endParaRPr>
          </a:p>
          <a:p>
            <a:r>
              <a:rPr lang="ar-SA" sz="1800" b="1" dirty="0">
                <a:latin typeface="Times New Roman" pitchFamily="18" charset="0"/>
                <a:cs typeface="Times New Roman" pitchFamily="18" charset="0"/>
              </a:rPr>
              <a:t>2-إقرار السياسة المالية العامة للميزانية للسنة المقبلة . </a:t>
            </a: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r>
              <a:rPr lang="ar-SA" sz="1800" b="1" dirty="0">
                <a:latin typeface="Times New Roman" pitchFamily="18" charset="0"/>
                <a:cs typeface="Times New Roman" pitchFamily="18" charset="0"/>
              </a:rPr>
              <a:t>15- إعتماد الميزانية العامة للدولة .   </a:t>
            </a:r>
            <a:endParaRPr lang="en-US" dirty="0"/>
          </a:p>
        </p:txBody>
      </p:sp>
      <p:sp>
        <p:nvSpPr>
          <p:cNvPr id="69640" name="Text Box 8"/>
          <p:cNvSpPr txBox="1">
            <a:spLocks noChangeArrowheads="1"/>
          </p:cNvSpPr>
          <p:nvPr/>
        </p:nvSpPr>
        <p:spPr bwMode="auto">
          <a:xfrm>
            <a:off x="2997200" y="565150"/>
            <a:ext cx="3448050" cy="6292850"/>
          </a:xfrm>
          <a:prstGeom prst="rect">
            <a:avLst/>
          </a:prstGeom>
          <a:solidFill>
            <a:srgbClr val="FFFFFF"/>
          </a:solidFill>
          <a:ln w="9525">
            <a:solidFill>
              <a:srgbClr val="000000"/>
            </a:solidFill>
            <a:miter lim="800000"/>
            <a:headEnd/>
            <a:tailEnd/>
          </a:ln>
        </p:spPr>
        <p:txBody>
          <a:bodyPr/>
          <a:lstStyle/>
          <a:p>
            <a:r>
              <a:rPr lang="ar-SA" sz="1800" b="1" dirty="0">
                <a:latin typeface="Times New Roman" pitchFamily="18" charset="0"/>
                <a:cs typeface="Times New Roman" pitchFamily="18" charset="0"/>
              </a:rPr>
              <a:t>وزارة المالية والاقتصاد الوطني </a:t>
            </a:r>
          </a:p>
          <a:p>
            <a:r>
              <a:rPr lang="ar-SA" sz="1800" b="1" dirty="0">
                <a:latin typeface="Times New Roman" pitchFamily="18" charset="0"/>
                <a:cs typeface="Times New Roman" pitchFamily="18" charset="0"/>
              </a:rPr>
              <a:t> إدارة الميزانية العامة إدارة الإيرادات العامة </a:t>
            </a:r>
          </a:p>
          <a:p>
            <a:endParaRPr lang="ar-SA" sz="1800" b="1" dirty="0">
              <a:solidFill>
                <a:schemeClr val="bg2"/>
              </a:solidFill>
              <a:latin typeface="Times New Roman" pitchFamily="18" charset="0"/>
              <a:cs typeface="Times New Roman" pitchFamily="18" charset="0"/>
            </a:endParaRPr>
          </a:p>
          <a:p>
            <a:r>
              <a:rPr lang="ar-SA" sz="1600" b="1" dirty="0">
                <a:latin typeface="Times New Roman" pitchFamily="18" charset="0"/>
                <a:cs typeface="Times New Roman" pitchFamily="18" charset="0"/>
              </a:rPr>
              <a:t>1- دراسة الوضع الاقتصادي والمالي للبلاد .</a:t>
            </a:r>
            <a:endParaRPr lang="en-US" sz="1600" b="1" dirty="0">
              <a:latin typeface="Times New Roman" pitchFamily="18" charset="0"/>
            </a:endParaRPr>
          </a:p>
          <a:p>
            <a:endParaRPr lang="en-US" sz="1600" b="1" i="1" dirty="0">
              <a:latin typeface="Times New Roman" pitchFamily="18" charset="0"/>
            </a:endParaRPr>
          </a:p>
          <a:p>
            <a:r>
              <a:rPr lang="ar-SA" sz="1600" b="1" dirty="0">
                <a:latin typeface="Times New Roman" pitchFamily="18" charset="0"/>
                <a:cs typeface="Times New Roman" pitchFamily="18" charset="0"/>
              </a:rPr>
              <a:t> 3- إصدار تعميم وتعليمات الميزانية وتعميمه على الوزارات  </a:t>
            </a:r>
          </a:p>
          <a:p>
            <a:r>
              <a:rPr lang="en-US" sz="1600" b="1" dirty="0">
                <a:latin typeface="Times New Roman" pitchFamily="18" charset="0"/>
              </a:rPr>
              <a:t>   </a:t>
            </a:r>
          </a:p>
          <a:p>
            <a:r>
              <a:rPr lang="ar-SA" sz="1600" b="1" dirty="0">
                <a:latin typeface="Times New Roman" pitchFamily="18" charset="0"/>
                <a:cs typeface="Times New Roman" pitchFamily="18" charset="0"/>
              </a:rPr>
              <a:t>10- عقد اجتماع بين وزير المالية وموظفي إدارة الميزانية، وتشكيل القطاعات .</a:t>
            </a:r>
          </a:p>
          <a:p>
            <a:endParaRPr lang="en-US" sz="1600" b="1" dirty="0">
              <a:latin typeface="Times New Roman" pitchFamily="18" charset="0"/>
            </a:endParaRPr>
          </a:p>
          <a:p>
            <a:r>
              <a:rPr lang="ar-SA" sz="1600" b="1" dirty="0">
                <a:latin typeface="Times New Roman" pitchFamily="18" charset="0"/>
                <a:cs typeface="Times New Roman" pitchFamily="18" charset="0"/>
              </a:rPr>
              <a:t>11-مناقشة مشاريع ميزانيات الوزارات والمصالح </a:t>
            </a:r>
            <a:endParaRPr lang="en-US" sz="1600" b="1" dirty="0">
              <a:latin typeface="Times New Roman" pitchFamily="18" charset="0"/>
            </a:endParaRPr>
          </a:p>
          <a:p>
            <a:endParaRPr lang="en-US" sz="1600" b="1" dirty="0">
              <a:latin typeface="Times New Roman" pitchFamily="18" charset="0"/>
            </a:endParaRPr>
          </a:p>
          <a:p>
            <a:r>
              <a:rPr lang="ar-SA" sz="1600" b="1" dirty="0">
                <a:latin typeface="Times New Roman" pitchFamily="18" charset="0"/>
                <a:cs typeface="Times New Roman" pitchFamily="18" charset="0"/>
              </a:rPr>
              <a:t>12-إعداد جدول الإيرادات من قبل إدارة الإيرادات والوزارات مصدر الإيراد.</a:t>
            </a:r>
            <a:endParaRPr lang="en-US" sz="1600" b="1" dirty="0">
              <a:latin typeface="Times New Roman" pitchFamily="18" charset="0"/>
            </a:endParaRPr>
          </a:p>
          <a:p>
            <a:endParaRPr lang="en-US" sz="1600" b="1" dirty="0">
              <a:latin typeface="Times New Roman" pitchFamily="18" charset="0"/>
            </a:endParaRPr>
          </a:p>
          <a:p>
            <a:r>
              <a:rPr lang="ar-SA" sz="1600" b="1" dirty="0">
                <a:latin typeface="Times New Roman" pitchFamily="18" charset="0"/>
                <a:cs typeface="Times New Roman" pitchFamily="18" charset="0"/>
              </a:rPr>
              <a:t>13-الاجتماع مع وزير المالية لعرض نتائج المناقشات وجداول الإيرادات والنفقات لأخذ تعليماته . </a:t>
            </a:r>
            <a:endParaRPr lang="en-US" sz="1600" b="1" dirty="0">
              <a:latin typeface="Times New Roman" pitchFamily="18" charset="0"/>
            </a:endParaRPr>
          </a:p>
          <a:p>
            <a:endParaRPr lang="en-US" sz="1600" b="1" dirty="0">
              <a:latin typeface="Times New Roman" pitchFamily="18" charset="0"/>
            </a:endParaRPr>
          </a:p>
          <a:p>
            <a:r>
              <a:rPr lang="ar-SA" sz="1600" b="1" dirty="0">
                <a:latin typeface="Times New Roman" pitchFamily="18" charset="0"/>
                <a:cs typeface="Times New Roman" pitchFamily="18" charset="0"/>
              </a:rPr>
              <a:t>14-إعداد مشروع نظام أو قانون الميزانية  ورفعة لوزير المالية لتقديمه لمجلس الوزراء للاعتماد .</a:t>
            </a:r>
          </a:p>
          <a:p>
            <a:endParaRPr lang="en-US" sz="1600" b="1" dirty="0">
              <a:latin typeface="Times New Roman" pitchFamily="18" charset="0"/>
            </a:endParaRPr>
          </a:p>
          <a:p>
            <a:r>
              <a:rPr lang="ar-SA" sz="1600" b="1" dirty="0">
                <a:latin typeface="Times New Roman" pitchFamily="18" charset="0"/>
                <a:cs typeface="Times New Roman" pitchFamily="18" charset="0"/>
              </a:rPr>
              <a:t>   </a:t>
            </a:r>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r>
              <a:rPr lang="en-US" sz="1800" b="1" dirty="0">
                <a:latin typeface="Times New Roman" pitchFamily="18" charset="0"/>
              </a:rPr>
              <a:t>           </a:t>
            </a:r>
            <a:endParaRPr lang="en-US" dirty="0"/>
          </a:p>
        </p:txBody>
      </p:sp>
      <p:sp>
        <p:nvSpPr>
          <p:cNvPr id="69641" name="Text Box 9"/>
          <p:cNvSpPr txBox="1">
            <a:spLocks noChangeArrowheads="1"/>
          </p:cNvSpPr>
          <p:nvPr/>
        </p:nvSpPr>
        <p:spPr bwMode="auto">
          <a:xfrm>
            <a:off x="0" y="565150"/>
            <a:ext cx="2847975" cy="6292850"/>
          </a:xfrm>
          <a:prstGeom prst="rect">
            <a:avLst/>
          </a:prstGeom>
          <a:solidFill>
            <a:srgbClr val="FFFFFF"/>
          </a:solidFill>
          <a:ln w="9525">
            <a:solidFill>
              <a:srgbClr val="000000"/>
            </a:solidFill>
            <a:miter lim="800000"/>
            <a:headEnd/>
            <a:tailEnd/>
          </a:ln>
        </p:spPr>
        <p:txBody>
          <a:bodyPr/>
          <a:lstStyle/>
          <a:p>
            <a:pPr algn="ctr"/>
            <a:r>
              <a:rPr lang="ar-SA" sz="1800" b="1" dirty="0">
                <a:latin typeface="Times New Roman" pitchFamily="18" charset="0"/>
                <a:cs typeface="Times New Roman" pitchFamily="18" charset="0"/>
              </a:rPr>
              <a:t>الوزارات والمصالح</a:t>
            </a:r>
          </a:p>
          <a:p>
            <a:r>
              <a:rPr lang="ar-SA" sz="1800" b="1" dirty="0">
                <a:latin typeface="Times New Roman" pitchFamily="18" charset="0"/>
                <a:cs typeface="Times New Roman" pitchFamily="18" charset="0"/>
              </a:rPr>
              <a:t>               الحكومية </a:t>
            </a:r>
            <a:r>
              <a:rPr lang="ar-SA" sz="1800" b="1" dirty="0">
                <a:solidFill>
                  <a:schemeClr val="bg2"/>
                </a:solidFill>
                <a:latin typeface="Times New Roman" pitchFamily="18" charset="0"/>
                <a:cs typeface="Times New Roman" pitchFamily="18" charset="0"/>
              </a:rPr>
              <a:t>.</a:t>
            </a:r>
          </a:p>
          <a:p>
            <a:r>
              <a:rPr lang="ar-SA" sz="1800" b="1" dirty="0">
                <a:solidFill>
                  <a:schemeClr val="bg2"/>
                </a:solidFill>
                <a:latin typeface="Times New Roman" pitchFamily="18" charset="0"/>
                <a:cs typeface="Times New Roman" pitchFamily="18" charset="0"/>
              </a:rPr>
              <a:t>4</a:t>
            </a:r>
            <a:r>
              <a:rPr lang="ar-SA" sz="1800" b="1" dirty="0">
                <a:latin typeface="Times New Roman" pitchFamily="18" charset="0"/>
                <a:cs typeface="Times New Roman" pitchFamily="18" charset="0"/>
              </a:rPr>
              <a:t>- إبلاغ الوزير لجميع المصالح والوحدات التابعة بمحتويات التعميم.</a:t>
            </a:r>
          </a:p>
          <a:p>
            <a:endParaRPr lang="en-US" sz="1800" b="1" dirty="0">
              <a:latin typeface="Times New Roman" pitchFamily="18" charset="0"/>
            </a:endParaRPr>
          </a:p>
          <a:p>
            <a:r>
              <a:rPr lang="ar-SA" sz="1800" b="1" dirty="0">
                <a:latin typeface="Times New Roman" pitchFamily="18" charset="0"/>
                <a:cs typeface="Times New Roman" pitchFamily="18" charset="0"/>
              </a:rPr>
              <a:t>5- تشكيل لجنة مركزية وعدد من اللجان الفرعية لتحضير الميزانية .</a:t>
            </a:r>
          </a:p>
          <a:p>
            <a:endParaRPr lang="en-US" sz="1800" b="1" dirty="0">
              <a:latin typeface="Times New Roman" pitchFamily="18" charset="0"/>
            </a:endParaRPr>
          </a:p>
          <a:p>
            <a:r>
              <a:rPr lang="ar-SA" sz="1800" b="1" dirty="0">
                <a:latin typeface="Times New Roman" pitchFamily="18" charset="0"/>
                <a:cs typeface="Times New Roman" pitchFamily="18" charset="0"/>
              </a:rPr>
              <a:t>6- إعداد ميزانيات المصالح والوحدات التابعة </a:t>
            </a:r>
          </a:p>
          <a:p>
            <a:endParaRPr lang="en-US" sz="1800" b="1" dirty="0">
              <a:latin typeface="Times New Roman" pitchFamily="18" charset="0"/>
            </a:endParaRPr>
          </a:p>
          <a:p>
            <a:r>
              <a:rPr lang="ar-SA" sz="1800" b="1" dirty="0">
                <a:latin typeface="Times New Roman" pitchFamily="18" charset="0"/>
                <a:cs typeface="Times New Roman" pitchFamily="18" charset="0"/>
              </a:rPr>
              <a:t>7- مناقشة مشاريع ميزانيات الوحدات الإدارية.</a:t>
            </a:r>
          </a:p>
          <a:p>
            <a:endParaRPr lang="en-US" sz="1800" b="1" dirty="0">
              <a:latin typeface="Times New Roman" pitchFamily="18" charset="0"/>
            </a:endParaRPr>
          </a:p>
          <a:p>
            <a:r>
              <a:rPr lang="ar-SA" sz="1800" b="1" dirty="0">
                <a:latin typeface="Times New Roman" pitchFamily="18" charset="0"/>
                <a:cs typeface="Times New Roman" pitchFamily="18" charset="0"/>
              </a:rPr>
              <a:t>8- إعداد مشروع ميزانية موحدة للوزارة .</a:t>
            </a:r>
          </a:p>
          <a:p>
            <a:endParaRPr lang="en-US" sz="1800" b="1" dirty="0">
              <a:latin typeface="Times New Roman" pitchFamily="18" charset="0"/>
            </a:endParaRPr>
          </a:p>
          <a:p>
            <a:r>
              <a:rPr lang="ar-SA" sz="1800" b="1" dirty="0">
                <a:latin typeface="Times New Roman" pitchFamily="18" charset="0"/>
                <a:cs typeface="Times New Roman" pitchFamily="18" charset="0"/>
              </a:rPr>
              <a:t>9- عرض المشروع على وزير الوزارة وتوقيع الخطاب الذي ترفع بموجبة إلى وزارة المالية .</a:t>
            </a:r>
            <a:endParaRPr lang="ar-SA" sz="1800" b="1" dirty="0">
              <a:latin typeface="Times New Roman" pitchFamily="18" charset="0"/>
            </a:endParaRPr>
          </a:p>
          <a:p>
            <a:endParaRPr lang="en-US" sz="1800" b="1" dirty="0">
              <a:solidFill>
                <a:schemeClr val="bg2"/>
              </a:solidFill>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sz="1800" b="1" dirty="0">
              <a:latin typeface="Times New Roman" pitchFamily="18" charset="0"/>
            </a:endParaRPr>
          </a:p>
          <a:p>
            <a:endParaRPr lang="en-US" dirty="0"/>
          </a:p>
        </p:txBody>
      </p:sp>
      <p:sp>
        <p:nvSpPr>
          <p:cNvPr id="46087" name="Line 10"/>
          <p:cNvSpPr>
            <a:spLocks noChangeShapeType="1"/>
          </p:cNvSpPr>
          <p:nvPr/>
        </p:nvSpPr>
        <p:spPr bwMode="auto">
          <a:xfrm>
            <a:off x="9142413" y="887413"/>
            <a:ext cx="0" cy="161925"/>
          </a:xfrm>
          <a:prstGeom prst="line">
            <a:avLst/>
          </a:prstGeom>
          <a:noFill/>
          <a:ln w="9525">
            <a:solidFill>
              <a:srgbClr val="000000"/>
            </a:solidFill>
            <a:round/>
            <a:headEnd/>
            <a:tailEnd/>
          </a:ln>
        </p:spPr>
        <p:txBody>
          <a:bodyPr/>
          <a:lstStyle/>
          <a:p>
            <a:endParaRPr lang="ar-SA"/>
          </a:p>
        </p:txBody>
      </p:sp>
      <p:sp>
        <p:nvSpPr>
          <p:cNvPr id="46088" name="Line 11"/>
          <p:cNvSpPr>
            <a:spLocks noChangeShapeType="1"/>
          </p:cNvSpPr>
          <p:nvPr/>
        </p:nvSpPr>
        <p:spPr bwMode="auto">
          <a:xfrm flipH="1">
            <a:off x="2098675" y="968375"/>
            <a:ext cx="749300" cy="0"/>
          </a:xfrm>
          <a:prstGeom prst="line">
            <a:avLst/>
          </a:prstGeom>
          <a:noFill/>
          <a:ln w="9525">
            <a:solidFill>
              <a:srgbClr val="000000"/>
            </a:solidFill>
            <a:round/>
            <a:headEnd/>
            <a:tailEnd/>
          </a:ln>
        </p:spPr>
        <p:txBody>
          <a:bodyPr/>
          <a:lstStyle/>
          <a:p>
            <a:endParaRPr lang="ar-SA"/>
          </a:p>
        </p:txBody>
      </p:sp>
      <p:sp>
        <p:nvSpPr>
          <p:cNvPr id="46089" name="Line 12"/>
          <p:cNvSpPr>
            <a:spLocks noChangeShapeType="1"/>
          </p:cNvSpPr>
          <p:nvPr/>
        </p:nvSpPr>
        <p:spPr bwMode="auto">
          <a:xfrm flipH="1">
            <a:off x="0" y="1130300"/>
            <a:ext cx="2847975" cy="0"/>
          </a:xfrm>
          <a:prstGeom prst="line">
            <a:avLst/>
          </a:prstGeom>
          <a:noFill/>
          <a:ln w="28575">
            <a:solidFill>
              <a:srgbClr val="000000"/>
            </a:solidFill>
            <a:round/>
            <a:headEnd/>
            <a:tailEnd/>
          </a:ln>
        </p:spPr>
        <p:txBody>
          <a:bodyPr/>
          <a:lstStyle/>
          <a:p>
            <a:endParaRPr lang="ar-SA"/>
          </a:p>
        </p:txBody>
      </p:sp>
      <p:sp>
        <p:nvSpPr>
          <p:cNvPr id="46090" name="Line 13"/>
          <p:cNvSpPr>
            <a:spLocks noChangeShapeType="1"/>
          </p:cNvSpPr>
          <p:nvPr/>
        </p:nvSpPr>
        <p:spPr bwMode="auto">
          <a:xfrm>
            <a:off x="2997200" y="1130300"/>
            <a:ext cx="3448050" cy="0"/>
          </a:xfrm>
          <a:prstGeom prst="line">
            <a:avLst/>
          </a:prstGeom>
          <a:noFill/>
          <a:ln w="28575">
            <a:solidFill>
              <a:srgbClr val="000000"/>
            </a:solidFill>
            <a:round/>
            <a:headEnd/>
            <a:tailEnd/>
          </a:ln>
        </p:spPr>
        <p:txBody>
          <a:bodyPr/>
          <a:lstStyle/>
          <a:p>
            <a:endParaRPr lang="ar-SA"/>
          </a:p>
        </p:txBody>
      </p:sp>
      <p:sp>
        <p:nvSpPr>
          <p:cNvPr id="46091" name="Line 14"/>
          <p:cNvSpPr>
            <a:spLocks noChangeShapeType="1"/>
          </p:cNvSpPr>
          <p:nvPr/>
        </p:nvSpPr>
        <p:spPr bwMode="auto">
          <a:xfrm>
            <a:off x="6594475" y="1130300"/>
            <a:ext cx="2547938" cy="0"/>
          </a:xfrm>
          <a:prstGeom prst="line">
            <a:avLst/>
          </a:prstGeom>
          <a:noFill/>
          <a:ln w="28575">
            <a:solidFill>
              <a:srgbClr val="000000"/>
            </a:solidFill>
            <a:round/>
            <a:headEnd/>
            <a:tailEnd/>
          </a:ln>
        </p:spPr>
        <p:txBody>
          <a:bodyPr/>
          <a:lstStyle/>
          <a:p>
            <a:endParaRPr lang="ar-SA"/>
          </a:p>
        </p:txBody>
      </p:sp>
      <p:sp>
        <p:nvSpPr>
          <p:cNvPr id="69647" name="Line 15"/>
          <p:cNvSpPr>
            <a:spLocks noChangeShapeType="1"/>
          </p:cNvSpPr>
          <p:nvPr/>
        </p:nvSpPr>
        <p:spPr bwMode="auto">
          <a:xfrm>
            <a:off x="6372225" y="1628775"/>
            <a:ext cx="863600" cy="287338"/>
          </a:xfrm>
          <a:prstGeom prst="line">
            <a:avLst/>
          </a:prstGeom>
          <a:noFill/>
          <a:ln w="28575">
            <a:solidFill>
              <a:srgbClr val="000000"/>
            </a:solidFill>
            <a:round/>
            <a:headEnd/>
            <a:tailEnd type="triangle" w="med" len="med"/>
          </a:ln>
        </p:spPr>
        <p:txBody>
          <a:bodyPr/>
          <a:lstStyle/>
          <a:p>
            <a:endParaRPr lang="ar-SA"/>
          </a:p>
        </p:txBody>
      </p:sp>
      <p:sp>
        <p:nvSpPr>
          <p:cNvPr id="69648" name="Line 16"/>
          <p:cNvSpPr>
            <a:spLocks noChangeShapeType="1"/>
          </p:cNvSpPr>
          <p:nvPr/>
        </p:nvSpPr>
        <p:spPr bwMode="auto">
          <a:xfrm flipH="1">
            <a:off x="6227763" y="2133600"/>
            <a:ext cx="431800" cy="0"/>
          </a:xfrm>
          <a:prstGeom prst="line">
            <a:avLst/>
          </a:prstGeom>
          <a:noFill/>
          <a:ln w="28575">
            <a:solidFill>
              <a:srgbClr val="000000"/>
            </a:solidFill>
            <a:round/>
            <a:headEnd/>
            <a:tailEnd type="triangle" w="med" len="med"/>
          </a:ln>
        </p:spPr>
        <p:txBody>
          <a:bodyPr/>
          <a:lstStyle/>
          <a:p>
            <a:endParaRPr lang="ar-SA"/>
          </a:p>
        </p:txBody>
      </p:sp>
      <p:sp>
        <p:nvSpPr>
          <p:cNvPr id="69649" name="Line 17"/>
          <p:cNvSpPr>
            <a:spLocks noChangeShapeType="1"/>
          </p:cNvSpPr>
          <p:nvPr/>
        </p:nvSpPr>
        <p:spPr bwMode="auto">
          <a:xfrm flipV="1">
            <a:off x="6300788" y="5589588"/>
            <a:ext cx="1150937" cy="719137"/>
          </a:xfrm>
          <a:prstGeom prst="line">
            <a:avLst/>
          </a:prstGeom>
          <a:noFill/>
          <a:ln w="28575">
            <a:solidFill>
              <a:srgbClr val="000000"/>
            </a:solidFill>
            <a:round/>
            <a:headEnd/>
            <a:tailEnd type="triangle" w="med" len="med"/>
          </a:ln>
        </p:spPr>
        <p:txBody>
          <a:bodyPr/>
          <a:lstStyle/>
          <a:p>
            <a:endParaRPr lang="ar-SA"/>
          </a:p>
        </p:txBody>
      </p:sp>
      <p:sp>
        <p:nvSpPr>
          <p:cNvPr id="69650" name="Line 18"/>
          <p:cNvSpPr>
            <a:spLocks noChangeShapeType="1"/>
          </p:cNvSpPr>
          <p:nvPr/>
        </p:nvSpPr>
        <p:spPr bwMode="auto">
          <a:xfrm flipV="1">
            <a:off x="2771775" y="3068638"/>
            <a:ext cx="1223963" cy="2305050"/>
          </a:xfrm>
          <a:prstGeom prst="line">
            <a:avLst/>
          </a:prstGeom>
          <a:noFill/>
          <a:ln w="28575">
            <a:solidFill>
              <a:srgbClr val="000000"/>
            </a:solidFill>
            <a:round/>
            <a:headEnd/>
            <a:tailEnd type="triangle" w="med" len="med"/>
          </a:ln>
        </p:spPr>
        <p:txBody>
          <a:bodyPr/>
          <a:lstStyle/>
          <a:p>
            <a:endParaRPr lang="ar-SA"/>
          </a:p>
        </p:txBody>
      </p:sp>
      <p:sp>
        <p:nvSpPr>
          <p:cNvPr id="69651" name="Line 19"/>
          <p:cNvSpPr>
            <a:spLocks noChangeShapeType="1"/>
          </p:cNvSpPr>
          <p:nvPr/>
        </p:nvSpPr>
        <p:spPr bwMode="auto">
          <a:xfrm flipH="1" flipV="1">
            <a:off x="2771775" y="1341438"/>
            <a:ext cx="1368425" cy="935037"/>
          </a:xfrm>
          <a:prstGeom prst="line">
            <a:avLst/>
          </a:prstGeom>
          <a:noFill/>
          <a:ln w="28575">
            <a:solidFill>
              <a:srgbClr val="000000"/>
            </a:solidFill>
            <a:round/>
            <a:headEnd/>
            <a:tailEnd type="triangle" w="med" len="med"/>
          </a:ln>
        </p:spPr>
        <p:txBody>
          <a:bodyPr/>
          <a:lstStyle/>
          <a:p>
            <a:endParaRPr lang="ar-SA"/>
          </a:p>
        </p:txBody>
      </p:sp>
      <p:sp>
        <p:nvSpPr>
          <p:cNvPr id="69652" name="Text Box 20"/>
          <p:cNvSpPr txBox="1">
            <a:spLocks noChangeArrowheads="1"/>
          </p:cNvSpPr>
          <p:nvPr/>
        </p:nvSpPr>
        <p:spPr bwMode="auto">
          <a:xfrm>
            <a:off x="300038" y="80963"/>
            <a:ext cx="8393112" cy="403225"/>
          </a:xfrm>
          <a:prstGeom prst="rect">
            <a:avLst/>
          </a:prstGeom>
          <a:solidFill>
            <a:srgbClr val="FFFFFF"/>
          </a:solidFill>
          <a:ln w="28575">
            <a:solidFill>
              <a:srgbClr val="000000"/>
            </a:solidFill>
            <a:miter lim="800000"/>
            <a:headEnd/>
            <a:tailEnd/>
          </a:ln>
          <a:effectLst>
            <a:outerShdw dist="107763" dir="18900000" algn="ctr" rotWithShape="0">
              <a:srgbClr val="808080">
                <a:alpha val="50000"/>
              </a:srgbClr>
            </a:outerShdw>
          </a:effectLst>
        </p:spPr>
        <p:txBody>
          <a:bodyPr/>
          <a:lstStyle/>
          <a:p>
            <a:pPr>
              <a:defRPr/>
            </a:pPr>
            <a:r>
              <a:rPr lang="ar-SA" sz="2200" b="1" dirty="0">
                <a:solidFill>
                  <a:schemeClr val="bg2"/>
                </a:solidFill>
                <a:latin typeface="Times New Roman" pitchFamily="18" charset="0"/>
                <a:cs typeface="Times New Roman" pitchFamily="18" charset="0"/>
              </a:rPr>
              <a:t>                    </a:t>
            </a:r>
            <a:r>
              <a:rPr lang="ar-SA" sz="2200" b="1" dirty="0">
                <a:latin typeface="Times New Roman" pitchFamily="18" charset="0"/>
                <a:cs typeface="Times New Roman" pitchFamily="18" charset="0"/>
              </a:rPr>
              <a:t>خـطوات إعداد وتحضـير الميزانيـة العـامـة</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9652">
                                            <p:txEl>
                                              <p:pRg st="0" end="0"/>
                                            </p:txEl>
                                          </p:spTgt>
                                        </p:tgtEl>
                                        <p:attrNameLst>
                                          <p:attrName>style.visibility</p:attrName>
                                        </p:attrNameLst>
                                      </p:cBhvr>
                                      <p:to>
                                        <p:strVal val="visible"/>
                                      </p:to>
                                    </p:set>
                                    <p:anim calcmode="lin" valueType="num">
                                      <p:cBhvr additive="base">
                                        <p:cTn id="7" dur="500" fill="hold"/>
                                        <p:tgtEl>
                                          <p:spTgt spid="6965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96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9639">
                                            <p:txEl>
                                              <p:pRg st="0" end="0"/>
                                            </p:txEl>
                                          </p:spTgt>
                                        </p:tgtEl>
                                        <p:attrNameLst>
                                          <p:attrName>style.visibility</p:attrName>
                                        </p:attrNameLst>
                                      </p:cBhvr>
                                      <p:to>
                                        <p:strVal val="visible"/>
                                      </p:to>
                                    </p:set>
                                    <p:anim calcmode="lin" valueType="num">
                                      <p:cBhvr additive="base">
                                        <p:cTn id="13" dur="500" fill="hold"/>
                                        <p:tgtEl>
                                          <p:spTgt spid="696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9640">
                                            <p:txEl>
                                              <p:pRg st="0" end="0"/>
                                            </p:txEl>
                                          </p:spTgt>
                                        </p:tgtEl>
                                        <p:attrNameLst>
                                          <p:attrName>style.visibility</p:attrName>
                                        </p:attrNameLst>
                                      </p:cBhvr>
                                      <p:to>
                                        <p:strVal val="visible"/>
                                      </p:to>
                                    </p:set>
                                    <p:anim calcmode="lin" valueType="num">
                                      <p:cBhvr additive="base">
                                        <p:cTn id="19" dur="500" fill="hold"/>
                                        <p:tgtEl>
                                          <p:spTgt spid="6964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40">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9640">
                                            <p:txEl>
                                              <p:pRg st="1" end="1"/>
                                            </p:txEl>
                                          </p:spTgt>
                                        </p:tgtEl>
                                        <p:attrNameLst>
                                          <p:attrName>style.visibility</p:attrName>
                                        </p:attrNameLst>
                                      </p:cBhvr>
                                      <p:to>
                                        <p:strVal val="visible"/>
                                      </p:to>
                                    </p:set>
                                    <p:anim calcmode="lin" valueType="num">
                                      <p:cBhvr additive="base">
                                        <p:cTn id="23" dur="500" fill="hold"/>
                                        <p:tgtEl>
                                          <p:spTgt spid="69640">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96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9641">
                                            <p:txEl>
                                              <p:pRg st="0" end="0"/>
                                            </p:txEl>
                                          </p:spTgt>
                                        </p:tgtEl>
                                        <p:attrNameLst>
                                          <p:attrName>style.visibility</p:attrName>
                                        </p:attrNameLst>
                                      </p:cBhvr>
                                      <p:to>
                                        <p:strVal val="visible"/>
                                      </p:to>
                                    </p:set>
                                    <p:anim calcmode="lin" valueType="num">
                                      <p:cBhvr additive="base">
                                        <p:cTn id="29" dur="500" fill="hold"/>
                                        <p:tgtEl>
                                          <p:spTgt spid="69641">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9641">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9641">
                                            <p:txEl>
                                              <p:pRg st="1" end="1"/>
                                            </p:txEl>
                                          </p:spTgt>
                                        </p:tgtEl>
                                        <p:attrNameLst>
                                          <p:attrName>style.visibility</p:attrName>
                                        </p:attrNameLst>
                                      </p:cBhvr>
                                      <p:to>
                                        <p:strVal val="visible"/>
                                      </p:to>
                                    </p:set>
                                    <p:anim calcmode="lin" valueType="num">
                                      <p:cBhvr additive="base">
                                        <p:cTn id="33" dur="500" fill="hold"/>
                                        <p:tgtEl>
                                          <p:spTgt spid="69641">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96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9640">
                                            <p:txEl>
                                              <p:pRg st="3" end="3"/>
                                            </p:txEl>
                                          </p:spTgt>
                                        </p:tgtEl>
                                        <p:attrNameLst>
                                          <p:attrName>style.visibility</p:attrName>
                                        </p:attrNameLst>
                                      </p:cBhvr>
                                      <p:to>
                                        <p:strVal val="visible"/>
                                      </p:to>
                                    </p:set>
                                    <p:anim calcmode="lin" valueType="num">
                                      <p:cBhvr additive="base">
                                        <p:cTn id="39" dur="500" fill="hold"/>
                                        <p:tgtEl>
                                          <p:spTgt spid="69640">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96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9647"/>
                                        </p:tgtEl>
                                        <p:attrNameLst>
                                          <p:attrName>style.visibility</p:attrName>
                                        </p:attrNameLst>
                                      </p:cBhvr>
                                      <p:to>
                                        <p:strVal val="visible"/>
                                      </p:to>
                                    </p:set>
                                    <p:anim calcmode="lin" valueType="num">
                                      <p:cBhvr additive="base">
                                        <p:cTn id="45" dur="500" fill="hold"/>
                                        <p:tgtEl>
                                          <p:spTgt spid="69647"/>
                                        </p:tgtEl>
                                        <p:attrNameLst>
                                          <p:attrName>ppt_x</p:attrName>
                                        </p:attrNameLst>
                                      </p:cBhvr>
                                      <p:tavLst>
                                        <p:tav tm="0">
                                          <p:val>
                                            <p:strVal val="#ppt_x"/>
                                          </p:val>
                                        </p:tav>
                                        <p:tav tm="100000">
                                          <p:val>
                                            <p:strVal val="#ppt_x"/>
                                          </p:val>
                                        </p:tav>
                                      </p:tavLst>
                                    </p:anim>
                                    <p:anim calcmode="lin" valueType="num">
                                      <p:cBhvr additive="base">
                                        <p:cTn id="46" dur="500" fill="hold"/>
                                        <p:tgtEl>
                                          <p:spTgt spid="6964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9639">
                                            <p:txEl>
                                              <p:pRg st="5" end="5"/>
                                            </p:txEl>
                                          </p:spTgt>
                                        </p:tgtEl>
                                        <p:attrNameLst>
                                          <p:attrName>style.visibility</p:attrName>
                                        </p:attrNameLst>
                                      </p:cBhvr>
                                      <p:to>
                                        <p:strVal val="visible"/>
                                      </p:to>
                                    </p:set>
                                    <p:anim calcmode="lin" valueType="num">
                                      <p:cBhvr additive="base">
                                        <p:cTn id="51" dur="500" fill="hold"/>
                                        <p:tgtEl>
                                          <p:spTgt spid="69639">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96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9648"/>
                                        </p:tgtEl>
                                        <p:attrNameLst>
                                          <p:attrName>style.visibility</p:attrName>
                                        </p:attrNameLst>
                                      </p:cBhvr>
                                      <p:to>
                                        <p:strVal val="visible"/>
                                      </p:to>
                                    </p:set>
                                    <p:anim calcmode="lin" valueType="num">
                                      <p:cBhvr additive="base">
                                        <p:cTn id="57" dur="500" fill="hold"/>
                                        <p:tgtEl>
                                          <p:spTgt spid="69648"/>
                                        </p:tgtEl>
                                        <p:attrNameLst>
                                          <p:attrName>ppt_x</p:attrName>
                                        </p:attrNameLst>
                                      </p:cBhvr>
                                      <p:tavLst>
                                        <p:tav tm="0">
                                          <p:val>
                                            <p:strVal val="#ppt_x"/>
                                          </p:val>
                                        </p:tav>
                                        <p:tav tm="100000">
                                          <p:val>
                                            <p:strVal val="#ppt_x"/>
                                          </p:val>
                                        </p:tav>
                                      </p:tavLst>
                                    </p:anim>
                                    <p:anim calcmode="lin" valueType="num">
                                      <p:cBhvr additive="base">
                                        <p:cTn id="58" dur="500" fill="hold"/>
                                        <p:tgtEl>
                                          <p:spTgt spid="6964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69640">
                                            <p:txEl>
                                              <p:pRg st="5" end="5"/>
                                            </p:txEl>
                                          </p:spTgt>
                                        </p:tgtEl>
                                        <p:attrNameLst>
                                          <p:attrName>style.visibility</p:attrName>
                                        </p:attrNameLst>
                                      </p:cBhvr>
                                      <p:to>
                                        <p:strVal val="visible"/>
                                      </p:to>
                                    </p:set>
                                    <p:anim calcmode="lin" valueType="num">
                                      <p:cBhvr additive="base">
                                        <p:cTn id="63" dur="500" fill="hold"/>
                                        <p:tgtEl>
                                          <p:spTgt spid="69640">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964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69651"/>
                                        </p:tgtEl>
                                        <p:attrNameLst>
                                          <p:attrName>style.visibility</p:attrName>
                                        </p:attrNameLst>
                                      </p:cBhvr>
                                      <p:to>
                                        <p:strVal val="visible"/>
                                      </p:to>
                                    </p:set>
                                    <p:anim calcmode="lin" valueType="num">
                                      <p:cBhvr additive="base">
                                        <p:cTn id="69" dur="500" fill="hold"/>
                                        <p:tgtEl>
                                          <p:spTgt spid="69651"/>
                                        </p:tgtEl>
                                        <p:attrNameLst>
                                          <p:attrName>ppt_x</p:attrName>
                                        </p:attrNameLst>
                                      </p:cBhvr>
                                      <p:tavLst>
                                        <p:tav tm="0">
                                          <p:val>
                                            <p:strVal val="#ppt_x"/>
                                          </p:val>
                                        </p:tav>
                                        <p:tav tm="100000">
                                          <p:val>
                                            <p:strVal val="#ppt_x"/>
                                          </p:val>
                                        </p:tav>
                                      </p:tavLst>
                                    </p:anim>
                                    <p:anim calcmode="lin" valueType="num">
                                      <p:cBhvr additive="base">
                                        <p:cTn id="70" dur="500" fill="hold"/>
                                        <p:tgtEl>
                                          <p:spTgt spid="69651"/>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69641">
                                            <p:txEl>
                                              <p:pRg st="2" end="2"/>
                                            </p:txEl>
                                          </p:spTgt>
                                        </p:tgtEl>
                                        <p:attrNameLst>
                                          <p:attrName>style.visibility</p:attrName>
                                        </p:attrNameLst>
                                      </p:cBhvr>
                                      <p:to>
                                        <p:strVal val="visible"/>
                                      </p:to>
                                    </p:set>
                                    <p:anim calcmode="lin" valueType="num">
                                      <p:cBhvr additive="base">
                                        <p:cTn id="75" dur="500" fill="hold"/>
                                        <p:tgtEl>
                                          <p:spTgt spid="69641">
                                            <p:txEl>
                                              <p:pRg st="2" end="2"/>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964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69641">
                                            <p:txEl>
                                              <p:pRg st="4" end="4"/>
                                            </p:txEl>
                                          </p:spTgt>
                                        </p:tgtEl>
                                        <p:attrNameLst>
                                          <p:attrName>style.visibility</p:attrName>
                                        </p:attrNameLst>
                                      </p:cBhvr>
                                      <p:to>
                                        <p:strVal val="visible"/>
                                      </p:to>
                                    </p:set>
                                    <p:anim calcmode="lin" valueType="num">
                                      <p:cBhvr additive="base">
                                        <p:cTn id="81" dur="500" fill="hold"/>
                                        <p:tgtEl>
                                          <p:spTgt spid="69641">
                                            <p:txEl>
                                              <p:pRg st="4" end="4"/>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6964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69641">
                                            <p:txEl>
                                              <p:pRg st="6" end="6"/>
                                            </p:txEl>
                                          </p:spTgt>
                                        </p:tgtEl>
                                        <p:attrNameLst>
                                          <p:attrName>style.visibility</p:attrName>
                                        </p:attrNameLst>
                                      </p:cBhvr>
                                      <p:to>
                                        <p:strVal val="visible"/>
                                      </p:to>
                                    </p:set>
                                    <p:anim calcmode="lin" valueType="num">
                                      <p:cBhvr additive="base">
                                        <p:cTn id="87" dur="500" fill="hold"/>
                                        <p:tgtEl>
                                          <p:spTgt spid="69641">
                                            <p:txEl>
                                              <p:pRg st="6" end="6"/>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6964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69641">
                                            <p:txEl>
                                              <p:pRg st="8" end="8"/>
                                            </p:txEl>
                                          </p:spTgt>
                                        </p:tgtEl>
                                        <p:attrNameLst>
                                          <p:attrName>style.visibility</p:attrName>
                                        </p:attrNameLst>
                                      </p:cBhvr>
                                      <p:to>
                                        <p:strVal val="visible"/>
                                      </p:to>
                                    </p:set>
                                    <p:anim calcmode="lin" valueType="num">
                                      <p:cBhvr additive="base">
                                        <p:cTn id="93" dur="500" fill="hold"/>
                                        <p:tgtEl>
                                          <p:spTgt spid="69641">
                                            <p:txEl>
                                              <p:pRg st="8" end="8"/>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6964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69641">
                                            <p:txEl>
                                              <p:pRg st="10" end="10"/>
                                            </p:txEl>
                                          </p:spTgt>
                                        </p:tgtEl>
                                        <p:attrNameLst>
                                          <p:attrName>style.visibility</p:attrName>
                                        </p:attrNameLst>
                                      </p:cBhvr>
                                      <p:to>
                                        <p:strVal val="visible"/>
                                      </p:to>
                                    </p:set>
                                    <p:anim calcmode="lin" valueType="num">
                                      <p:cBhvr additive="base">
                                        <p:cTn id="99" dur="500" fill="hold"/>
                                        <p:tgtEl>
                                          <p:spTgt spid="69641">
                                            <p:txEl>
                                              <p:pRg st="10" end="10"/>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6964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69641">
                                            <p:txEl>
                                              <p:pRg st="12" end="12"/>
                                            </p:txEl>
                                          </p:spTgt>
                                        </p:tgtEl>
                                        <p:attrNameLst>
                                          <p:attrName>style.visibility</p:attrName>
                                        </p:attrNameLst>
                                      </p:cBhvr>
                                      <p:to>
                                        <p:strVal val="visible"/>
                                      </p:to>
                                    </p:set>
                                    <p:anim calcmode="lin" valueType="num">
                                      <p:cBhvr additive="base">
                                        <p:cTn id="105" dur="500" fill="hold"/>
                                        <p:tgtEl>
                                          <p:spTgt spid="69641">
                                            <p:txEl>
                                              <p:pRg st="12" end="12"/>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69641">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69650"/>
                                        </p:tgtEl>
                                        <p:attrNameLst>
                                          <p:attrName>style.visibility</p:attrName>
                                        </p:attrNameLst>
                                      </p:cBhvr>
                                      <p:to>
                                        <p:strVal val="visible"/>
                                      </p:to>
                                    </p:set>
                                    <p:anim calcmode="lin" valueType="num">
                                      <p:cBhvr additive="base">
                                        <p:cTn id="111" dur="500" fill="hold"/>
                                        <p:tgtEl>
                                          <p:spTgt spid="69650"/>
                                        </p:tgtEl>
                                        <p:attrNameLst>
                                          <p:attrName>ppt_x</p:attrName>
                                        </p:attrNameLst>
                                      </p:cBhvr>
                                      <p:tavLst>
                                        <p:tav tm="0">
                                          <p:val>
                                            <p:strVal val="#ppt_x"/>
                                          </p:val>
                                        </p:tav>
                                        <p:tav tm="100000">
                                          <p:val>
                                            <p:strVal val="#ppt_x"/>
                                          </p:val>
                                        </p:tav>
                                      </p:tavLst>
                                    </p:anim>
                                    <p:anim calcmode="lin" valueType="num">
                                      <p:cBhvr additive="base">
                                        <p:cTn id="112" dur="500" fill="hold"/>
                                        <p:tgtEl>
                                          <p:spTgt spid="69650"/>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69640">
                                            <p:txEl>
                                              <p:pRg st="7" end="7"/>
                                            </p:txEl>
                                          </p:spTgt>
                                        </p:tgtEl>
                                        <p:attrNameLst>
                                          <p:attrName>style.visibility</p:attrName>
                                        </p:attrNameLst>
                                      </p:cBhvr>
                                      <p:to>
                                        <p:strVal val="visible"/>
                                      </p:to>
                                    </p:set>
                                    <p:anim calcmode="lin" valueType="num">
                                      <p:cBhvr additive="base">
                                        <p:cTn id="117" dur="500" fill="hold"/>
                                        <p:tgtEl>
                                          <p:spTgt spid="69640">
                                            <p:txEl>
                                              <p:pRg st="7" end="7"/>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6964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nodeType="clickEffect">
                                  <p:stCondLst>
                                    <p:cond delay="0"/>
                                  </p:stCondLst>
                                  <p:childTnLst>
                                    <p:set>
                                      <p:cBhvr>
                                        <p:cTn id="122" dur="1" fill="hold">
                                          <p:stCondLst>
                                            <p:cond delay="0"/>
                                          </p:stCondLst>
                                        </p:cTn>
                                        <p:tgtEl>
                                          <p:spTgt spid="69640">
                                            <p:txEl>
                                              <p:pRg st="9" end="9"/>
                                            </p:txEl>
                                          </p:spTgt>
                                        </p:tgtEl>
                                        <p:attrNameLst>
                                          <p:attrName>style.visibility</p:attrName>
                                        </p:attrNameLst>
                                      </p:cBhvr>
                                      <p:to>
                                        <p:strVal val="visible"/>
                                      </p:to>
                                    </p:set>
                                    <p:anim calcmode="lin" valueType="num">
                                      <p:cBhvr additive="base">
                                        <p:cTn id="123" dur="500" fill="hold"/>
                                        <p:tgtEl>
                                          <p:spTgt spid="69640">
                                            <p:txEl>
                                              <p:pRg st="9" end="9"/>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6964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nodeType="clickEffect">
                                  <p:stCondLst>
                                    <p:cond delay="0"/>
                                  </p:stCondLst>
                                  <p:childTnLst>
                                    <p:set>
                                      <p:cBhvr>
                                        <p:cTn id="128" dur="1" fill="hold">
                                          <p:stCondLst>
                                            <p:cond delay="0"/>
                                          </p:stCondLst>
                                        </p:cTn>
                                        <p:tgtEl>
                                          <p:spTgt spid="69640">
                                            <p:txEl>
                                              <p:pRg st="11" end="11"/>
                                            </p:txEl>
                                          </p:spTgt>
                                        </p:tgtEl>
                                        <p:attrNameLst>
                                          <p:attrName>style.visibility</p:attrName>
                                        </p:attrNameLst>
                                      </p:cBhvr>
                                      <p:to>
                                        <p:strVal val="visible"/>
                                      </p:to>
                                    </p:set>
                                    <p:anim calcmode="lin" valueType="num">
                                      <p:cBhvr additive="base">
                                        <p:cTn id="129" dur="500" fill="hold"/>
                                        <p:tgtEl>
                                          <p:spTgt spid="69640">
                                            <p:txEl>
                                              <p:pRg st="11" end="11"/>
                                            </p:txEl>
                                          </p:spTgt>
                                        </p:tgtEl>
                                        <p:attrNameLst>
                                          <p:attrName>ppt_x</p:attrName>
                                        </p:attrNameLst>
                                      </p:cBhvr>
                                      <p:tavLst>
                                        <p:tav tm="0">
                                          <p:val>
                                            <p:strVal val="#ppt_x"/>
                                          </p:val>
                                        </p:tav>
                                        <p:tav tm="100000">
                                          <p:val>
                                            <p:strVal val="#ppt_x"/>
                                          </p:val>
                                        </p:tav>
                                      </p:tavLst>
                                    </p:anim>
                                    <p:anim calcmode="lin" valueType="num">
                                      <p:cBhvr additive="base">
                                        <p:cTn id="130" dur="500" fill="hold"/>
                                        <p:tgtEl>
                                          <p:spTgt spid="6964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nodeType="clickEffect">
                                  <p:stCondLst>
                                    <p:cond delay="0"/>
                                  </p:stCondLst>
                                  <p:childTnLst>
                                    <p:set>
                                      <p:cBhvr>
                                        <p:cTn id="134" dur="1" fill="hold">
                                          <p:stCondLst>
                                            <p:cond delay="0"/>
                                          </p:stCondLst>
                                        </p:cTn>
                                        <p:tgtEl>
                                          <p:spTgt spid="69640">
                                            <p:txEl>
                                              <p:pRg st="13" end="13"/>
                                            </p:txEl>
                                          </p:spTgt>
                                        </p:tgtEl>
                                        <p:attrNameLst>
                                          <p:attrName>style.visibility</p:attrName>
                                        </p:attrNameLst>
                                      </p:cBhvr>
                                      <p:to>
                                        <p:strVal val="visible"/>
                                      </p:to>
                                    </p:set>
                                    <p:anim calcmode="lin" valueType="num">
                                      <p:cBhvr additive="base">
                                        <p:cTn id="135" dur="500" fill="hold"/>
                                        <p:tgtEl>
                                          <p:spTgt spid="69640">
                                            <p:txEl>
                                              <p:pRg st="13" end="13"/>
                                            </p:txEl>
                                          </p:spTgt>
                                        </p:tgtEl>
                                        <p:attrNameLst>
                                          <p:attrName>ppt_x</p:attrName>
                                        </p:attrNameLst>
                                      </p:cBhvr>
                                      <p:tavLst>
                                        <p:tav tm="0">
                                          <p:val>
                                            <p:strVal val="#ppt_x"/>
                                          </p:val>
                                        </p:tav>
                                        <p:tav tm="100000">
                                          <p:val>
                                            <p:strVal val="#ppt_x"/>
                                          </p:val>
                                        </p:tav>
                                      </p:tavLst>
                                    </p:anim>
                                    <p:anim calcmode="lin" valueType="num">
                                      <p:cBhvr additive="base">
                                        <p:cTn id="136" dur="500" fill="hold"/>
                                        <p:tgtEl>
                                          <p:spTgt spid="6964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nodeType="clickEffect">
                                  <p:stCondLst>
                                    <p:cond delay="0"/>
                                  </p:stCondLst>
                                  <p:childTnLst>
                                    <p:set>
                                      <p:cBhvr>
                                        <p:cTn id="140" dur="1" fill="hold">
                                          <p:stCondLst>
                                            <p:cond delay="0"/>
                                          </p:stCondLst>
                                        </p:cTn>
                                        <p:tgtEl>
                                          <p:spTgt spid="69640">
                                            <p:txEl>
                                              <p:pRg st="15" end="15"/>
                                            </p:txEl>
                                          </p:spTgt>
                                        </p:tgtEl>
                                        <p:attrNameLst>
                                          <p:attrName>style.visibility</p:attrName>
                                        </p:attrNameLst>
                                      </p:cBhvr>
                                      <p:to>
                                        <p:strVal val="visible"/>
                                      </p:to>
                                    </p:set>
                                    <p:anim calcmode="lin" valueType="num">
                                      <p:cBhvr additive="base">
                                        <p:cTn id="141" dur="500" fill="hold"/>
                                        <p:tgtEl>
                                          <p:spTgt spid="69640">
                                            <p:txEl>
                                              <p:pRg st="15" end="15"/>
                                            </p:txEl>
                                          </p:spTgt>
                                        </p:tgtEl>
                                        <p:attrNameLst>
                                          <p:attrName>ppt_x</p:attrName>
                                        </p:attrNameLst>
                                      </p:cBhvr>
                                      <p:tavLst>
                                        <p:tav tm="0">
                                          <p:val>
                                            <p:strVal val="#ppt_x"/>
                                          </p:val>
                                        </p:tav>
                                        <p:tav tm="100000">
                                          <p:val>
                                            <p:strVal val="#ppt_x"/>
                                          </p:val>
                                        </p:tav>
                                      </p:tavLst>
                                    </p:anim>
                                    <p:anim calcmode="lin" valueType="num">
                                      <p:cBhvr additive="base">
                                        <p:cTn id="142" dur="500" fill="hold"/>
                                        <p:tgtEl>
                                          <p:spTgt spid="69640">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grpId="0" nodeType="clickEffect">
                                  <p:stCondLst>
                                    <p:cond delay="0"/>
                                  </p:stCondLst>
                                  <p:childTnLst>
                                    <p:set>
                                      <p:cBhvr>
                                        <p:cTn id="146" dur="1" fill="hold">
                                          <p:stCondLst>
                                            <p:cond delay="0"/>
                                          </p:stCondLst>
                                        </p:cTn>
                                        <p:tgtEl>
                                          <p:spTgt spid="69649"/>
                                        </p:tgtEl>
                                        <p:attrNameLst>
                                          <p:attrName>style.visibility</p:attrName>
                                        </p:attrNameLst>
                                      </p:cBhvr>
                                      <p:to>
                                        <p:strVal val="visible"/>
                                      </p:to>
                                    </p:set>
                                    <p:anim calcmode="lin" valueType="num">
                                      <p:cBhvr additive="base">
                                        <p:cTn id="147" dur="500" fill="hold"/>
                                        <p:tgtEl>
                                          <p:spTgt spid="69649"/>
                                        </p:tgtEl>
                                        <p:attrNameLst>
                                          <p:attrName>ppt_x</p:attrName>
                                        </p:attrNameLst>
                                      </p:cBhvr>
                                      <p:tavLst>
                                        <p:tav tm="0">
                                          <p:val>
                                            <p:strVal val="#ppt_x"/>
                                          </p:val>
                                        </p:tav>
                                        <p:tav tm="100000">
                                          <p:val>
                                            <p:strVal val="#ppt_x"/>
                                          </p:val>
                                        </p:tav>
                                      </p:tavLst>
                                    </p:anim>
                                    <p:anim calcmode="lin" valueType="num">
                                      <p:cBhvr additive="base">
                                        <p:cTn id="148" dur="500" fill="hold"/>
                                        <p:tgtEl>
                                          <p:spTgt spid="69649"/>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nodeType="clickEffect">
                                  <p:stCondLst>
                                    <p:cond delay="0"/>
                                  </p:stCondLst>
                                  <p:childTnLst>
                                    <p:set>
                                      <p:cBhvr>
                                        <p:cTn id="152" dur="1" fill="hold">
                                          <p:stCondLst>
                                            <p:cond delay="0"/>
                                          </p:stCondLst>
                                        </p:cTn>
                                        <p:tgtEl>
                                          <p:spTgt spid="69639">
                                            <p:txEl>
                                              <p:pRg st="16" end="16"/>
                                            </p:txEl>
                                          </p:spTgt>
                                        </p:tgtEl>
                                        <p:attrNameLst>
                                          <p:attrName>style.visibility</p:attrName>
                                        </p:attrNameLst>
                                      </p:cBhvr>
                                      <p:to>
                                        <p:strVal val="visible"/>
                                      </p:to>
                                    </p:set>
                                    <p:anim calcmode="lin" valueType="num">
                                      <p:cBhvr additive="base">
                                        <p:cTn id="153" dur="500" fill="hold"/>
                                        <p:tgtEl>
                                          <p:spTgt spid="69639">
                                            <p:txEl>
                                              <p:pRg st="16" end="16"/>
                                            </p:txEl>
                                          </p:spTgt>
                                        </p:tgtEl>
                                        <p:attrNameLst>
                                          <p:attrName>ppt_x</p:attrName>
                                        </p:attrNameLst>
                                      </p:cBhvr>
                                      <p:tavLst>
                                        <p:tav tm="0">
                                          <p:val>
                                            <p:strVal val="#ppt_x"/>
                                          </p:val>
                                        </p:tav>
                                        <p:tav tm="100000">
                                          <p:val>
                                            <p:strVal val="#ppt_x"/>
                                          </p:val>
                                        </p:tav>
                                      </p:tavLst>
                                    </p:anim>
                                    <p:anim calcmode="lin" valueType="num">
                                      <p:cBhvr additive="base">
                                        <p:cTn id="154" dur="500" fill="hold"/>
                                        <p:tgtEl>
                                          <p:spTgt spid="69639">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7" grpId="0" animBg="1"/>
      <p:bldP spid="69648" grpId="0" animBg="1"/>
      <p:bldP spid="69649" grpId="0" animBg="1"/>
      <p:bldP spid="69650" grpId="0" animBg="1"/>
      <p:bldP spid="696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الموازنة العامة</a:t>
            </a:r>
            <a:endParaRPr lang="ar-SA" dirty="0"/>
          </a:p>
        </p:txBody>
      </p:sp>
      <p:sp>
        <p:nvSpPr>
          <p:cNvPr id="3" name="Content Placeholder 2"/>
          <p:cNvSpPr>
            <a:spLocks noGrp="1"/>
          </p:cNvSpPr>
          <p:nvPr>
            <p:ph idx="1"/>
          </p:nvPr>
        </p:nvSpPr>
        <p:spPr/>
        <p:txBody>
          <a:bodyPr>
            <a:normAutofit fontScale="92500" lnSpcReduction="20000"/>
          </a:bodyPr>
          <a:lstStyle/>
          <a:p>
            <a:r>
              <a:rPr lang="ar-SA" b="1" dirty="0" smtClean="0"/>
              <a:t>أهمية الموازنة العامة </a:t>
            </a:r>
            <a:endParaRPr lang="ar-SA" dirty="0" smtClean="0"/>
          </a:p>
          <a:p>
            <a:r>
              <a:rPr lang="ar-SA" dirty="0" smtClean="0"/>
              <a:t>أشرنا في موقع سابق إلى أهمية الموازنة العــامة للجـــهاز الحكومي في الدول المختلفة ولمزيد من التـــــوضيح نلقــي الضوء على الجوانب الهامة في هذا الموضوع.</a:t>
            </a:r>
            <a:br>
              <a:rPr lang="ar-SA" dirty="0" smtClean="0"/>
            </a:br>
            <a:r>
              <a:rPr lang="ar-SA" dirty="0" smtClean="0"/>
              <a:t>• السلطة التنفيذية:- توفر الموازنة العامة الاعتمادات المالية اللازمة للجهاز التنفيذي للقيام بمهامه ومسؤولياته.</a:t>
            </a:r>
            <a:br>
              <a:rPr lang="ar-SA" dirty="0" smtClean="0"/>
            </a:br>
            <a:r>
              <a:rPr lang="ar-SA" dirty="0" smtClean="0"/>
              <a:t>- ومن خلال تطبيق أنظمة الموازنة تتمكن الحكومة من توجيه سياساتها المختلفة في كافة الجوانب نحو تحـــقيق الأهداف الإستراتيجية عن طريق تشجيع النشاط الاقتصادي أو الحد من بعض الأنشطة غير الهامة.</a:t>
            </a:r>
            <a:br>
              <a:rPr lang="ar-SA" dirty="0" smtClean="0"/>
            </a:br>
            <a:endParaRPr lang="ar-SA" dirty="0" smtClean="0"/>
          </a:p>
          <a:p>
            <a:endParaRPr lang="ar-S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lstStyle/>
          <a:p>
            <a:r>
              <a:rPr lang="ar-SA" dirty="0" smtClean="0"/>
              <a:t>خطوات تحضير الموازنة العامة في المملكة </a:t>
            </a:r>
          </a:p>
          <a:p>
            <a:r>
              <a:rPr lang="ar-SA" dirty="0" smtClean="0"/>
              <a:t>اولاً) دراسة الوضع الاقتصادي والمالي للبلاد.</a:t>
            </a:r>
            <a:br>
              <a:rPr lang="ar-SA" dirty="0" smtClean="0"/>
            </a:br>
            <a:r>
              <a:rPr lang="ar-SA" dirty="0" smtClean="0"/>
              <a:t>ثانياً) إصدار تعميم الموازنة العامة (المنشور الدوري).</a:t>
            </a:r>
            <a:br>
              <a:rPr lang="ar-SA" dirty="0" smtClean="0"/>
            </a:br>
            <a:r>
              <a:rPr lang="ar-SA" dirty="0" smtClean="0"/>
              <a:t>ثالثاً) التحضير للموازنة بالمؤسسات والقطاعات الحكومية.</a:t>
            </a:r>
            <a:br>
              <a:rPr lang="ar-SA" dirty="0" smtClean="0"/>
            </a:br>
            <a:r>
              <a:rPr lang="ar-SA" dirty="0" smtClean="0"/>
              <a:t>رابعاً) الإعداد في وزارة المالية والاقتصاد الوطني.</a:t>
            </a:r>
          </a:p>
          <a:p>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normAutofit lnSpcReduction="10000"/>
          </a:bodyPr>
          <a:lstStyle/>
          <a:p>
            <a:r>
              <a:rPr lang="ar-SA" b="1" dirty="0" smtClean="0"/>
              <a:t>أولاً) دراسة الوضع الاقتصادي والمالي للبلاد</a:t>
            </a:r>
            <a:endParaRPr lang="ar-SA" dirty="0" smtClean="0"/>
          </a:p>
          <a:p>
            <a:r>
              <a:rPr lang="ar-SA" dirty="0" smtClean="0"/>
              <a:t>- تحليل للأوضاع الاقتصادية خلال العام المالي القادم.</a:t>
            </a:r>
            <a:br>
              <a:rPr lang="ar-SA" dirty="0" smtClean="0"/>
            </a:br>
            <a:r>
              <a:rPr lang="ar-SA" dirty="0" smtClean="0"/>
              <a:t>- يشارك في ذلك كل من وزارة المالية (إدارة الموازنة العامة وإدارة الإيرادات العامة) ووزارة التخطيط في وضع التوقعات وتقدير حجم الإنفاق العام وحجم الإيرادات المتوقعة. </a:t>
            </a:r>
            <a:br>
              <a:rPr lang="ar-SA" dirty="0" smtClean="0"/>
            </a:br>
            <a:r>
              <a:rPr lang="ar-SA" dirty="0" smtClean="0"/>
              <a:t>- يتم اعتماد الدراسات من قبل مجلس الوزراء والذي يحدد الإطار العام لموازنة السنة المالية القادمة للدولة.</a:t>
            </a:r>
            <a:br>
              <a:rPr lang="ar-SA" dirty="0" smtClean="0"/>
            </a:br>
            <a:endParaRPr lang="ar-SA" dirty="0" smtClean="0"/>
          </a:p>
          <a:p>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lstStyle/>
          <a:p>
            <a:r>
              <a:rPr lang="ar-SA" b="1" dirty="0" smtClean="0"/>
              <a:t>ثانياً) إصدار تعميم الميزانية العامة (المنشور الدوري) </a:t>
            </a:r>
            <a:endParaRPr lang="ar-SA" dirty="0" smtClean="0"/>
          </a:p>
          <a:p>
            <a:r>
              <a:rPr lang="ar-SA" dirty="0" smtClean="0"/>
              <a:t>- تتولى إدارة الميزانية العامة بوزارة المالية وبناء على ما يتم تحديده من سياسات السلطة التشريعية إصدار ما يعرف بتعميم الموازنة وتعميمه على جميع مؤسسات الدولة. </a:t>
            </a:r>
            <a:br>
              <a:rPr lang="ar-SA" dirty="0" smtClean="0"/>
            </a:br>
            <a:r>
              <a:rPr lang="ar-SA" dirty="0" smtClean="0"/>
              <a:t>- ويحدد التعميم تعليمات ومواعيد تقديم مشروع الموازنة لإدارة الميزانية العامة.</a:t>
            </a:r>
            <a:br>
              <a:rPr lang="ar-SA" dirty="0" smtClean="0"/>
            </a:br>
            <a:endParaRPr lang="ar-SA" dirty="0" smtClean="0"/>
          </a:p>
          <a:p>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normAutofit fontScale="55000" lnSpcReduction="20000"/>
          </a:bodyPr>
          <a:lstStyle/>
          <a:p>
            <a:r>
              <a:rPr lang="ar-SA" dirty="0" smtClean="0"/>
              <a:t>ثالثاً) تحضير الموازنة في المؤسسات والقطاعات الحكومية المختلفة</a:t>
            </a:r>
          </a:p>
          <a:p>
            <a:r>
              <a:rPr lang="ar-SA" dirty="0" smtClean="0"/>
              <a:t>تقوم كل وزارة أو جهاز حكومي حال تسلمها لتعميم الموازنة بإبلاغه وتعميمه على القطاعات المختلفة للعمل به ويحدد التعميم الخطوات الواجب إتباعها.</a:t>
            </a:r>
            <a:br>
              <a:rPr lang="ar-SA" dirty="0" smtClean="0"/>
            </a:br>
            <a:r>
              <a:rPr lang="ar-SA" dirty="0" smtClean="0"/>
              <a:t>تشكل في كل وزارة أو جهاز حكومي لجنة مركزية لتحضير الموازنة ـ تتكون اللجنة من عدد من المدراء العامين ـ مدير عام الشؤون الإدارية ـ وحدة التخطيط ـ الشؤون الفنية ـ الشؤون الهندسية. </a:t>
            </a:r>
            <a:br>
              <a:rPr lang="ar-SA" dirty="0" smtClean="0"/>
            </a:br>
            <a:r>
              <a:rPr lang="ar-SA" dirty="0" smtClean="0"/>
              <a:t>وتتولى هذه اللجنة دراسة وتنسيق المشاريع المعدة من قبل اللجان الفرعية بالجهاز الحكومي. </a:t>
            </a:r>
            <a:br>
              <a:rPr lang="ar-SA" dirty="0" smtClean="0"/>
            </a:br>
            <a:r>
              <a:rPr lang="ar-SA" dirty="0" smtClean="0"/>
              <a:t>وتشكل اللجان الفرعية من مدراء الوحدات الإدارية المختلفة ـ مدير الشؤون الإدارية والمالية ـ شؤون الموظفين ... </a:t>
            </a:r>
            <a:br>
              <a:rPr lang="ar-SA" dirty="0" smtClean="0"/>
            </a:br>
            <a:r>
              <a:rPr lang="ar-SA" dirty="0" smtClean="0"/>
              <a:t>1ـ تتولى اللجان الفرعية بالأجهزة الحكومية جمع البيانات عن الوحــــدات الإداريـة وتقدير النفقــات مشفوعـــة بالمستندات اللازمة وترفق لطلبـــاتها نماذج الميزانيــــة ومذكرات تفسيرية توضح التغيرات التي استخدمت خلال السنة المالية المقبلة والتي تختلف عن الظروف الحالية للموازنة. </a:t>
            </a:r>
            <a:br>
              <a:rPr lang="ar-SA" dirty="0" smtClean="0"/>
            </a:br>
            <a:r>
              <a:rPr lang="ar-SA" dirty="0" smtClean="0"/>
              <a:t>ويتم تقديم جميع هذه الدراسات ومستنداتها إلى اللجنة المركزية.</a:t>
            </a:r>
          </a:p>
          <a:p>
            <a:r>
              <a:rPr lang="ar-SA" dirty="0" smtClean="0"/>
              <a:t>2ـ تتولى اللجنة المركزية بكل جهاز حكومي مناقشة مشروع الموازنة مع الوحدات الإدارية وتدقق في تقديراتها واحتياجاتها والتأكد من مطابقة مشروع الموازنة مع أهداف وخطط الدولة العامة. </a:t>
            </a:r>
            <a:br>
              <a:rPr lang="ar-SA" dirty="0" smtClean="0"/>
            </a:br>
            <a:r>
              <a:rPr lang="ar-SA" dirty="0" smtClean="0"/>
              <a:t>تقوم اللجنة المركزية بالربط بين أجزاء الموازنة المختلفة للإدارات والقطاعات الخاصة بالجهاز الحكومي وذلك من خلال التنسيق بين هذه الأجزاء. </a:t>
            </a:r>
            <a:br>
              <a:rPr lang="ar-SA" dirty="0" smtClean="0"/>
            </a:br>
            <a:r>
              <a:rPr lang="ar-SA" dirty="0" smtClean="0"/>
              <a:t>ويتم بناء على الربط بين هذه الأجزاء إعداد مشروع ميزانية موحدة للوزارة أو الجهاز الحكومي.</a:t>
            </a:r>
            <a:br>
              <a:rPr lang="ar-SA" dirty="0" smtClean="0"/>
            </a:br>
            <a:r>
              <a:rPr lang="ar-SA" dirty="0" smtClean="0"/>
              <a:t>وتوضــح من خلال إعداد مذكـرة تفسيـــــرية بجميــع المتغيرات المتوقعة وأسبابها بعد تعبئة نماذج مشروع الموازنة ويتم عرض مشروع المـوازنة الموح</a:t>
            </a: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normAutofit lnSpcReduction="10000"/>
          </a:bodyPr>
          <a:lstStyle/>
          <a:p>
            <a:r>
              <a:rPr lang="ar-SA" dirty="0" smtClean="0"/>
              <a:t>المبادئ التي يخضع لها تحضير الموازنة</a:t>
            </a:r>
          </a:p>
          <a:p>
            <a:r>
              <a:rPr lang="ar-SA" dirty="0" smtClean="0"/>
              <a:t>ويلاحظ من نقاشنا السابق أن تحضير الموازنة يخضع لمبدأين أساسيين: </a:t>
            </a:r>
            <a:br>
              <a:rPr lang="ar-SA" dirty="0" smtClean="0"/>
            </a:br>
            <a:r>
              <a:rPr lang="ar-SA" dirty="0" smtClean="0"/>
              <a:t>أولاً :- أن الوحدات الإدارية هي التي تقوم بتقدير نفقاتها للسنة المالية وهذا اقرب إلى الواقع وقياس احتياجات كل وحدة إدارية. </a:t>
            </a:r>
            <a:br>
              <a:rPr lang="ar-SA" dirty="0" smtClean="0"/>
            </a:br>
            <a:r>
              <a:rPr lang="ar-SA" dirty="0" smtClean="0"/>
              <a:t>ثانياً :- قيام اللجان المركزية بعملية التنسيق بين مشاريع موازنات الوحدات الإدارية المختلفة لإعداد مشروع موحد لموازنة الجهاز الحكومي.</a:t>
            </a:r>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normAutofit fontScale="77500" lnSpcReduction="20000"/>
          </a:bodyPr>
          <a:lstStyle/>
          <a:p>
            <a:r>
              <a:rPr lang="ar-SA" b="1" dirty="0" smtClean="0"/>
              <a:t>رابعاً) الإعداد في وزارة المالية والاقتصاد الوطني</a:t>
            </a:r>
            <a:endParaRPr lang="ar-SA" dirty="0" smtClean="0"/>
          </a:p>
          <a:p>
            <a:r>
              <a:rPr lang="ar-SA" dirty="0" smtClean="0"/>
              <a:t>تعتبر وزارة المالية والاقتصاد الوطني في المملكة حلقة الوصل بين الجهات التنفيذية والجهاز التنظيمي للدولة (مجلس الوزراء).</a:t>
            </a:r>
            <a:br>
              <a:rPr lang="ar-SA" dirty="0" smtClean="0"/>
            </a:br>
            <a:r>
              <a:rPr lang="ar-SA" dirty="0" smtClean="0"/>
              <a:t>فبالإضافة إلى اهتمام الوزارة بمشروع موازناتها فهي تقوم بإعداد تقديرات إيرادات ونفقات الدولة للسنة المالية وكذلك استلام مشاريع موازنات الوزارات الحكومية ودراستها وتحليلها ومناقشتها مع المسئولين الحكوميون.</a:t>
            </a:r>
            <a:br>
              <a:rPr lang="ar-SA" dirty="0" smtClean="0"/>
            </a:br>
            <a:r>
              <a:rPr lang="ar-SA" dirty="0" smtClean="0"/>
              <a:t>وتتم مناقشة موازنات المؤسسات الحكومية من قبل (إدارة الميزانية العامة) بوزارة المالية ويتم توزيع هذه الإدارة إلى قطاعات مختلفة منها قطاع الدفاع، الأمن، القوى العاملة، البلديات التجهيزات والتي تتولى مناقشة ممثلي الأجهزة الحكومية في ضوء أبواب الميزانية الأربعة وهى: </a:t>
            </a:r>
            <a:br>
              <a:rPr lang="ar-SA" dirty="0" smtClean="0"/>
            </a:br>
            <a:r>
              <a:rPr lang="ar-SA" dirty="0" smtClean="0"/>
              <a:t>البــــــــــــــــــــــــاب الأول: الرواتب والبدلات والأجور. </a:t>
            </a:r>
            <a:br>
              <a:rPr lang="ar-SA" dirty="0" smtClean="0"/>
            </a:br>
            <a:r>
              <a:rPr lang="ar-SA" dirty="0" smtClean="0"/>
              <a:t>البــــــــــــــــــــــــاب الثاني: (النفقات التشغيلية ـ الأجهزة والأثاث). </a:t>
            </a:r>
            <a:br>
              <a:rPr lang="ar-SA" dirty="0" smtClean="0"/>
            </a:br>
            <a:r>
              <a:rPr lang="ar-SA" dirty="0" smtClean="0"/>
              <a:t>البــــــــــــــــــــــــاب الثالث: التشغيل والصيانة. </a:t>
            </a:r>
            <a:br>
              <a:rPr lang="ar-SA" dirty="0" smtClean="0"/>
            </a:br>
            <a:r>
              <a:rPr lang="ar-SA" dirty="0" smtClean="0"/>
              <a:t>البــــــــــــــــــــــــاب الرابع: المشاريع.</a:t>
            </a:r>
          </a:p>
          <a:p>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lstStyle/>
          <a:p>
            <a:r>
              <a:rPr lang="ar-SA" b="1" dirty="0" smtClean="0"/>
              <a:t>البــــــــــــــــــــــــاب الأول: الرواتب والبدلات والأجور </a:t>
            </a:r>
            <a:r>
              <a:rPr lang="ar-SA" b="1" i="1" dirty="0" smtClean="0"/>
              <a:t> </a:t>
            </a:r>
            <a:r>
              <a:rPr lang="ar-SA" b="1" dirty="0" smtClean="0"/>
              <a:t>  </a:t>
            </a:r>
            <a:endParaRPr lang="ar-SA" dirty="0" smtClean="0"/>
          </a:p>
          <a:p>
            <a:r>
              <a:rPr lang="ar-SA" dirty="0" smtClean="0"/>
              <a:t>لجنة مشكلة من كل من مندوبين عن إدارة الميزانية العامة والإدارة العامة للتنظيم والإدارة, وزارة الخدمة المدنية. </a:t>
            </a:r>
            <a:br>
              <a:rPr lang="ar-SA" dirty="0" smtClean="0"/>
            </a:br>
            <a:r>
              <a:rPr lang="ar-SA" dirty="0" smtClean="0"/>
              <a:t>تتولى اللجنة مناقشة ممثلي الوزارات وغيرها فيما يتعلق بالوظائف المطلوب استحداثها والوظائف الشاغرة ومن ثم يتولى باحث من اللجنة المشكلة إعداد تقديرات نفقات الباب الأول للوزارة ...</a:t>
            </a:r>
            <a:br>
              <a:rPr lang="ar-SA" dirty="0" smtClean="0"/>
            </a:br>
            <a:endParaRPr lang="ar-SA" dirty="0" smtClean="0"/>
          </a:p>
          <a:p>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normAutofit fontScale="92500" lnSpcReduction="20000"/>
          </a:bodyPr>
          <a:lstStyle/>
          <a:p>
            <a:r>
              <a:rPr lang="ar-SA" dirty="0" smtClean="0"/>
              <a:t>البــــــــــــــــــــــــاب الثاني: (النفقات التشغيلية ـ الأجهزة والأثاث)</a:t>
            </a:r>
          </a:p>
          <a:p>
            <a:r>
              <a:rPr lang="ar-SA" dirty="0" smtClean="0"/>
              <a:t>ـ يتم نقاش الباب الثاني حول الاعتمادات المطلوبة للإنفاق على مشتريات ـ سيارات ـ أثاث ـ أجهزة...الخ. </a:t>
            </a:r>
            <a:br>
              <a:rPr lang="ar-SA" dirty="0" smtClean="0"/>
            </a:br>
            <a:r>
              <a:rPr lang="ar-SA" dirty="0" smtClean="0"/>
              <a:t>- تخصيص اعتمادات هذا البـاب تتــم بناء على بعـض الإحصــــــائيات المتوفرة في موازنة العام الحالي وما قد يحصل على بعض البنود من عجز يتطلب زيادة ما خصص لها في موازنة العام القادم.</a:t>
            </a:r>
            <a:br>
              <a:rPr lang="ar-SA" dirty="0" smtClean="0"/>
            </a:br>
            <a:r>
              <a:rPr lang="ar-SA" dirty="0" smtClean="0"/>
              <a:t>- يؤخذ في الاعتبار مقدار الإيرادات المتوقعة خلال العام المالي القادم.</a:t>
            </a:r>
            <a:br>
              <a:rPr lang="ar-SA" dirty="0" smtClean="0"/>
            </a:br>
            <a:endParaRPr lang="ar-SA" dirty="0" smtClean="0"/>
          </a:p>
          <a:p>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lstStyle/>
          <a:p>
            <a:r>
              <a:rPr lang="ar-SA" dirty="0" smtClean="0"/>
              <a:t>البـــــــــــــــــــــاب الثالث: التشغيل والصيانة</a:t>
            </a:r>
          </a:p>
          <a:p>
            <a:r>
              <a:rPr lang="ar-SA" dirty="0" smtClean="0"/>
              <a:t>- مناقشة الباب الثالث من قبل مندوب من إدارة الميزانية العامة وممثل الوزارة. </a:t>
            </a:r>
            <a:br>
              <a:rPr lang="ar-SA" dirty="0" smtClean="0"/>
            </a:br>
            <a:r>
              <a:rPr lang="ar-SA" dirty="0" smtClean="0"/>
              <a:t>وينحصر النقاش في إطار أمور تتعلق بتشغيل وصيانة المشاريع الحكومية وتخصيص الاعتمادات لها ودراسة العقود بين الجهــات الحكومية والشركـــات الخـــــاصة القائمة بعملية التشغيل والصيانة (المناقصات).</a:t>
            </a:r>
            <a:br>
              <a:rPr lang="ar-SA" dirty="0" smtClean="0"/>
            </a:br>
            <a:endParaRPr lang="ar-SA" dirty="0" smtClean="0"/>
          </a:p>
          <a:p>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a:xfrm>
            <a:off x="107504" y="1484784"/>
            <a:ext cx="8856984" cy="5184576"/>
          </a:xfrm>
        </p:spPr>
        <p:txBody>
          <a:bodyPr>
            <a:normAutofit fontScale="32500" lnSpcReduction="20000"/>
          </a:bodyPr>
          <a:lstStyle/>
          <a:p>
            <a:r>
              <a:rPr lang="ar-SA" sz="8600" dirty="0" smtClean="0"/>
              <a:t>البــــــــــــــــــــــــــاب الرابع: المشاريع </a:t>
            </a:r>
          </a:p>
          <a:p>
            <a:r>
              <a:rPr lang="ar-SA" sz="5900" dirty="0" smtClean="0"/>
              <a:t>تتولى إدارة الموازنة العامة مناقشة مشاريع الأجهزة الحكومية المختلفــــة مع ممثلي الأجهـــزة الحكـــومية ومندوب عن وزارة التخطيط ـــ ويتم إحالة مشاريـــع الجهـــاز الحكومي إلى اداره تحليل التكاليف التابعه لوكاله الوزاره لشئوون التنظيم والميزانيه ) لدراسة الجوانب الفنية للمشروع. </a:t>
            </a:r>
            <a:br>
              <a:rPr lang="ar-SA" sz="5900" dirty="0" smtClean="0"/>
            </a:br>
            <a:r>
              <a:rPr lang="ar-SA" sz="5900" dirty="0" smtClean="0"/>
              <a:t>وعادة ما تشتمل المناقشة على نوعين من المشاريع ـ المشاريع الجديدة والمشاريع تحت التنفيذ وتعطي المشاريع تحت التنفيذ أولوية الاعتمادات باعتبار أنها التزامات على الدولة ينبغي إكمالها.</a:t>
            </a:r>
            <a:br>
              <a:rPr lang="ar-SA" sz="5900" dirty="0" smtClean="0"/>
            </a:br>
            <a:r>
              <a:rPr lang="ar-SA" sz="5900" dirty="0" smtClean="0"/>
              <a:t>خطوات تحضير الموازنة العامة في المملكة:- </a:t>
            </a:r>
            <a:br>
              <a:rPr lang="ar-SA" sz="5900" dirty="0" smtClean="0"/>
            </a:br>
            <a:r>
              <a:rPr lang="ar-SA" sz="5900" dirty="0" smtClean="0"/>
              <a:t>ويراعى في تحضير الموازنة العامة للدولة الظروف الاقتصادية للدولة وتقديرات الإيرادات المتوقعة ومن خلال الأوضاع المستقبلية يتم توجيه الإدارات المعنيــة بوزارة المالية بتقييم مشـــاريع الوزارات وتخفيـــض نفقاتها إذا استدعى الأمر ذلك. </a:t>
            </a:r>
            <a:br>
              <a:rPr lang="ar-SA" sz="5900" dirty="0" smtClean="0"/>
            </a:br>
            <a:r>
              <a:rPr lang="ar-SA" sz="5900" dirty="0" smtClean="0"/>
              <a:t>وفي ضوء هذه التوجيهات يتم وضع مشروع الموازنة العامة للدولة في صورتها النهائية ويتم إعداد جداول أجمالية للإيرادات وأخرى للنفقات العامة للدولة. ويرفق بوثيقة الموازنة العامة للدولة مذكرة تفسيرية تتضمن تحليلا ماليا واقتصاديا للإيرادات والنفقات ويقوم وزير المالية بعرض وثيقة الموازنة العامة على مجلس الوزراء لإقرارها.</a:t>
            </a:r>
            <a:br>
              <a:rPr lang="ar-SA" sz="5900" dirty="0" smtClean="0"/>
            </a:br>
            <a:r>
              <a:rPr lang="ar-SA" sz="5900" dirty="0" smtClean="0"/>
              <a:t>خطوات تحضير الموازنة العامة:- </a:t>
            </a:r>
            <a:br>
              <a:rPr lang="ar-SA" sz="5900" dirty="0" smtClean="0"/>
            </a:br>
            <a:r>
              <a:rPr lang="ar-SA" sz="5900" dirty="0" smtClean="0"/>
              <a:t>- التنبيه باحتمال حدوث بعض الخلافات في وجهات النظر بين الوزارات الحكومية ومسئولي إدارة الميزانية العامة.</a:t>
            </a:r>
            <a:br>
              <a:rPr lang="ar-SA" sz="5900" dirty="0" smtClean="0"/>
            </a:br>
            <a:r>
              <a:rPr lang="ar-SA" sz="5900" dirty="0" smtClean="0"/>
              <a:t>- الدور الهام الذي تقوم به إدارة الميزانية العامة في التنسيق بين مطالب الوزارات والمؤسسات الحكومية وبين الإيرادات المتوقعة للدولة. </a:t>
            </a:r>
            <a:br>
              <a:rPr lang="ar-SA" sz="5900" dirty="0" smtClean="0"/>
            </a:br>
            <a:r>
              <a:rPr lang="ar-SA" sz="5900" dirty="0" smtClean="0"/>
              <a:t>- الدور الهام لوزير المالية :تدبير الإيرادات إحداث التوازن في الموازنة وتوجيه إدارة الميزانية العامة ـ تخفيض النفقات ـ تأجيل أو إلغاء بعض المشاريع وفقا للأوضاع الاقتصادية المتوقعة.</a:t>
            </a:r>
          </a:p>
          <a:p>
            <a:endParaRPr lang="ar-SA" sz="5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مفهوم الموازنة العامة</a:t>
            </a:r>
            <a:br>
              <a:rPr lang="ar-SA" dirty="0" smtClean="0"/>
            </a:br>
            <a:endParaRPr lang="ar-SA" dirty="0"/>
          </a:p>
        </p:txBody>
      </p:sp>
      <p:sp>
        <p:nvSpPr>
          <p:cNvPr id="3" name="Content Placeholder 2"/>
          <p:cNvSpPr>
            <a:spLocks noGrp="1"/>
          </p:cNvSpPr>
          <p:nvPr>
            <p:ph idx="1"/>
          </p:nvPr>
        </p:nvSpPr>
        <p:spPr/>
        <p:txBody>
          <a:bodyPr>
            <a:noAutofit/>
          </a:bodyPr>
          <a:lstStyle/>
          <a:p>
            <a:r>
              <a:rPr lang="ar-SA" sz="2400" b="1" dirty="0" smtClean="0"/>
              <a:t>أهمية الموازنة العامة </a:t>
            </a:r>
            <a:endParaRPr lang="ar-SA" sz="2400" dirty="0" smtClean="0"/>
          </a:p>
          <a:p>
            <a:r>
              <a:rPr lang="ar-SA" sz="2400" dirty="0" smtClean="0"/>
              <a:t>• السلطة التشريعية:- تعتبر الموازنة العامة بمثابة الوسيلة لممارسة الرقابة على أعمال الجهاز التنفيذي وتحديدا في تخصيص حجم الاعتمادات ومعرفة أوجه الإنفاق العام. والجهاز التشريعي يعمل على توجيه النشاط الحكومي من خلال العمل على تخفيض حجم المخصصات المالية لبعض البرامج أو دعم الاعتمادات المالية لبرامج أخرى وذلك وفقا للأهمية النسبية للبرامج والأنشطة المختلفة. </a:t>
            </a:r>
            <a:br>
              <a:rPr lang="ar-SA" sz="2400" dirty="0" smtClean="0"/>
            </a:br>
            <a:r>
              <a:rPr lang="ar-SA" sz="2400" dirty="0" smtClean="0"/>
              <a:t>• المواطن ومؤسسات القطاع الخاص:- تحتوي الموازنات الحكومية على العديد من البرامج والمشاريع والأنشطة المختلفة والتي تتضمن أهداف وسياسات توزيع الثروة بين المواطنين في المجالات المختلفة.</a:t>
            </a:r>
            <a:br>
              <a:rPr lang="ar-SA" sz="2400" dirty="0" smtClean="0"/>
            </a:br>
            <a:r>
              <a:rPr lang="ar-SA" sz="2400" dirty="0" smtClean="0"/>
              <a:t>- أضف إلى ذلك فأن الموازنة العامة قد تحتوي على أمور تهم الموظف العام كزيادة المرتبات أو العلاوات أو الامتيازات الأخرى, والى جانب ذلك فقد تسهم الموازنة في تشجيع القطاع الخاص على الاستثمار في قطاعات الدولة المختلفة.</a:t>
            </a:r>
            <a:br>
              <a:rPr lang="ar-SA" sz="2400" dirty="0" smtClean="0"/>
            </a:br>
            <a:endParaRPr lang="ar-SA"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التحضير والإعداد</a:t>
            </a:r>
            <a:endParaRPr lang="ar-SA" dirty="0"/>
          </a:p>
        </p:txBody>
      </p:sp>
      <p:sp>
        <p:nvSpPr>
          <p:cNvPr id="3" name="Content Placeholder 2"/>
          <p:cNvSpPr>
            <a:spLocks noGrp="1"/>
          </p:cNvSpPr>
          <p:nvPr>
            <p:ph idx="1"/>
          </p:nvPr>
        </p:nvSpPr>
        <p:spPr/>
        <p:txBody>
          <a:bodyPr/>
          <a:lstStyle/>
          <a:p>
            <a:r>
              <a:rPr lang="ar-SA" b="1" dirty="0" smtClean="0"/>
              <a:t>الأجهزة المركزية المختصة بتحضير الموازنة العامة</a:t>
            </a:r>
            <a:endParaRPr lang="ar-SA" dirty="0" smtClean="0"/>
          </a:p>
          <a:p>
            <a:r>
              <a:rPr lang="ar-SA" dirty="0" smtClean="0"/>
              <a:t>الوزارات والمؤسسات الحكومية بالإضافة إلى :</a:t>
            </a:r>
            <a:br>
              <a:rPr lang="ar-SA" dirty="0" smtClean="0"/>
            </a:br>
            <a:r>
              <a:rPr lang="ar-SA" dirty="0" smtClean="0"/>
              <a:t>1ـ الإدارة العامة للميزانية. </a:t>
            </a:r>
            <a:br>
              <a:rPr lang="ar-SA" dirty="0" smtClean="0"/>
            </a:br>
            <a:r>
              <a:rPr lang="ar-SA" dirty="0" smtClean="0"/>
              <a:t>2ـ الإدارة العامة للإيرادات. </a:t>
            </a:r>
            <a:br>
              <a:rPr lang="ar-SA" dirty="0" smtClean="0"/>
            </a:br>
            <a:r>
              <a:rPr lang="ar-SA" dirty="0" smtClean="0"/>
              <a:t>3ـ وزارة التخطيط .</a:t>
            </a:r>
            <a:br>
              <a:rPr lang="ar-SA" dirty="0" smtClean="0"/>
            </a:br>
            <a:r>
              <a:rPr lang="ar-SA" dirty="0" smtClean="0"/>
              <a:t>4ـ الديوان العام للخدمة المدنية (وزارة).</a:t>
            </a:r>
            <a:br>
              <a:rPr lang="ar-SA" dirty="0" smtClean="0"/>
            </a:br>
            <a:endParaRPr lang="ar-SA" dirty="0" smtClean="0"/>
          </a:p>
          <a:p>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الأجهزة المركزية المختصة بتحضير الموازنة العامة</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85000" lnSpcReduction="10000"/>
          </a:bodyPr>
          <a:lstStyle/>
          <a:p>
            <a:r>
              <a:rPr lang="ar-SA" b="1" dirty="0" smtClean="0"/>
              <a:t>الإدارة العامة للميزانية ـ نشأتها واختصاصاتها </a:t>
            </a:r>
            <a:endParaRPr lang="ar-SA" dirty="0" smtClean="0"/>
          </a:p>
          <a:p>
            <a:r>
              <a:rPr lang="ar-SA" dirty="0" smtClean="0"/>
              <a:t>احد الإدارات التابعة لوزارة المالية.</a:t>
            </a:r>
            <a:br>
              <a:rPr lang="ar-SA" dirty="0" smtClean="0"/>
            </a:br>
            <a:r>
              <a:rPr lang="ar-SA" dirty="0" smtClean="0"/>
              <a:t>تتبع وكيل الوزارة لشؤون الميزانية العامة.</a:t>
            </a:r>
            <a:br>
              <a:rPr lang="ar-SA" dirty="0" smtClean="0"/>
            </a:br>
            <a:r>
              <a:rPr lang="ar-SA" dirty="0" smtClean="0"/>
              <a:t>أنشئت في عام 1377هـ بمسمى مديرية الميزانية العامة.</a:t>
            </a:r>
            <a:br>
              <a:rPr lang="ar-SA" dirty="0" smtClean="0"/>
            </a:br>
            <a:r>
              <a:rPr lang="ar-SA" dirty="0" smtClean="0"/>
              <a:t>تتولى القيام بالتالي:- </a:t>
            </a:r>
            <a:br>
              <a:rPr lang="ar-SA" dirty="0" smtClean="0"/>
            </a:br>
            <a:r>
              <a:rPr lang="ar-SA" dirty="0" smtClean="0"/>
              <a:t>1ـ اقتراح الإطار العام لمشروع الموازنة. </a:t>
            </a:r>
            <a:br>
              <a:rPr lang="ar-SA" dirty="0" smtClean="0"/>
            </a:br>
            <a:r>
              <a:rPr lang="ar-SA" dirty="0" smtClean="0"/>
              <a:t>2ـ إعداد تعميم تحضير الموازنة وتوزيعه. </a:t>
            </a:r>
            <a:br>
              <a:rPr lang="ar-SA" dirty="0" smtClean="0"/>
            </a:br>
            <a:r>
              <a:rPr lang="ar-SA" dirty="0" smtClean="0"/>
              <a:t>3ـ مناقشة مشاريع موازنات الوزارات والمؤسسات الحكومية. </a:t>
            </a:r>
            <a:br>
              <a:rPr lang="ar-SA" dirty="0" smtClean="0"/>
            </a:br>
            <a:r>
              <a:rPr lang="ar-SA" dirty="0" smtClean="0"/>
              <a:t>4ـ متابعة تنفيذ الموازنة وإجراء المناقلات. </a:t>
            </a:r>
            <a:br>
              <a:rPr lang="ar-SA" dirty="0" smtClean="0"/>
            </a:br>
            <a:r>
              <a:rPr lang="ar-SA" dirty="0" smtClean="0"/>
              <a:t>5ـ بحث الحالات التي تنشا أثناء تنفيذ الموازنة وتتطلب تمويلاً أضافياً.</a:t>
            </a:r>
            <a:br>
              <a:rPr lang="ar-SA" dirty="0" smtClean="0"/>
            </a:br>
            <a:r>
              <a:rPr lang="ar-SA" dirty="0" smtClean="0"/>
              <a:t>6- تطوير أساليب ونماذج الموازنة العامة.</a:t>
            </a:r>
          </a:p>
          <a:p>
            <a:endParaRPr lang="ar-S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الأجهزة المركزية المختصة بتحضير الموازنة العامة</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92500" lnSpcReduction="20000"/>
          </a:bodyPr>
          <a:lstStyle/>
          <a:p>
            <a:r>
              <a:rPr lang="ar-SA" b="1" dirty="0" smtClean="0"/>
              <a:t>الإدارة العامة للإيرادات</a:t>
            </a:r>
            <a:endParaRPr lang="ar-SA" dirty="0" smtClean="0"/>
          </a:p>
          <a:p>
            <a:r>
              <a:rPr lang="ar-SA" dirty="0" smtClean="0"/>
              <a:t>إحدى إدارات وزارة المالية والاقتصاد الوطني تتبع وكيل الوزارة المساعد للإيرادات ـ يرتبط بوكيل الوزارة للشؤون المالية والحسابات نشأت منذ تأسيس وزارة المالية في المملكة عام 1351هـ.</a:t>
            </a:r>
            <a:br>
              <a:rPr lang="ar-SA" dirty="0" smtClean="0"/>
            </a:br>
            <a:r>
              <a:rPr lang="ar-SA" dirty="0" smtClean="0"/>
              <a:t>تتولى القيام بالمهام التالية:-</a:t>
            </a:r>
            <a:br>
              <a:rPr lang="ar-SA" dirty="0" smtClean="0"/>
            </a:br>
            <a:r>
              <a:rPr lang="ar-SA" dirty="0" smtClean="0"/>
              <a:t>1ـ مراقبة حركة الإيرادات العامة وتنفيذ تعليماتها. </a:t>
            </a:r>
            <a:br>
              <a:rPr lang="ar-SA" dirty="0" smtClean="0"/>
            </a:br>
            <a:r>
              <a:rPr lang="ar-SA" dirty="0" smtClean="0"/>
              <a:t>2ـ التنسيق مع الأجهزة لوضع تقديرات الإيرادات. </a:t>
            </a:r>
            <a:br>
              <a:rPr lang="ar-SA" dirty="0" smtClean="0"/>
            </a:br>
            <a:r>
              <a:rPr lang="ar-SA" dirty="0" smtClean="0"/>
              <a:t>3ـ إصدار التعليمات والأنظمة الخاصة بجباية الإيرادات. </a:t>
            </a:r>
            <a:br>
              <a:rPr lang="ar-SA" dirty="0" smtClean="0"/>
            </a:br>
            <a:r>
              <a:rPr lang="ar-SA" dirty="0" smtClean="0"/>
              <a:t>4ـ تطوير وسائل جباية الإيرادات وإعداد ملخصات حركة الإيرادات خلال عملية التنفيذ ومقارنة ذلك بالتقديرات.</a:t>
            </a:r>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الأجهزة المركزية المختصة بتحضير الموازنة العامة</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92500" lnSpcReduction="20000"/>
          </a:bodyPr>
          <a:lstStyle/>
          <a:p>
            <a:r>
              <a:rPr lang="ar-SA" b="1" dirty="0" smtClean="0"/>
              <a:t>وزارة التخطيط</a:t>
            </a:r>
            <a:endParaRPr lang="ar-SA" dirty="0" smtClean="0"/>
          </a:p>
          <a:p>
            <a:r>
              <a:rPr lang="ar-SA" dirty="0" smtClean="0"/>
              <a:t>لجنة التنمية الاقتصادية 1378هـ.</a:t>
            </a:r>
            <a:br>
              <a:rPr lang="ar-SA" dirty="0" smtClean="0"/>
            </a:br>
            <a:r>
              <a:rPr lang="ar-SA" dirty="0" smtClean="0"/>
              <a:t>المجلس الأعلى للتخطيط 1380هـ.</a:t>
            </a:r>
            <a:br>
              <a:rPr lang="ar-SA" dirty="0" smtClean="0"/>
            </a:br>
            <a:r>
              <a:rPr lang="ar-SA" dirty="0" smtClean="0"/>
              <a:t>الهيئة المركزية للتخطيط 1384 ـ 1395هـ وزارة التخطيط.</a:t>
            </a:r>
            <a:br>
              <a:rPr lang="ar-SA" dirty="0" smtClean="0"/>
            </a:br>
            <a:r>
              <a:rPr lang="ar-SA" dirty="0" smtClean="0"/>
              <a:t>مهامهـــــــــــا: </a:t>
            </a:r>
            <a:br>
              <a:rPr lang="ar-SA" dirty="0" smtClean="0"/>
            </a:br>
            <a:r>
              <a:rPr lang="ar-SA" dirty="0" smtClean="0"/>
              <a:t>1ـ وضع إستراتيجية التخطيط للتنمية. </a:t>
            </a:r>
            <a:br>
              <a:rPr lang="ar-SA" dirty="0" smtClean="0"/>
            </a:br>
            <a:r>
              <a:rPr lang="ar-SA" dirty="0" smtClean="0"/>
              <a:t>2ـ مراجعة الخطط الخاصة بكل جهاز حكومي وإصدار الخطط الخمسية. </a:t>
            </a:r>
            <a:br>
              <a:rPr lang="ar-SA" dirty="0" smtClean="0"/>
            </a:br>
            <a:r>
              <a:rPr lang="ar-SA" dirty="0" smtClean="0"/>
              <a:t>3ـ متابعة تنفيذ خطط الدولة. </a:t>
            </a:r>
            <a:br>
              <a:rPr lang="ar-SA" dirty="0" smtClean="0"/>
            </a:br>
            <a:r>
              <a:rPr lang="ar-SA" dirty="0" smtClean="0"/>
              <a:t>وتقوم بدور هام في إعداد موازنات الدولة ومناقشتها بتزويد وزارة المالية بالبيانات حول المشاريع الحكومية.</a:t>
            </a:r>
          </a:p>
          <a:p>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مشكلات تحضير الموازنة العامة</a:t>
            </a:r>
            <a:endParaRPr lang="ar-SA" dirty="0"/>
          </a:p>
        </p:txBody>
      </p:sp>
      <p:sp>
        <p:nvSpPr>
          <p:cNvPr id="3" name="Content Placeholder 2"/>
          <p:cNvSpPr>
            <a:spLocks noGrp="1"/>
          </p:cNvSpPr>
          <p:nvPr>
            <p:ph idx="1"/>
          </p:nvPr>
        </p:nvSpPr>
        <p:spPr/>
        <p:txBody>
          <a:bodyPr>
            <a:normAutofit fontScale="92500" lnSpcReduction="20000"/>
          </a:bodyPr>
          <a:lstStyle/>
          <a:p>
            <a:r>
              <a:rPr lang="ar-SA" b="1" dirty="0" smtClean="0"/>
              <a:t>أ) مشكلات تحضير الموازنة العامة من منظور إدارة الميزانية العامة</a:t>
            </a:r>
            <a:endParaRPr lang="ar-SA" dirty="0" smtClean="0"/>
          </a:p>
          <a:p>
            <a:r>
              <a:rPr lang="ar-SA" dirty="0" smtClean="0"/>
              <a:t>1- مبالغة الأجهزة الحكومية في طلبات استحداث الوظائف.</a:t>
            </a:r>
            <a:br>
              <a:rPr lang="ar-SA" dirty="0" smtClean="0"/>
            </a:br>
            <a:r>
              <a:rPr lang="ar-SA" dirty="0" smtClean="0"/>
              <a:t>2- المبالغة في اعتمادات الباب الأول (الرواتب والبدلات) والباب الثاني (النفقات التشغيلية والمصروفات الإدارية) والباب الرابع (المشاريع).</a:t>
            </a:r>
            <a:br>
              <a:rPr lang="ar-SA" dirty="0" smtClean="0"/>
            </a:br>
            <a:r>
              <a:rPr lang="ar-SA" dirty="0" smtClean="0"/>
              <a:t>3- تأخر الأجهزة الحكومية في إرسال مشاريع موازناتها.</a:t>
            </a:r>
            <a:br>
              <a:rPr lang="ar-SA" dirty="0" smtClean="0"/>
            </a:br>
            <a:r>
              <a:rPr lang="ar-SA" dirty="0" smtClean="0"/>
              <a:t>4- عدم تطابق مشاريع بعض الأجهزة الحكومية مع خطط التنمية.</a:t>
            </a:r>
            <a:br>
              <a:rPr lang="ar-SA" dirty="0" smtClean="0"/>
            </a:br>
            <a:r>
              <a:rPr lang="ar-SA" dirty="0" smtClean="0"/>
              <a:t>5- عدم وضوح مبررات طلبات الزيادات لبعض البنود التي تطلبها الأجهزة الحكومية في موازناتها.</a:t>
            </a:r>
          </a:p>
          <a:p>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مشكلات تحضير الموازنة العامة</a:t>
            </a:r>
            <a:endParaRPr lang="ar-SA" dirty="0"/>
          </a:p>
        </p:txBody>
      </p:sp>
      <p:sp>
        <p:nvSpPr>
          <p:cNvPr id="3" name="Content Placeholder 2"/>
          <p:cNvSpPr>
            <a:spLocks noGrp="1"/>
          </p:cNvSpPr>
          <p:nvPr>
            <p:ph idx="1"/>
          </p:nvPr>
        </p:nvSpPr>
        <p:spPr/>
        <p:txBody>
          <a:bodyPr>
            <a:normAutofit fontScale="85000" lnSpcReduction="10000"/>
          </a:bodyPr>
          <a:lstStyle/>
          <a:p>
            <a:r>
              <a:rPr lang="ar-SA" b="1" dirty="0" smtClean="0"/>
              <a:t>ب) مشكلات تحضير الموازنة من منظور الأجهزة الحكومية</a:t>
            </a:r>
            <a:endParaRPr lang="ar-SA" dirty="0" smtClean="0"/>
          </a:p>
          <a:p>
            <a:r>
              <a:rPr lang="ar-SA" dirty="0" smtClean="0"/>
              <a:t>1- توقع ممثلي الأجهزة الحكومية بعدم الحصول على كافة الاعتمادات المطلوبة نظرا لان ممثلي إدارة الميزانية العامة يميلون للاعتقاد بان الأجهزة الحكومية تبالغ في مطالباتها.</a:t>
            </a:r>
            <a:br>
              <a:rPr lang="ar-SA" dirty="0" smtClean="0"/>
            </a:br>
            <a:r>
              <a:rPr lang="ar-SA" dirty="0" smtClean="0"/>
              <a:t>2- تركيز موظفي إدارة الميزانية العامة النقاش على الوظائف المستحدثة دون غيرها من البنود.</a:t>
            </a:r>
            <a:br>
              <a:rPr lang="ar-SA" dirty="0" smtClean="0"/>
            </a:br>
            <a:r>
              <a:rPr lang="ar-SA" dirty="0" smtClean="0"/>
              <a:t>3- عدم استجابة إدارة الميزانية العامة للزيادات المطلوبة سنويا للبابين الأول والثاني والتي عادة ما تنفذ مخصصاتها قبل نهاية السنة المالية.</a:t>
            </a:r>
            <a:br>
              <a:rPr lang="ar-SA" dirty="0" smtClean="0"/>
            </a:br>
            <a:r>
              <a:rPr lang="ar-SA" dirty="0" smtClean="0"/>
              <a:t>4- عدم كفاية الوقت المخصص للمناقشات والاطلاع على كافة المستندات والوثائق التي تدعم طلبات المؤسسات الحكومية المختلفة.</a:t>
            </a:r>
          </a:p>
          <a:p>
            <a:endParaRPr lang="ar-S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دورة الموازنة العامة</a:t>
            </a:r>
            <a:endParaRPr lang="ar-SA" dirty="0"/>
          </a:p>
        </p:txBody>
      </p:sp>
      <p:sp>
        <p:nvSpPr>
          <p:cNvPr id="3" name="Content Placeholder 2"/>
          <p:cNvSpPr>
            <a:spLocks noGrp="1"/>
          </p:cNvSpPr>
          <p:nvPr>
            <p:ph idx="1"/>
          </p:nvPr>
        </p:nvSpPr>
        <p:spPr/>
        <p:txBody>
          <a:bodyPr>
            <a:normAutofit fontScale="77500" lnSpcReduction="20000"/>
          </a:bodyPr>
          <a:lstStyle/>
          <a:p>
            <a:r>
              <a:rPr lang="ar-SA" sz="3600" b="1" dirty="0" smtClean="0"/>
              <a:t>ثانياً:- اعتماد الموازنة العامة.</a:t>
            </a:r>
            <a:r>
              <a:rPr lang="ar-SA" dirty="0" smtClean="0"/>
              <a:t/>
            </a:r>
            <a:br>
              <a:rPr lang="ar-SA" dirty="0" smtClean="0"/>
            </a:br>
            <a:r>
              <a:rPr lang="ar-SA" dirty="0" smtClean="0"/>
              <a:t>- مفهوم اعتماد الموازنة العامة. </a:t>
            </a:r>
            <a:br>
              <a:rPr lang="ar-SA" dirty="0" smtClean="0"/>
            </a:br>
            <a:r>
              <a:rPr lang="ar-SA" dirty="0" smtClean="0"/>
              <a:t>- خطوات اعتماد الموازنة العامة في المملكة.</a:t>
            </a:r>
          </a:p>
          <a:p>
            <a:r>
              <a:rPr lang="ar-SA" dirty="0" smtClean="0"/>
              <a:t>- مفهوم اعتماد الموازنة العامة:</a:t>
            </a:r>
            <a:br>
              <a:rPr lang="ar-SA" dirty="0" smtClean="0"/>
            </a:br>
            <a:r>
              <a:rPr lang="ar-SA" dirty="0" smtClean="0"/>
              <a:t>إقرارها أو إجازتها من قبل السُلطة المختصة ـ عادة السُلطة التشريعية إلا انه من الممكن أن تناط وظيفة الموافقة على الموازنة بالسُلطة التنفيذية، وإقرار الموازنة أو إجازتها يتم بأحد طريقتين:- </a:t>
            </a:r>
            <a:br>
              <a:rPr lang="ar-SA" dirty="0" smtClean="0"/>
            </a:br>
            <a:r>
              <a:rPr lang="ar-SA" dirty="0" smtClean="0"/>
              <a:t>الطريقة ألاولى:- </a:t>
            </a:r>
            <a:br>
              <a:rPr lang="ar-SA" dirty="0" smtClean="0"/>
            </a:br>
            <a:r>
              <a:rPr lang="ar-SA" dirty="0" smtClean="0"/>
              <a:t>- التصويت الإجمالي (فصلاً فصلاً) الموافقة على مشروع موازنة الوزارة أو الجهاز الحكومي كوحدة واحدة ـ بحيث يجوز إجراء المناقلات بين بنــــود مــوازنتها (حسب أنظمة المناقلات) ولكـــن لا يجوز إجراء المناقلات بين اعتماد وزارة إلى أخرى إلا بالرجوع للسلطة التشريعية. </a:t>
            </a:r>
            <a:br>
              <a:rPr lang="ar-SA" dirty="0" smtClean="0"/>
            </a:br>
            <a:endParaRPr lang="ar-SA" dirty="0" smtClean="0"/>
          </a:p>
          <a:p>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دورة الموازنة العامة</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ثانياً:- اعتماد الموازنة العامة </a:t>
            </a:r>
          </a:p>
          <a:p>
            <a:r>
              <a:rPr lang="ar-SA" dirty="0" smtClean="0"/>
              <a:t>الطريقة الثانية:- </a:t>
            </a:r>
            <a:br>
              <a:rPr lang="ar-SA" dirty="0" smtClean="0"/>
            </a:br>
            <a:r>
              <a:rPr lang="ar-SA" dirty="0" smtClean="0"/>
              <a:t>- التصويت التفصيلي (بنداً بنداً) وفي هذه الحالــة لا يجــوز إجراء المناقلات بين بنود الموازنة للجهاز أو المنظمة الحكومية إلا بالرجوع للسُلطة المختصة(السُلطة التشريعية).</a:t>
            </a:r>
            <a:br>
              <a:rPr lang="ar-SA" dirty="0" smtClean="0"/>
            </a:br>
            <a:r>
              <a:rPr lang="ar-SA" dirty="0" smtClean="0"/>
              <a:t>- وقد تؤدي هذه الطريقة إلى تقييد الصلاحيات أو عدم توفر المرونة في نظــــام الموازنة خاصة في حالة ظهور عجز ببعض بنود المــوازنة ـ ووجود فائــض في بنود أخرى.</a:t>
            </a:r>
            <a:br>
              <a:rPr lang="ar-SA" dirty="0" smtClean="0"/>
            </a:br>
            <a:r>
              <a:rPr lang="ar-SA" dirty="0" smtClean="0"/>
              <a:t>- التصويت الإجمالي (فصلاً فصلاً) هو الأكثر شيوعا.</a:t>
            </a:r>
            <a:br>
              <a:rPr lang="ar-SA" dirty="0" smtClean="0"/>
            </a:br>
            <a:r>
              <a:rPr lang="ar-SA" dirty="0" smtClean="0"/>
              <a:t>- إعطاء السلطة التنفيذية حرية التصرف في نقل الاعتمادات بين بنود الموازنة مما يتيح مرونة كافية أثناء تنفيذ الموازنة العامة.</a:t>
            </a:r>
            <a:br>
              <a:rPr lang="ar-SA" dirty="0" smtClean="0"/>
            </a:br>
            <a:endParaRPr lang="ar-SA" dirty="0" smtClean="0"/>
          </a:p>
          <a:p>
            <a:endParaRPr lang="ar-SA"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اعتماد الموازنة العامة</a:t>
            </a:r>
            <a:br>
              <a:rPr lang="ar-SA" dirty="0" smtClean="0"/>
            </a:b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الطريقة الثانية:- </a:t>
            </a:r>
            <a:br>
              <a:rPr lang="ar-SA" dirty="0" smtClean="0"/>
            </a:br>
            <a:r>
              <a:rPr lang="ar-SA" dirty="0" smtClean="0"/>
              <a:t>- يحال مشروع الموازنة إلى اللجنة المالية بمجلس الوزراء ـ تتكون اللجنــة من عدد من الوزراء المختصين لدراسة مشروع الموازنة وإعداد تقرير بذلك يتضمن ملاحظاتها على مشروع الموازنة العامة. </a:t>
            </a:r>
            <a:br>
              <a:rPr lang="ar-SA" dirty="0" smtClean="0"/>
            </a:br>
            <a:r>
              <a:rPr lang="ar-SA" dirty="0" smtClean="0"/>
              <a:t>- يعرض مشروع الموازنة وتقارير اللجنة المالية بمجلس الوزراء على المجلس لإجازته و يتم التصويت على مشروع الموازنة فصلاً فصلاً (التصويت الإجمالي) ولذلك يجوز للوزارة أو الجهاز الحكومي إجراء المناقلات بين بنود الموازنة ـ حسب نصوص النظام.</a:t>
            </a:r>
            <a:br>
              <a:rPr lang="ar-SA" dirty="0" smtClean="0"/>
            </a:br>
            <a:r>
              <a:rPr lang="ar-SA" dirty="0" smtClean="0"/>
              <a:t>- وهذا يتيح للأجهزة الحكومية مرونة أكثر في إدارة موازنتها.</a:t>
            </a:r>
            <a:br>
              <a:rPr lang="ar-SA" dirty="0" smtClean="0"/>
            </a:br>
            <a:r>
              <a:rPr lang="ar-SA" dirty="0" smtClean="0"/>
              <a:t>- تقوم وزارة المالية بإعداد مشروع الموازنة للسنة المالية القادمة والرفع لمجلس الوزراء لدراسته ومن ثم اعتماده.</a:t>
            </a:r>
            <a:br>
              <a:rPr lang="ar-SA" dirty="0" smtClean="0"/>
            </a:br>
            <a:endParaRPr lang="ar-SA" dirty="0" smtClean="0"/>
          </a:p>
          <a:p>
            <a:endParaRPr lang="ar-S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اعتماد الموازنة العامة</a:t>
            </a:r>
            <a:endParaRPr lang="ar-SA" dirty="0"/>
          </a:p>
        </p:txBody>
      </p:sp>
      <p:sp>
        <p:nvSpPr>
          <p:cNvPr id="3" name="Content Placeholder 2"/>
          <p:cNvSpPr>
            <a:spLocks noGrp="1"/>
          </p:cNvSpPr>
          <p:nvPr>
            <p:ph idx="1"/>
          </p:nvPr>
        </p:nvSpPr>
        <p:spPr/>
        <p:txBody>
          <a:bodyPr>
            <a:normAutofit lnSpcReduction="10000"/>
          </a:bodyPr>
          <a:lstStyle/>
          <a:p>
            <a:r>
              <a:rPr lang="ar-SA" dirty="0" smtClean="0"/>
              <a:t>خطوات اعتماد موازنة المملكة </a:t>
            </a:r>
          </a:p>
          <a:p>
            <a:r>
              <a:rPr lang="ar-SA" dirty="0" smtClean="0"/>
              <a:t>- يصادق رئيس مجلس الوزراء ـ خادم الحرمين الشريفين ـ على مشروع الموازنة وتجاز الموازنة بإصدار مرسوم ملكي.</a:t>
            </a:r>
            <a:br>
              <a:rPr lang="ar-SA" dirty="0" smtClean="0"/>
            </a:br>
            <a:r>
              <a:rPr lang="ar-SA" dirty="0" smtClean="0"/>
              <a:t>- تتولى وزارة المالية والاقتصاد الوطني إبلاغ الوزارات والأجهزة الحكومية بموازنتها المعتمدة وبالتعليمات الواجب إتباعها في عملية التنفيذ.</a:t>
            </a:r>
            <a:br>
              <a:rPr lang="ar-SA" dirty="0" smtClean="0"/>
            </a:br>
            <a:r>
              <a:rPr lang="ar-SA" dirty="0" smtClean="0"/>
              <a:t>- كما تتولى الوزارة إبلاغ الجهات والأجهزة الرقابية ببدء تنفيذ الموازنة وإجازتها.</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الموازنة العامة</a:t>
            </a:r>
            <a:endParaRPr lang="ar-SA" dirty="0"/>
          </a:p>
        </p:txBody>
      </p:sp>
      <p:sp>
        <p:nvSpPr>
          <p:cNvPr id="3" name="Content Placeholder 2"/>
          <p:cNvSpPr>
            <a:spLocks noGrp="1"/>
          </p:cNvSpPr>
          <p:nvPr>
            <p:ph idx="1"/>
          </p:nvPr>
        </p:nvSpPr>
        <p:spPr/>
        <p:txBody>
          <a:bodyPr>
            <a:normAutofit fontScale="92500" lnSpcReduction="20000"/>
          </a:bodyPr>
          <a:lstStyle/>
          <a:p>
            <a:r>
              <a:rPr lang="ar-SA" b="1" dirty="0" smtClean="0"/>
              <a:t>المقارنة بين مفهوم الموازنة ومصطلحات أخرى </a:t>
            </a:r>
            <a:endParaRPr lang="ar-SA" dirty="0" smtClean="0"/>
          </a:p>
          <a:p>
            <a:r>
              <a:rPr lang="ar-SA" dirty="0" smtClean="0"/>
              <a:t>• موازنة عامة - ميزانية عامة:</a:t>
            </a:r>
            <a:br>
              <a:rPr lang="ar-SA" dirty="0" smtClean="0"/>
            </a:br>
            <a:r>
              <a:rPr lang="ar-SA" dirty="0" smtClean="0"/>
              <a:t>- يستخدم المصطلحان بشكل مترادف.</a:t>
            </a:r>
            <a:br>
              <a:rPr lang="ar-SA" dirty="0" smtClean="0"/>
            </a:br>
            <a:r>
              <a:rPr lang="ar-SA" dirty="0" smtClean="0"/>
              <a:t>- يطلق على الجهاز الحكومي الذي يتولى مهام إعداد تقديرات نفقات وإيرادات الحكــومة مسمــى إدارة المـوازنة العــــامة وأحيانا إدارة الميزانية العامة.</a:t>
            </a:r>
            <a:br>
              <a:rPr lang="ar-SA" dirty="0" smtClean="0"/>
            </a:br>
            <a:r>
              <a:rPr lang="ar-SA" dirty="0" smtClean="0"/>
              <a:t>- والأرجح استخدام موازنة عامة بدلا من ميـزانية حيـــث أن أصل الكلمة مشتق من مفهـوم التــوازن وهو المبـــدأ الــذي يحرص الاقتصــاديون التقليــديون بأهمية توازن المـوازنة, بمعنى أن تتسـاوى الإيرادات المتــوقعة مع النـفـقات وعدم حدوث العجز الذي يضر بالاقتصاد.</a:t>
            </a:r>
            <a:endParaRPr lang="ar-SA"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دورة الموازنة العامة</a:t>
            </a:r>
            <a:br>
              <a:rPr lang="ar-SA" dirty="0" smtClean="0"/>
            </a:br>
            <a:endParaRPr lang="ar-SA" dirty="0"/>
          </a:p>
        </p:txBody>
      </p:sp>
      <p:sp>
        <p:nvSpPr>
          <p:cNvPr id="3" name="Content Placeholder 2"/>
          <p:cNvSpPr>
            <a:spLocks noGrp="1"/>
          </p:cNvSpPr>
          <p:nvPr>
            <p:ph idx="1"/>
          </p:nvPr>
        </p:nvSpPr>
        <p:spPr/>
        <p:txBody>
          <a:bodyPr>
            <a:normAutofit lnSpcReduction="10000"/>
          </a:bodyPr>
          <a:lstStyle/>
          <a:p>
            <a:r>
              <a:rPr lang="ar-SA" sz="3800" b="1" dirty="0" smtClean="0"/>
              <a:t>ثالثاً:- تنفيذ الموازنة العامة:</a:t>
            </a:r>
            <a:r>
              <a:rPr lang="ar-SA" dirty="0" smtClean="0"/>
              <a:t/>
            </a:r>
            <a:br>
              <a:rPr lang="ar-SA" dirty="0" smtClean="0"/>
            </a:br>
            <a:r>
              <a:rPr lang="ar-SA" dirty="0" smtClean="0"/>
              <a:t>إخراج محتوياتها إلى حيز الوجود بإحالتها للجهات التنفيذية والتي تتولى تحصيل الإيرادات والإنفاق على أوجه الإنفاق المعتمدة. </a:t>
            </a:r>
            <a:br>
              <a:rPr lang="ar-SA" dirty="0" smtClean="0"/>
            </a:br>
            <a:r>
              <a:rPr lang="ar-SA" dirty="0" smtClean="0"/>
              <a:t>وللتعرف على هذه العملية يتم استعراض المهام التالية: </a:t>
            </a:r>
            <a:br>
              <a:rPr lang="ar-SA" dirty="0" smtClean="0"/>
            </a:br>
            <a:r>
              <a:rPr lang="ar-SA" dirty="0" smtClean="0"/>
              <a:t>1ـ أهداف تنفيذ الموازنة العامة. </a:t>
            </a:r>
            <a:br>
              <a:rPr lang="ar-SA" dirty="0" smtClean="0"/>
            </a:br>
            <a:r>
              <a:rPr lang="ar-SA" dirty="0" smtClean="0"/>
              <a:t>2ـ مبدأ الفصل بين الوظائف الإدارية والوظائف المحاسبية. </a:t>
            </a:r>
            <a:br>
              <a:rPr lang="ar-SA" dirty="0" smtClean="0"/>
            </a:br>
            <a:r>
              <a:rPr lang="ar-SA" dirty="0" smtClean="0"/>
              <a:t>3ـ عمليات تنفيذ الموازنة. </a:t>
            </a:r>
            <a:br>
              <a:rPr lang="ar-SA" dirty="0" smtClean="0"/>
            </a:br>
            <a:r>
              <a:rPr lang="ar-SA" dirty="0" smtClean="0"/>
              <a:t>4ـ </a:t>
            </a:r>
            <a:r>
              <a:rPr lang="ar-SA" dirty="0" smtClean="0"/>
              <a:t>الأجهزة المركزية المختصة بتنفيذ الموازنة بالمملكة. </a:t>
            </a:r>
          </a:p>
          <a:p>
            <a:endParaRPr lang="ar-S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أهداف تنفيذ الموازنة </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85000" lnSpcReduction="20000"/>
          </a:bodyPr>
          <a:lstStyle/>
          <a:p>
            <a:r>
              <a:rPr lang="ar-SA" b="1" dirty="0" smtClean="0"/>
              <a:t>1ـ مراعاة الحدود المالية:</a:t>
            </a:r>
            <a:r>
              <a:rPr lang="ar-SA" dirty="0" smtClean="0"/>
              <a:t> </a:t>
            </a:r>
            <a:br>
              <a:rPr lang="ar-SA" dirty="0" smtClean="0"/>
            </a:br>
            <a:r>
              <a:rPr lang="ar-SA" b="1" dirty="0" smtClean="0"/>
              <a:t>وجوب التقيد بتعليمات تنفيذ الموازنة وعدم تجاوز الاعتمادات المجازة بواسطة السلطة التشريعية. </a:t>
            </a:r>
            <a:r>
              <a:rPr lang="ar-SA" dirty="0" smtClean="0"/>
              <a:t/>
            </a:r>
            <a:br>
              <a:rPr lang="ar-SA" dirty="0" smtClean="0"/>
            </a:br>
            <a:r>
              <a:rPr lang="ar-SA" b="1" dirty="0" smtClean="0"/>
              <a:t>أسباب التجاوز:</a:t>
            </a:r>
            <a:r>
              <a:rPr lang="ar-SA" dirty="0" smtClean="0"/>
              <a:t> </a:t>
            </a:r>
            <a:br>
              <a:rPr lang="ar-SA" dirty="0" smtClean="0"/>
            </a:br>
            <a:r>
              <a:rPr lang="ar-SA" b="1" dirty="0" smtClean="0"/>
              <a:t>1- عدم وضع تقديرات جيدة ودقيقة. </a:t>
            </a:r>
            <a:r>
              <a:rPr lang="ar-SA" dirty="0" smtClean="0"/>
              <a:t/>
            </a:r>
            <a:br>
              <a:rPr lang="ar-SA" dirty="0" smtClean="0"/>
            </a:br>
            <a:r>
              <a:rPr lang="ar-SA" b="1" dirty="0" smtClean="0"/>
              <a:t>2- التخفيض غير المدروس لبعض النفقات من قبل إدارة الميزانية العامة. </a:t>
            </a:r>
            <a:r>
              <a:rPr lang="ar-SA" dirty="0" smtClean="0"/>
              <a:t/>
            </a:r>
            <a:br>
              <a:rPr lang="ar-SA" dirty="0" smtClean="0"/>
            </a:br>
            <a:r>
              <a:rPr lang="ar-SA" b="1" dirty="0" smtClean="0"/>
              <a:t>2ـ توفير مرونة التنفيذ:</a:t>
            </a:r>
            <a:r>
              <a:rPr lang="ar-SA" dirty="0" smtClean="0"/>
              <a:t> </a:t>
            </a:r>
            <a:br>
              <a:rPr lang="ar-SA" dirty="0" smtClean="0"/>
            </a:br>
            <a:r>
              <a:rPr lang="ar-SA" b="1" dirty="0" smtClean="0"/>
              <a:t>الموازنة هي خطة مالية مستقبلية ...وينبغي أن يتوفر لها شروط تضمن تكيفها مع الظروف الاقتصادية المستقبلية. </a:t>
            </a:r>
            <a:r>
              <a:rPr lang="ar-SA" dirty="0" smtClean="0"/>
              <a:t/>
            </a:r>
            <a:br>
              <a:rPr lang="ar-SA" dirty="0" smtClean="0"/>
            </a:br>
            <a:r>
              <a:rPr lang="ar-SA" b="1" dirty="0" smtClean="0"/>
              <a:t>والمقصود بتوفير المرونة ـ الطريقة التي يتم فيها التصويت على مشروع الموازنة ـ (</a:t>
            </a:r>
            <a:r>
              <a:rPr lang="ar-SA" dirty="0" smtClean="0"/>
              <a:t>فصلاً فصلاً</a:t>
            </a:r>
            <a:r>
              <a:rPr lang="ar-SA" b="1" dirty="0" smtClean="0"/>
              <a:t> أو بنداً بنداً).</a:t>
            </a:r>
            <a:endParaRPr lang="ar-SA" dirty="0" smtClean="0"/>
          </a:p>
          <a:p>
            <a:endParaRPr lang="ar-S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أهداف تنفيذ الموازنة </a:t>
            </a:r>
            <a:r>
              <a:rPr lang="ar-SA" dirty="0" smtClean="0"/>
              <a:t/>
            </a:r>
            <a:br>
              <a:rPr lang="ar-SA" dirty="0" smtClean="0"/>
            </a:br>
            <a:endParaRPr lang="ar-SA" dirty="0"/>
          </a:p>
        </p:txBody>
      </p:sp>
      <p:sp>
        <p:nvSpPr>
          <p:cNvPr id="3" name="Content Placeholder 2"/>
          <p:cNvSpPr>
            <a:spLocks noGrp="1"/>
          </p:cNvSpPr>
          <p:nvPr>
            <p:ph idx="1"/>
          </p:nvPr>
        </p:nvSpPr>
        <p:spPr/>
        <p:txBody>
          <a:bodyPr/>
          <a:lstStyle/>
          <a:p>
            <a:r>
              <a:rPr lang="ar-SA" dirty="0" smtClean="0"/>
              <a:t>3ـ </a:t>
            </a:r>
            <a:r>
              <a:rPr lang="ar-SA" dirty="0" smtClean="0"/>
              <a:t>تحقيق الأهداف الاقتصادية والاجتماعية:</a:t>
            </a:r>
            <a:br>
              <a:rPr lang="ar-SA" dirty="0" smtClean="0"/>
            </a:br>
            <a:r>
              <a:rPr lang="ar-SA" dirty="0" smtClean="0"/>
              <a:t>تحقيق الاستقرار الاقتصادي والاجتماعي والمالي ومعالجة مشاكل الاقتصاد وتشجيع القطاع الخاص على الاستثمار وتحقيق التنمية المستدامة في جميع القطاعات.</a:t>
            </a:r>
            <a:br>
              <a:rPr lang="ar-SA" dirty="0" smtClean="0"/>
            </a:br>
            <a:r>
              <a:rPr lang="ar-SA" dirty="0" smtClean="0"/>
              <a:t>4ـ استخدام موارد الدولة الاستخدام الجيد: </a:t>
            </a:r>
            <a:br>
              <a:rPr lang="ar-SA" dirty="0" smtClean="0"/>
            </a:br>
            <a:r>
              <a:rPr lang="ar-SA" dirty="0" smtClean="0"/>
              <a:t>توزيع موارد الدولة على المشاريع المختلفة وتحديد الأهمية لهذه المشاريع وتنفيذ المشاريع الحكومية بكفاءة وفاعلية.</a:t>
            </a:r>
          </a:p>
          <a:p>
            <a:endParaRPr lang="ar-S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التنفيذ</a:t>
            </a:r>
            <a:endParaRPr lang="ar-SA" dirty="0"/>
          </a:p>
        </p:txBody>
      </p:sp>
      <p:sp>
        <p:nvSpPr>
          <p:cNvPr id="3" name="Content Placeholder 2"/>
          <p:cNvSpPr>
            <a:spLocks noGrp="1"/>
          </p:cNvSpPr>
          <p:nvPr>
            <p:ph idx="1"/>
          </p:nvPr>
        </p:nvSpPr>
        <p:spPr/>
        <p:txBody>
          <a:bodyPr>
            <a:normAutofit fontScale="85000" lnSpcReduction="20000"/>
          </a:bodyPr>
          <a:lstStyle/>
          <a:p>
            <a:r>
              <a:rPr lang="ar-SA" b="1" dirty="0" smtClean="0"/>
              <a:t>مبدأ الفصل بين الوظائف الإدارية والوظائف المحاسبية </a:t>
            </a:r>
            <a:endParaRPr lang="ar-SA" dirty="0" smtClean="0"/>
          </a:p>
          <a:p>
            <a:r>
              <a:rPr lang="ar-SA" dirty="0" smtClean="0"/>
              <a:t>تنقسم أعمال تنفيذ الموازنة العامة فيما تخص بإيرادات الدول ونفقاتها إلى قسمين هما: </a:t>
            </a:r>
            <a:br>
              <a:rPr lang="ar-SA" dirty="0" smtClean="0"/>
            </a:br>
            <a:r>
              <a:rPr lang="ar-SA" dirty="0" smtClean="0"/>
              <a:t>1- أعمال ووظائف إدارية. </a:t>
            </a:r>
            <a:br>
              <a:rPr lang="ar-SA" dirty="0" smtClean="0"/>
            </a:br>
            <a:r>
              <a:rPr lang="ar-SA" dirty="0" smtClean="0"/>
              <a:t>2- أعمال ووظائف حسابية. </a:t>
            </a:r>
            <a:br>
              <a:rPr lang="ar-SA" dirty="0" smtClean="0"/>
            </a:br>
            <a:r>
              <a:rPr lang="ar-SA" dirty="0" smtClean="0"/>
              <a:t>الأعمال الإدارية:</a:t>
            </a:r>
            <a:br>
              <a:rPr lang="ar-SA" dirty="0" smtClean="0"/>
            </a:br>
            <a:r>
              <a:rPr lang="ar-SA" dirty="0" smtClean="0"/>
              <a:t>الأعمال التي تنشئ حقوقا للغير على الدولــــة مثل توقيع عقود لشـراء أجهزة ومعدات أو ترسية بناء مبنى على احــد المؤسســــــات والأعمال التي تحدد قيمة الضرائب والرسوم المترتبة للدولة على المواطنيـن ويتولى القيام بهذه الأعمال موظفون إداريون (الوزراء وقيادات المؤسسات الحكومية وجهازهم الإداري) وتتضمـــن أعمال تحصيل الإيرادات وأعمال تقدير النفقات. </a:t>
            </a:r>
          </a:p>
          <a:p>
            <a:endParaRPr lang="ar-S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التنفيذ</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الأعمال </a:t>
            </a:r>
            <a:r>
              <a:rPr lang="ar-SA" dirty="0" smtClean="0"/>
              <a:t>الحسابية :</a:t>
            </a:r>
            <a:br>
              <a:rPr lang="ar-SA" dirty="0" smtClean="0"/>
            </a:br>
            <a:r>
              <a:rPr lang="ar-SA" dirty="0" smtClean="0"/>
              <a:t>عمليات قبض الإيرادات ـ وعمليات دفع النفقات إلى مستحقيها ويتولى القيام بها أمناء الصناديق والمحاسبون والجباة. </a:t>
            </a:r>
            <a:br>
              <a:rPr lang="ar-SA" dirty="0" smtClean="0"/>
            </a:br>
            <a:r>
              <a:rPr lang="ar-SA" dirty="0" smtClean="0"/>
              <a:t>وعملية الفصل بين هاتين الوظيفتين هو أمر في غاية الأهمية للأسباب التالية:</a:t>
            </a:r>
            <a:br>
              <a:rPr lang="ar-SA" dirty="0" smtClean="0"/>
            </a:br>
            <a:r>
              <a:rPr lang="ar-SA" dirty="0" smtClean="0"/>
              <a:t>- ضمان سلامة تحصيل الإيرادات وعدم السماح بإساءة استخدام الأموال العامة. </a:t>
            </a:r>
            <a:br>
              <a:rPr lang="ar-SA" dirty="0" smtClean="0"/>
            </a:br>
            <a:r>
              <a:rPr lang="ar-SA" dirty="0" smtClean="0"/>
              <a:t>- تمكين الأجهزة الرقابية من ممارسة الرقابة على الوزارات والمصالح الحكومية. </a:t>
            </a:r>
            <a:br>
              <a:rPr lang="ar-SA" dirty="0" smtClean="0"/>
            </a:br>
            <a:r>
              <a:rPr lang="ar-SA" dirty="0" smtClean="0"/>
              <a:t>بالاضافة إلى مراعاة الاختصاص (التخصص) في توزيع العمل بحيث يتولى جميع الأعمال الإدارية الإداريون ويتولى القيام بالأعمال المحاسبية المحاسبون.</a:t>
            </a:r>
          </a:p>
          <a:p>
            <a:endParaRPr lang="ar-S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عمليات تنفيذ الموازنة</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92500" lnSpcReduction="20000"/>
          </a:bodyPr>
          <a:lstStyle/>
          <a:p>
            <a:r>
              <a:rPr lang="ar-SA" dirty="0" smtClean="0"/>
              <a:t>وتتضمن </a:t>
            </a:r>
            <a:r>
              <a:rPr lang="ar-SA" dirty="0" smtClean="0"/>
              <a:t>ثلاثة أنواع من العمليات:</a:t>
            </a:r>
            <a:br>
              <a:rPr lang="ar-SA" dirty="0" smtClean="0"/>
            </a:br>
            <a:r>
              <a:rPr lang="ar-SA" dirty="0" smtClean="0"/>
              <a:t>1- تحصيل الإيرادات التي أجيز جبايتها (تنفيذ الإيرادات). </a:t>
            </a:r>
            <a:br>
              <a:rPr lang="ar-SA" dirty="0" smtClean="0"/>
            </a:br>
            <a:r>
              <a:rPr lang="ar-SA" dirty="0" smtClean="0"/>
              <a:t>2- صرف النفقات التي أجيز إنفاقها (تنفيذ النفقات).</a:t>
            </a:r>
            <a:br>
              <a:rPr lang="ar-SA" dirty="0" smtClean="0"/>
            </a:br>
            <a:r>
              <a:rPr lang="ar-SA" dirty="0" smtClean="0"/>
              <a:t>3- عمليات الخزانة العامة. </a:t>
            </a:r>
            <a:br>
              <a:rPr lang="ar-SA" dirty="0" smtClean="0"/>
            </a:br>
            <a:r>
              <a:rPr lang="ar-SA" dirty="0" smtClean="0"/>
              <a:t>أولاًً- عمليات تحصيل الإيرادات:</a:t>
            </a:r>
            <a:br>
              <a:rPr lang="ar-SA" dirty="0" smtClean="0"/>
            </a:br>
            <a:r>
              <a:rPr lang="ar-SA" dirty="0" smtClean="0"/>
              <a:t>- تتولى بعض الأجهزة الحكومية, كتلك التي تتولى بيع خدماتها للعامة من جمهور المنتفعين ـ كوزارة البرق والبريد ـ تحصيل إيرادات الدولة ومن ثم إيداعها لدى مؤسسة النقد (البنك المركزي للحكومة).</a:t>
            </a:r>
            <a:br>
              <a:rPr lang="ar-SA" dirty="0" smtClean="0"/>
            </a:br>
            <a:r>
              <a:rPr lang="ar-SA" dirty="0" smtClean="0"/>
              <a:t>- وبالإضافة لتلك الإيرادات العامة التي يتم تحصيلها ببيع الخدمات فان الإيرادات العامة تنتج من نوعين من الضرائب.</a:t>
            </a:r>
          </a:p>
          <a:p>
            <a:endParaRPr lang="ar-SA"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التنفيذ</a:t>
            </a:r>
            <a:endParaRPr lang="ar-SA" dirty="0"/>
          </a:p>
        </p:txBody>
      </p:sp>
      <p:sp>
        <p:nvSpPr>
          <p:cNvPr id="3" name="Content Placeholder 2"/>
          <p:cNvSpPr>
            <a:spLocks noGrp="1"/>
          </p:cNvSpPr>
          <p:nvPr>
            <p:ph idx="1"/>
          </p:nvPr>
        </p:nvSpPr>
        <p:spPr/>
        <p:txBody>
          <a:bodyPr>
            <a:normAutofit fontScale="70000" lnSpcReduction="20000"/>
          </a:bodyPr>
          <a:lstStyle/>
          <a:p>
            <a:r>
              <a:rPr lang="ar-SA" b="1" dirty="0" smtClean="0"/>
              <a:t>أولاًً- عمليات تحصيل الإيرادات</a:t>
            </a:r>
            <a:endParaRPr lang="ar-SA" dirty="0" smtClean="0"/>
          </a:p>
          <a:p>
            <a:r>
              <a:rPr lang="ar-SA" dirty="0" smtClean="0"/>
              <a:t>الضرائب المباشرة و الضرائب غير المباشرة:</a:t>
            </a:r>
            <a:br>
              <a:rPr lang="ar-SA" dirty="0" smtClean="0"/>
            </a:br>
            <a:r>
              <a:rPr lang="ar-SA" dirty="0" smtClean="0"/>
              <a:t>- الضرائب المباشرة: هي التي توجد علاقة مباشرة بين المكلف ومصلحة الضرائب ويتم جبايتها بواسطة قوائم تشتمل على اسم المكلف ومقدار الضريبة ـ وهي الضرائب على الدخل وعلى رأس المال (الأراضي ـ المباني ـ الأسهم). </a:t>
            </a:r>
            <a:br>
              <a:rPr lang="ar-SA" dirty="0" smtClean="0"/>
            </a:br>
            <a:r>
              <a:rPr lang="ar-SA" dirty="0" smtClean="0"/>
              <a:t>- الضرائب غير المباشرة: هي التي تنشأ نتيجة لوقائع معينة يترتب عليها فرض الضريبة, ضرائب الجمارك لدى دخول بضائع للدولة أو الضرائب على الإنتاج والاستهلاك. </a:t>
            </a:r>
            <a:br>
              <a:rPr lang="ar-SA" dirty="0" smtClean="0"/>
            </a:br>
            <a:r>
              <a:rPr lang="ar-SA" dirty="0" smtClean="0"/>
              <a:t>- وتتولى الأجهزة المعنية تحصيل الإيرادات: وزارة المالية ، مصلحة الزكاة و غيرها بالتفتيش عن المواد الخاضعة للضريبة وفرض المعدل الضريبي عليها وتنظيم الجداول وأوامر قبض الضريبة (عمليات إدارية) يقوم بها موظفون إداريون, أما فيما يتعلق بعمليات المحاسبة مثل تحصيل الأموال وقيدها وجبايتها فيقوم بها أمناء الصناديق والمحاسبون.</a:t>
            </a:r>
            <a:br>
              <a:rPr lang="ar-SA" dirty="0" smtClean="0"/>
            </a:br>
            <a:r>
              <a:rPr lang="ar-SA" dirty="0" smtClean="0"/>
              <a:t>- وتتولى جميع الوزارات والمصالح تحصيل الإيرادات العامة ثم توريدها إلى خزانة الدولة أو بنكها المركزي.</a:t>
            </a:r>
          </a:p>
          <a:p>
            <a:endParaRPr lang="ar-S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التنفيذ</a:t>
            </a:r>
            <a:endParaRPr lang="ar-SA" dirty="0"/>
          </a:p>
        </p:txBody>
      </p:sp>
      <p:sp>
        <p:nvSpPr>
          <p:cNvPr id="3" name="Content Placeholder 2"/>
          <p:cNvSpPr>
            <a:spLocks noGrp="1"/>
          </p:cNvSpPr>
          <p:nvPr>
            <p:ph idx="1"/>
          </p:nvPr>
        </p:nvSpPr>
        <p:spPr/>
        <p:txBody>
          <a:bodyPr>
            <a:normAutofit fontScale="70000" lnSpcReduction="20000"/>
          </a:bodyPr>
          <a:lstStyle/>
          <a:p>
            <a:r>
              <a:rPr lang="ar-SA" b="1" dirty="0" smtClean="0"/>
              <a:t>ثانياًً- الصرف على النفقات العامة</a:t>
            </a:r>
            <a:endParaRPr lang="ar-SA" dirty="0" smtClean="0"/>
          </a:p>
          <a:p>
            <a:r>
              <a:rPr lang="ar-SA" dirty="0" smtClean="0"/>
              <a:t>- تبدأ جميع الأجهزة والمؤسسات الحكومية وبعد الموافقة على موازناتها عمليات صرف اعتماداتها المالية التي تم إجازتها خلال السنة المالية والتي يجب عدم تجاوزها. </a:t>
            </a:r>
            <a:br>
              <a:rPr lang="ar-SA" dirty="0" smtClean="0"/>
            </a:br>
            <a:r>
              <a:rPr lang="ar-SA" dirty="0" smtClean="0"/>
              <a:t>- وتمر عملية الصرف على النفقات العامة بمراحل عدة: </a:t>
            </a:r>
            <a:br>
              <a:rPr lang="ar-SA" dirty="0" smtClean="0"/>
            </a:br>
            <a:r>
              <a:rPr lang="ar-SA" dirty="0" smtClean="0"/>
              <a:t>عقد النفقة ـ التحقق ـ أمر الدفع ـ الدفع</a:t>
            </a:r>
            <a:br>
              <a:rPr lang="ar-SA" dirty="0" smtClean="0"/>
            </a:br>
            <a:r>
              <a:rPr lang="ar-SA" b="1" u="sng" dirty="0" smtClean="0"/>
              <a:t>1ـ عقد النفقة: </a:t>
            </a:r>
            <a:r>
              <a:rPr lang="ar-SA" dirty="0" smtClean="0"/>
              <a:t>(مرحلة الالتزام أو الارتباط). </a:t>
            </a:r>
            <a:br>
              <a:rPr lang="ar-SA" dirty="0" smtClean="0"/>
            </a:br>
            <a:r>
              <a:rPr lang="ar-SA" dirty="0" smtClean="0"/>
              <a:t>وينشأ في حالة ارتباط جهاز حكومي مع الغير مما يجعل الدولة أو الجهاز المعنى مديناً للغير ومن الأمثلة تعيين موظف ـ استئجار مبنى أو شراء أجهزة أو الارتباط بعقد لإنشاء مبنى .</a:t>
            </a:r>
            <a:br>
              <a:rPr lang="ar-SA" dirty="0" smtClean="0"/>
            </a:br>
            <a:r>
              <a:rPr lang="ar-SA" dirty="0" smtClean="0"/>
              <a:t>ولصحة عقد النفقة توفر شرطين: </a:t>
            </a:r>
            <a:br>
              <a:rPr lang="ar-SA" dirty="0" smtClean="0"/>
            </a:br>
            <a:r>
              <a:rPr lang="ar-SA" dirty="0" smtClean="0"/>
              <a:t>1ـ أن يصدر العقد عن السلطة المختصة . </a:t>
            </a:r>
            <a:br>
              <a:rPr lang="ar-SA" dirty="0" smtClean="0"/>
            </a:br>
            <a:r>
              <a:rPr lang="ar-SA" dirty="0" smtClean="0"/>
              <a:t>2ـ توفر الاعتمادات اللازمة للوفاء بالعقد في موازنة الجهاز الحكومي. </a:t>
            </a:r>
            <a:br>
              <a:rPr lang="ar-SA" dirty="0" smtClean="0"/>
            </a:br>
            <a:r>
              <a:rPr lang="ar-SA" b="1" u="sng" dirty="0" smtClean="0"/>
              <a:t>2ـ التحقق: </a:t>
            </a:r>
            <a:r>
              <a:rPr lang="ar-SA" dirty="0" smtClean="0"/>
              <a:t/>
            </a:r>
            <a:br>
              <a:rPr lang="ar-SA" dirty="0" smtClean="0"/>
            </a:br>
            <a:r>
              <a:rPr lang="ar-SA" dirty="0" smtClean="0"/>
              <a:t>ويتم التحقق بالتأكد من أن الطرف الآخر قد قام بتنفيذ الالتزامات التي أوكلت له من قبل </a:t>
            </a:r>
          </a:p>
          <a:p>
            <a:endParaRPr lang="ar-S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مراحل التنفيذ</a:t>
            </a:r>
            <a:endParaRPr lang="ar-SA" dirty="0"/>
          </a:p>
        </p:txBody>
      </p:sp>
      <p:sp>
        <p:nvSpPr>
          <p:cNvPr id="3" name="Content Placeholder 2"/>
          <p:cNvSpPr>
            <a:spLocks noGrp="1"/>
          </p:cNvSpPr>
          <p:nvPr>
            <p:ph idx="1"/>
          </p:nvPr>
        </p:nvSpPr>
        <p:spPr/>
        <p:txBody>
          <a:bodyPr>
            <a:normAutofit fontScale="92500" lnSpcReduction="20000"/>
          </a:bodyPr>
          <a:lstStyle/>
          <a:p>
            <a:r>
              <a:rPr lang="ar-SA" b="1" dirty="0" smtClean="0"/>
              <a:t>ثانياًً- الصرف على النفقات العامة</a:t>
            </a:r>
            <a:endParaRPr lang="ar-SA" dirty="0" smtClean="0"/>
          </a:p>
          <a:p>
            <a:r>
              <a:rPr lang="ar-SA" b="1" u="sng" dirty="0" smtClean="0"/>
              <a:t>3ـ الأمر بالصرف:</a:t>
            </a:r>
            <a:r>
              <a:rPr lang="ar-SA" dirty="0" smtClean="0"/>
              <a:t/>
            </a:r>
            <a:br>
              <a:rPr lang="ar-SA" dirty="0" smtClean="0"/>
            </a:br>
            <a:r>
              <a:rPr lang="ar-SA" dirty="0" smtClean="0"/>
              <a:t>صدور الأمر للخزانة العامة بصرف المبلغ المستحق على الدولة للغير وتسحب أوامر الدفع (إذا زادت عن عشرين ألف) على وزارة المالية والتي تصدر شيك مسحوب على مؤسسة النقد بالدفع للمستفيد. </a:t>
            </a:r>
            <a:br>
              <a:rPr lang="ar-SA" dirty="0" smtClean="0"/>
            </a:br>
            <a:r>
              <a:rPr lang="ar-SA" dirty="0" smtClean="0"/>
              <a:t>أما إذا كان الدفع اقل من عشرين ألف فيسحب على صندوق الوزارة أو الجهاز الحكومي من رئيس الجهاز أو من ينوب عنه. </a:t>
            </a:r>
            <a:br>
              <a:rPr lang="ar-SA" dirty="0" smtClean="0"/>
            </a:br>
            <a:r>
              <a:rPr lang="ar-SA" dirty="0" smtClean="0"/>
              <a:t>وجدير بالذكر أن المراحل الثلاثة السابقة يقوم بها موظفون إداريون تنفيذا للمبدأ الخاص بالفصل بين الوظائف الإدارية والحسابية.</a:t>
            </a:r>
          </a:p>
          <a:p>
            <a:endParaRPr lang="ar-S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77500" lnSpcReduction="20000"/>
          </a:bodyPr>
          <a:lstStyle/>
          <a:p>
            <a:r>
              <a:rPr lang="ar-SA" b="1" u="sng" dirty="0" smtClean="0"/>
              <a:t>4ـ الدفع: </a:t>
            </a:r>
            <a:r>
              <a:rPr lang="ar-SA" dirty="0" smtClean="0"/>
              <a:t>صرف المبلغ لصاحب الاستحقاق. </a:t>
            </a:r>
            <a:br>
              <a:rPr lang="ar-SA" dirty="0" smtClean="0"/>
            </a:br>
            <a:r>
              <a:rPr lang="ar-SA" dirty="0" smtClean="0"/>
              <a:t>- ويقوم بأعمال الدفــع المحاسبون وأمناء الصناديق تحقيقاً لمبدأ الفصل ويتم التحقق من صحة أوامر الدفع والتعليمات المالية التي تحددها بما في ذلك التأكد من توفر الاعتمادات في موازنة الجهاز الحكومي والتأكد من تمام قيام المستحق بالأعمال المكلف بها ...الخ.</a:t>
            </a:r>
            <a:br>
              <a:rPr lang="ar-SA" dirty="0" smtClean="0"/>
            </a:br>
            <a:r>
              <a:rPr lang="ar-SA" dirty="0" smtClean="0"/>
              <a:t>- وتقوم مؤسسة النقد العربي السعودي وإدارة الحسابات العامة بوزارة المالية بدور هام فيما يتعلق بعمليات الصرف والدفع وأمور إدارة الإيرادات العامة والنفقات العامة فمؤسسة النقد هي مصرف الحكومة وبنكها المركزي والتي تورد فيها كافة إيرادات الدولة وتصرف منها مدفوعاتها (في المناطق التي لا يوجد فيها فرع للمؤسسة يتولى بنك الرياض أو البنك الأهلي مهامه).</a:t>
            </a:r>
            <a:br>
              <a:rPr lang="ar-SA" dirty="0" smtClean="0"/>
            </a:br>
            <a:r>
              <a:rPr lang="ar-SA" dirty="0" smtClean="0"/>
              <a:t>- وتقوم إدارة الحسابات العامة بوزارة المالية بأعمال تتعلق بحفظ وضبط الحسابات الجارية بين وزارة المالية والأجهزة الحكومية المختلفة كما تهتم إدارة الحسابــــات بمراجعـــة جداول الحسابات الشهرية للوزارات والمؤسسات الحكومية وإعداد الحسابات الختامية للدولة.</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الموازنة العامة</a:t>
            </a:r>
            <a:endParaRPr lang="ar-SA" dirty="0"/>
          </a:p>
        </p:txBody>
      </p:sp>
      <p:sp>
        <p:nvSpPr>
          <p:cNvPr id="3" name="Content Placeholder 2"/>
          <p:cNvSpPr>
            <a:spLocks noGrp="1"/>
          </p:cNvSpPr>
          <p:nvPr>
            <p:ph idx="1"/>
          </p:nvPr>
        </p:nvSpPr>
        <p:spPr/>
        <p:txBody>
          <a:bodyPr/>
          <a:lstStyle/>
          <a:p>
            <a:r>
              <a:rPr lang="ar-SA" b="1" dirty="0" smtClean="0"/>
              <a:t>المقارنة بين مفهوم الموازنة ومصطلحات أخرى </a:t>
            </a:r>
            <a:endParaRPr lang="ar-SA" dirty="0" smtClean="0"/>
          </a:p>
          <a:p>
            <a:r>
              <a:rPr lang="ar-SA" dirty="0" smtClean="0"/>
              <a:t>• الموازنة العامة وخطة التنمية:</a:t>
            </a:r>
            <a:br>
              <a:rPr lang="ar-SA" dirty="0" smtClean="0"/>
            </a:br>
            <a:r>
              <a:rPr lang="ar-SA" dirty="0" smtClean="0"/>
              <a:t>- تعد خطط التنمية لتحقيق أهداف اقتصــادية واجتمـــاعية من خلال البرامج والمشاريع التي تنفذ خلال فترة الخطة والتي عادة ما يتم إعدادها لفترة زمنية متوسطة المدى 5سنوات - وتقسم إلى خطط سنوية مفصلة. وترتبـط المــوازنة بخطــط التنمية ارتباطاً وثيقا ًومن خلال توفير الموارد المالية اللازمة لتنفيذ أهدافها السنوية.</a:t>
            </a:r>
            <a:endParaRPr lang="ar-SA"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ثالثاً - عمليات الخزانة العامة</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62500" lnSpcReduction="20000"/>
          </a:bodyPr>
          <a:lstStyle/>
          <a:p>
            <a:r>
              <a:rPr lang="ar-SA" dirty="0" smtClean="0"/>
              <a:t>المفهوم </a:t>
            </a:r>
            <a:r>
              <a:rPr lang="ar-SA" dirty="0" smtClean="0"/>
              <a:t>:-</a:t>
            </a:r>
            <a:br>
              <a:rPr lang="ar-SA" dirty="0" smtClean="0"/>
            </a:br>
            <a:r>
              <a:rPr lang="ar-SA" dirty="0" smtClean="0"/>
              <a:t>-المكــان المعنــوي الذي يطلــق عليه إدارة الحسابات العامة بوزارة المالية وذلك على خلاف ما كان عليه الوضع سابقا من تركز الإيرادات العامة في الخزانة العامة ويتم تزويد الخزانات الفرعية بالأجهزة الحكومية بالاعتمادات اللازمة. </a:t>
            </a:r>
            <a:br>
              <a:rPr lang="ar-SA" dirty="0" smtClean="0"/>
            </a:br>
            <a:r>
              <a:rPr lang="ar-SA" dirty="0" smtClean="0"/>
              <a:t>- وتقوم مؤسسة النقد العربي السعودي (البنك المركزي) في الوقت الحاضر باستلام إيرادات الدولة ودفع مصروفاتها.</a:t>
            </a:r>
            <a:br>
              <a:rPr lang="ar-SA" dirty="0" smtClean="0"/>
            </a:br>
            <a:r>
              <a:rPr lang="ar-SA" dirty="0" smtClean="0"/>
              <a:t>- وإدارة الحسابات العامة (الخزانة العامة) والى جانب مهامها الرئيسية المتعلقة بإدارة حاجات الدولة ـ تسجيل الإيرادات والنفقات, وتتولى:</a:t>
            </a:r>
            <a:br>
              <a:rPr lang="ar-SA" dirty="0" smtClean="0"/>
            </a:br>
            <a:r>
              <a:rPr lang="ar-SA" dirty="0" smtClean="0"/>
              <a:t>1ـ تحصيل الإيرادات وصرف النفقات العامة باسم الدولة.</a:t>
            </a:r>
            <a:br>
              <a:rPr lang="ar-SA" dirty="0" smtClean="0"/>
            </a:br>
            <a:r>
              <a:rPr lang="ar-SA" dirty="0" smtClean="0"/>
              <a:t>2ـ التوفيق بين عمليات التحصيل وعمليات الصرف، والعمل على توفير الاعتمادات اللازمة للصرف وعدم تجاوز المبالغ المتوفرة للصرف في خزانة الدولة العامة.</a:t>
            </a:r>
            <a:br>
              <a:rPr lang="ar-SA" dirty="0" smtClean="0"/>
            </a:br>
            <a:r>
              <a:rPr lang="ar-SA" dirty="0" smtClean="0"/>
              <a:t>وتقوم الخزانة العامة (إدارة الحسابات العامة) تحصيل الإيرادات والصرف على مشاريع الدولة... وقد يحدث في بعض الأحيان تأخر إيرادات الدولة ـ قلة الاعتمادات المتوفرة أو ظهور ما يعرف بالعجز في الإيرادات ويستوجب ذلك تدخل وزارة المالية لسد العجز المؤقت بعدة طرق ومنها:- </a:t>
            </a:r>
            <a:br>
              <a:rPr lang="ar-SA" dirty="0" smtClean="0"/>
            </a:br>
            <a:r>
              <a:rPr lang="ar-SA" dirty="0" smtClean="0"/>
              <a:t>1- الاقتراض من البنك المركزي للدولة (مؤسسة النقد العربي السعودي). </a:t>
            </a:r>
            <a:br>
              <a:rPr lang="ar-SA" dirty="0" smtClean="0"/>
            </a:br>
            <a:r>
              <a:rPr lang="ar-SA" dirty="0" smtClean="0"/>
              <a:t>2- الاقتراض من البنوك المحلية أو إصدار سندات حكومية أو السحب من الاحتياطي العام.</a:t>
            </a:r>
            <a:br>
              <a:rPr lang="ar-SA" dirty="0" smtClean="0"/>
            </a:br>
            <a:r>
              <a:rPr lang="ar-SA" dirty="0" smtClean="0"/>
              <a:t>وجميع هذه الأعمال تعرف بعمليات الخزانة العامة.</a:t>
            </a:r>
            <a:endParaRPr lang="ar-S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دورة الموازنة العامة </a:t>
            </a:r>
            <a:r>
              <a:rPr lang="ar-SA" dirty="0" smtClean="0"/>
              <a:t/>
            </a:r>
            <a:br>
              <a:rPr lang="ar-SA" dirty="0" smtClean="0"/>
            </a:br>
            <a:endParaRPr lang="ar-SA" dirty="0"/>
          </a:p>
        </p:txBody>
      </p:sp>
      <p:sp>
        <p:nvSpPr>
          <p:cNvPr id="3" name="Content Placeholder 2"/>
          <p:cNvSpPr>
            <a:spLocks noGrp="1"/>
          </p:cNvSpPr>
          <p:nvPr>
            <p:ph idx="1"/>
          </p:nvPr>
        </p:nvSpPr>
        <p:spPr/>
        <p:txBody>
          <a:bodyPr/>
          <a:lstStyle/>
          <a:p>
            <a:r>
              <a:rPr lang="ar-SA" dirty="0" smtClean="0"/>
              <a:t>رابعاً- </a:t>
            </a:r>
            <a:r>
              <a:rPr lang="ar-SA" dirty="0" smtClean="0"/>
              <a:t>الرقابة على تنفيذ الموازنة:-</a:t>
            </a:r>
            <a:br>
              <a:rPr lang="ar-SA" dirty="0" smtClean="0"/>
            </a:br>
            <a:r>
              <a:rPr lang="ar-SA" dirty="0" smtClean="0"/>
              <a:t>- مفهوم الرقابة وأهدافها.</a:t>
            </a:r>
            <a:br>
              <a:rPr lang="ar-SA" dirty="0" smtClean="0"/>
            </a:br>
            <a:r>
              <a:rPr lang="ar-SA" dirty="0" smtClean="0"/>
              <a:t>- أنواع الرقابة على تنفيذ الموازنة العامة.</a:t>
            </a:r>
            <a:br>
              <a:rPr lang="ar-SA" dirty="0" smtClean="0"/>
            </a:br>
            <a:r>
              <a:rPr lang="ar-SA" dirty="0" smtClean="0"/>
              <a:t>- أجهزة الرقابة في المملكة.</a:t>
            </a:r>
            <a:br>
              <a:rPr lang="ar-SA" dirty="0" smtClean="0"/>
            </a:br>
            <a:endParaRPr lang="ar-SA" dirty="0" smtClean="0"/>
          </a:p>
          <a:p>
            <a:endParaRPr lang="ar-SA"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رابعاً- الرقابة على تنفيذ الموازنة</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77500" lnSpcReduction="20000"/>
          </a:bodyPr>
          <a:lstStyle/>
          <a:p>
            <a:r>
              <a:rPr lang="ar-SA" dirty="0" smtClean="0"/>
              <a:t>مفهوم </a:t>
            </a:r>
            <a:r>
              <a:rPr lang="ar-SA" dirty="0" smtClean="0"/>
              <a:t>الرقابة:-</a:t>
            </a:r>
            <a:br>
              <a:rPr lang="ar-SA" dirty="0" smtClean="0"/>
            </a:br>
            <a:r>
              <a:rPr lang="ar-SA" dirty="0" smtClean="0"/>
              <a:t>- من أهم مراحل دورة الموازنة ـ توضح سلامة ودقة التقديرات وتساهم في التأكد من تحصيل الإيرادات وإنفاق النفقات العامة. </a:t>
            </a:r>
            <a:br>
              <a:rPr lang="ar-SA" dirty="0" smtClean="0"/>
            </a:br>
            <a:r>
              <a:rPr lang="ar-SA" dirty="0" smtClean="0"/>
              <a:t>- مقارنة النتائج الفعلية بالأهداف وتشخيص وتحليل أسباب الانحرافات وإجراء التعديلات اللازمة. </a:t>
            </a:r>
            <a:br>
              <a:rPr lang="ar-SA" dirty="0" smtClean="0"/>
            </a:br>
            <a:r>
              <a:rPr lang="ar-SA" dirty="0" smtClean="0"/>
              <a:t>- مجموعة الإجراءات التي توضع للتأكد من مطابقة التنفيذ الفعلي للخطط ودراسة أسباب الانحرافات في التنفيذ لمعالجتها ومنع تكرارها. </a:t>
            </a:r>
            <a:br>
              <a:rPr lang="ar-SA" dirty="0" smtClean="0"/>
            </a:br>
            <a:r>
              <a:rPr lang="ar-SA" dirty="0" smtClean="0"/>
              <a:t>أهداف الرقابة على الموازنة:-</a:t>
            </a:r>
            <a:br>
              <a:rPr lang="ar-SA" dirty="0" smtClean="0"/>
            </a:br>
            <a:r>
              <a:rPr lang="ar-SA" dirty="0" smtClean="0"/>
              <a:t>- التأكد من أن الأموال العامة تم التصرف فيها وفقا للخطط والسياسات العامة وان تحصيل الإيرادات وإنفاق الاعتمادات تتم وفقا للأنظمة والتعليمات. </a:t>
            </a:r>
            <a:br>
              <a:rPr lang="ar-SA" dirty="0" smtClean="0"/>
            </a:br>
            <a:r>
              <a:rPr lang="ar-SA" dirty="0" smtClean="0"/>
              <a:t>- اكتشاف الأخطاء واتخاذ الإجراءات اللازمة.</a:t>
            </a:r>
            <a:br>
              <a:rPr lang="ar-SA" dirty="0" smtClean="0"/>
            </a:br>
            <a:r>
              <a:rPr lang="ar-SA" dirty="0" smtClean="0"/>
              <a:t>- التأكد من إن الأموال العامة تستخدم بكفاءة عالية وعدم الإسراف في تصريف الأموال العامة. </a:t>
            </a:r>
            <a:endParaRPr lang="ar-SA"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رابعاً- الرقابة على تنفيذ الموازنة</a:t>
            </a:r>
          </a:p>
        </p:txBody>
      </p:sp>
      <p:sp>
        <p:nvSpPr>
          <p:cNvPr id="3" name="Content Placeholder 2"/>
          <p:cNvSpPr>
            <a:spLocks noGrp="1"/>
          </p:cNvSpPr>
          <p:nvPr>
            <p:ph idx="1"/>
          </p:nvPr>
        </p:nvSpPr>
        <p:spPr/>
        <p:txBody>
          <a:bodyPr>
            <a:normAutofit fontScale="62500" lnSpcReduction="20000"/>
          </a:bodyPr>
          <a:lstStyle/>
          <a:p>
            <a:r>
              <a:rPr lang="ar-SA" dirty="0" smtClean="0"/>
              <a:t>أنواع </a:t>
            </a:r>
            <a:r>
              <a:rPr lang="ar-SA" dirty="0" smtClean="0"/>
              <a:t>الرقابـــــــــــــــــة:</a:t>
            </a:r>
            <a:br>
              <a:rPr lang="ar-SA" dirty="0" smtClean="0"/>
            </a:br>
            <a:r>
              <a:rPr lang="ar-SA" dirty="0" smtClean="0"/>
              <a:t>تقسم إلى عدة أقسام وحسب الغرض من دراستها: </a:t>
            </a:r>
            <a:br>
              <a:rPr lang="ar-SA" dirty="0" smtClean="0"/>
            </a:br>
            <a:r>
              <a:rPr lang="ar-SA" dirty="0" smtClean="0"/>
              <a:t>    أولاًً- من حيث التوقيت الزمني: </a:t>
            </a:r>
            <a:br>
              <a:rPr lang="ar-SA" dirty="0" smtClean="0"/>
            </a:br>
            <a:r>
              <a:rPr lang="ar-SA" dirty="0" smtClean="0"/>
              <a:t>         1- رقابة سابقة.</a:t>
            </a:r>
            <a:br>
              <a:rPr lang="ar-SA" dirty="0" smtClean="0"/>
            </a:br>
            <a:r>
              <a:rPr lang="ar-SA" dirty="0" smtClean="0"/>
              <a:t>         2- رقابة لاحقة. </a:t>
            </a:r>
            <a:br>
              <a:rPr lang="ar-SA" dirty="0" smtClean="0"/>
            </a:br>
            <a:r>
              <a:rPr lang="ar-SA" dirty="0" smtClean="0"/>
              <a:t>    ثانياًً- من حيث المصدر (الأجهزة التي تمارسها): </a:t>
            </a:r>
            <a:br>
              <a:rPr lang="ar-SA" dirty="0" smtClean="0"/>
            </a:br>
            <a:r>
              <a:rPr lang="ar-SA" dirty="0" smtClean="0"/>
              <a:t>         1- داخلية. </a:t>
            </a:r>
            <a:br>
              <a:rPr lang="ar-SA" dirty="0" smtClean="0"/>
            </a:br>
            <a:r>
              <a:rPr lang="ar-SA" dirty="0" smtClean="0"/>
              <a:t>         2- خارجية. </a:t>
            </a:r>
            <a:br>
              <a:rPr lang="ar-SA" dirty="0" smtClean="0"/>
            </a:br>
            <a:r>
              <a:rPr lang="ar-SA" dirty="0" smtClean="0"/>
              <a:t>         3- سياسية. </a:t>
            </a:r>
            <a:br>
              <a:rPr lang="ar-SA" dirty="0" smtClean="0"/>
            </a:br>
            <a:r>
              <a:rPr lang="ar-SA" dirty="0" smtClean="0"/>
              <a:t>    ثالثاً- من حيث التخصص: </a:t>
            </a:r>
            <a:br>
              <a:rPr lang="ar-SA" dirty="0" smtClean="0"/>
            </a:br>
            <a:r>
              <a:rPr lang="ar-SA" dirty="0" smtClean="0"/>
              <a:t>         1- رقابة حسابية. </a:t>
            </a:r>
            <a:br>
              <a:rPr lang="ar-SA" dirty="0" smtClean="0"/>
            </a:br>
            <a:r>
              <a:rPr lang="ar-SA" dirty="0" smtClean="0"/>
              <a:t>         2- رقابة اقتصادية (تقيمية). </a:t>
            </a:r>
            <a:br>
              <a:rPr lang="ar-SA" dirty="0" smtClean="0"/>
            </a:br>
            <a:r>
              <a:rPr lang="ar-SA" dirty="0" smtClean="0"/>
              <a:t>أولاًً- من حيث التوقيت الزمني:-</a:t>
            </a:r>
            <a:br>
              <a:rPr lang="ar-SA" dirty="0" smtClean="0"/>
            </a:br>
            <a:r>
              <a:rPr lang="ar-SA" dirty="0" smtClean="0"/>
              <a:t>1- الرقابة السابقة: </a:t>
            </a:r>
            <a:br>
              <a:rPr lang="ar-SA" dirty="0" smtClean="0"/>
            </a:br>
            <a:r>
              <a:rPr lang="ar-SA" dirty="0" smtClean="0"/>
              <a:t>وهي التي تسبق عملية التنفيذ (الصرف) وتهدف إلى التدقيق في المعاملات المالية قبل تنفيذها لمنع الأخطاء.</a:t>
            </a:r>
            <a:br>
              <a:rPr lang="ar-SA" dirty="0" smtClean="0"/>
            </a:br>
            <a:r>
              <a:rPr lang="ar-SA" dirty="0" smtClean="0"/>
              <a:t>وقد تمارس من قبل أجهزة داخلية متخصصة (إدارة التدقيق ـ المراقب المالي) وقد يمارسها أيضا جهات خارجية كوزارة المالية من خلال مراقبيها (بإدارة الرقابة المالية).</a:t>
            </a:r>
            <a:endParaRPr lang="ar-SA"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1- الرقابة السابقة </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92500" lnSpcReduction="20000"/>
          </a:bodyPr>
          <a:lstStyle/>
          <a:p>
            <a:r>
              <a:rPr lang="ar-SA" dirty="0" smtClean="0"/>
              <a:t>مزاياهـــــــــــــــــا</a:t>
            </a:r>
            <a:r>
              <a:rPr lang="ar-SA" dirty="0" smtClean="0"/>
              <a:t>:-</a:t>
            </a:r>
            <a:br>
              <a:rPr lang="ar-SA" dirty="0" smtClean="0"/>
            </a:br>
            <a:r>
              <a:rPr lang="ar-SA" dirty="0" smtClean="0"/>
              <a:t>تقليل فرص ارتكاب المخالفات المالية. </a:t>
            </a:r>
            <a:br>
              <a:rPr lang="ar-SA" dirty="0" smtClean="0"/>
            </a:br>
            <a:r>
              <a:rPr lang="ar-SA" dirty="0" smtClean="0"/>
              <a:t>تخفيف المسؤولية المالية عن عاتق الإدارية ـ حصولهم على موافقة الأجهزة المعنية(المراقبون المالييون). </a:t>
            </a:r>
            <a:br>
              <a:rPr lang="ar-SA" dirty="0" smtClean="0"/>
            </a:br>
            <a:r>
              <a:rPr lang="ar-SA" dirty="0" smtClean="0"/>
              <a:t>الدقة في تطبيق الأنظمة والتعليمات قبل البدء بالصرف. </a:t>
            </a:r>
            <a:br>
              <a:rPr lang="ar-SA" dirty="0" smtClean="0"/>
            </a:br>
            <a:r>
              <a:rPr lang="ar-SA" dirty="0" smtClean="0"/>
              <a:t>عيوبهــــــــــــــــــــــا:-</a:t>
            </a:r>
            <a:br>
              <a:rPr lang="ar-SA" dirty="0" smtClean="0"/>
            </a:br>
            <a:r>
              <a:rPr lang="ar-SA" dirty="0" smtClean="0"/>
              <a:t>تأخر إنهاء الأعمال بسبب إجراءات الرقابة وعدم مرونة من يقومون بمهامها. </a:t>
            </a:r>
            <a:br>
              <a:rPr lang="ar-SA" dirty="0" smtClean="0"/>
            </a:br>
            <a:r>
              <a:rPr lang="ar-SA" dirty="0" smtClean="0"/>
              <a:t>تعتبر الرقابة شكلية (مراجعة الدفاتر والمستندات وتحقق من الأنظمة وليست رقابة موضوعية تتضمن نتائج الأعمال).</a:t>
            </a:r>
            <a:br>
              <a:rPr lang="ar-SA" dirty="0" smtClean="0"/>
            </a:br>
            <a:endParaRPr lang="ar-SA" dirty="0" smtClean="0"/>
          </a:p>
          <a:p>
            <a:endParaRPr lang="ar-SA"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2- الرقابة اللاحقــــــــــــة</a:t>
            </a:r>
            <a:br>
              <a:rPr lang="ar-SA" dirty="0" smtClean="0"/>
            </a:br>
            <a:endParaRPr lang="ar-SA" dirty="0"/>
          </a:p>
        </p:txBody>
      </p:sp>
      <p:sp>
        <p:nvSpPr>
          <p:cNvPr id="3" name="Content Placeholder 2"/>
          <p:cNvSpPr>
            <a:spLocks noGrp="1"/>
          </p:cNvSpPr>
          <p:nvPr>
            <p:ph idx="1"/>
          </p:nvPr>
        </p:nvSpPr>
        <p:spPr/>
        <p:txBody>
          <a:bodyPr>
            <a:normAutofit/>
          </a:bodyPr>
          <a:lstStyle/>
          <a:p>
            <a:r>
              <a:rPr lang="ar-SA" dirty="0" smtClean="0"/>
              <a:t>- </a:t>
            </a:r>
            <a:r>
              <a:rPr lang="ar-SA" dirty="0" smtClean="0"/>
              <a:t>الرقابة التي تتم بعد الانتهاء من عملية التنفيذ ـ رقابة على إيرادات ونفقات عامة وتهدف إلى اكتشاف الأخطاء والمخالفات المالية ـ ومعاقبة مرتكبيها. </a:t>
            </a:r>
            <a:br>
              <a:rPr lang="ar-SA" dirty="0" smtClean="0"/>
            </a:br>
            <a:r>
              <a:rPr lang="ar-SA" dirty="0" smtClean="0"/>
              <a:t>- وتأخذ أشكالا متعددة ـ كمراجعة الدفاتر الحسابية ـ مستندات الصرف والتحصيل ـ الحسابات الختامية.</a:t>
            </a:r>
            <a:br>
              <a:rPr lang="ar-SA" dirty="0" smtClean="0"/>
            </a:br>
            <a:r>
              <a:rPr lang="ar-SA" dirty="0" smtClean="0"/>
              <a:t>- ويتولى مهمة القيام بالرقابة اللاحقة (ديوان المراقبة العامة) وهو جهاز حكومي مستقل يمارس الرقابة على الأجهزة التنفيذية ويتمتع رئيس وموظفو هذا الجهاز بحصانة وحماية كافية بعيدا عن نفوذ السلطة التنفيذية.</a:t>
            </a:r>
          </a:p>
          <a:p>
            <a:endParaRPr lang="ar-S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2- الرقابة اللاحقــــــــــــة</a:t>
            </a:r>
            <a:br>
              <a:rPr lang="ar-SA" dirty="0" smtClean="0"/>
            </a:br>
            <a:endParaRPr lang="ar-SA" dirty="0"/>
          </a:p>
        </p:txBody>
      </p:sp>
      <p:sp>
        <p:nvSpPr>
          <p:cNvPr id="3" name="Content Placeholder 2"/>
          <p:cNvSpPr>
            <a:spLocks noGrp="1"/>
          </p:cNvSpPr>
          <p:nvPr>
            <p:ph idx="1"/>
          </p:nvPr>
        </p:nvSpPr>
        <p:spPr/>
        <p:txBody>
          <a:bodyPr>
            <a:normAutofit fontScale="85000" lnSpcReduction="10000"/>
          </a:bodyPr>
          <a:lstStyle/>
          <a:p>
            <a:r>
              <a:rPr lang="ar-SA" dirty="0" smtClean="0"/>
              <a:t>مزاياهـــــــــــــــا</a:t>
            </a:r>
            <a:r>
              <a:rPr lang="ar-SA" dirty="0" smtClean="0"/>
              <a:t>:-</a:t>
            </a:r>
            <a:br>
              <a:rPr lang="ar-SA" dirty="0" smtClean="0"/>
            </a:br>
            <a:r>
              <a:rPr lang="ar-SA" dirty="0" smtClean="0"/>
              <a:t>- لا تتسبب في إعاقة الأعمال وتعطيلها ـ كونها تأتي بعد الصرف. </a:t>
            </a:r>
            <a:br>
              <a:rPr lang="ar-SA" dirty="0" smtClean="0"/>
            </a:br>
            <a:r>
              <a:rPr lang="ar-SA" dirty="0" smtClean="0"/>
              <a:t>- قد تؤدي إلى اهتمام موظفي السلطة التنفيذية بدقة وأمانة العمل. </a:t>
            </a:r>
            <a:br>
              <a:rPr lang="ar-SA" dirty="0" smtClean="0"/>
            </a:br>
            <a:r>
              <a:rPr lang="ar-SA" dirty="0" smtClean="0"/>
              <a:t>- تتميز بواقعية أكثر من غيرها كونها تأتي بعد إتمام العملية المالية. </a:t>
            </a:r>
            <a:br>
              <a:rPr lang="ar-SA" dirty="0" smtClean="0"/>
            </a:br>
            <a:r>
              <a:rPr lang="ar-SA" dirty="0" smtClean="0"/>
              <a:t>- تساهم في التأكد من إن الأهداف المخطط لها قد تم تحقيقها, الأمر الذي يعد مساهمة فعالة لتطبيق الأساليب الحديثة في تحضير الموازنات (موازنة الأداء ـ البرامج). </a:t>
            </a:r>
            <a:br>
              <a:rPr lang="ar-SA" dirty="0" smtClean="0"/>
            </a:br>
            <a:r>
              <a:rPr lang="ar-SA" dirty="0" smtClean="0"/>
              <a:t>عيوبهـــــــــــــــــا:- </a:t>
            </a:r>
            <a:br>
              <a:rPr lang="ar-SA" dirty="0" smtClean="0"/>
            </a:br>
            <a:r>
              <a:rPr lang="ar-SA" dirty="0" smtClean="0"/>
              <a:t>- تأخر اكتشاف الأخطاء إلى ما بعد عملية الصرف (عدم فاعليتها). </a:t>
            </a:r>
            <a:br>
              <a:rPr lang="ar-SA" dirty="0" smtClean="0"/>
            </a:br>
            <a:r>
              <a:rPr lang="ar-SA" dirty="0" smtClean="0"/>
              <a:t>- لا تحول دون وقوع الأخطاء.</a:t>
            </a:r>
          </a:p>
          <a:p>
            <a:endParaRPr lang="ar-SA"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3600" dirty="0" smtClean="0"/>
              <a:t>ثانياًً- الرقابة من حيث المصدر (الأجهزة التي تمارسها)</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1ـ </a:t>
            </a:r>
            <a:r>
              <a:rPr lang="ar-SA" dirty="0" smtClean="0"/>
              <a:t>الرقابة الإدارية (الداخلية):- </a:t>
            </a:r>
            <a:br>
              <a:rPr lang="ar-SA" dirty="0" smtClean="0"/>
            </a:br>
            <a:r>
              <a:rPr lang="ar-SA" dirty="0" smtClean="0"/>
              <a:t>- وهي رقابة السلطة التنفيذية على أعمالها ويتولى هذا جميع الوحدات الإدارية المشرفة على أعمال المنظمة والوزارة. </a:t>
            </a:r>
            <a:br>
              <a:rPr lang="ar-SA" dirty="0" smtClean="0"/>
            </a:br>
            <a:r>
              <a:rPr lang="ar-SA" dirty="0" smtClean="0"/>
              <a:t>- ويمارس رؤساء الوحدات الإدارية الرقابة على مرؤوسيهم وخاصة أولئك الذين يتولون أعمال تتعلق بإدارة إيرادات ونفقات الدولة كما أن وزارة المالية تراقب أعمال المؤسسة من خلال موظفين تابعين لها (المراقبين الماليين).</a:t>
            </a:r>
            <a:br>
              <a:rPr lang="ar-SA" dirty="0" smtClean="0"/>
            </a:br>
            <a:r>
              <a:rPr lang="ar-SA" dirty="0" smtClean="0"/>
              <a:t>2ـ الرقابة الإدارية (الخارجية):- </a:t>
            </a:r>
            <a:br>
              <a:rPr lang="ar-SA" dirty="0" smtClean="0"/>
            </a:br>
            <a:r>
              <a:rPr lang="ar-SA" dirty="0" smtClean="0"/>
              <a:t>وهي الرقابة التي تمارسها أجهزة مستقلة على أعمال وأنشطة الجهاز التنفيذي (ديوان المراقبة العامة ـ وزارة المالية).</a:t>
            </a:r>
            <a:br>
              <a:rPr lang="ar-SA" dirty="0" smtClean="0"/>
            </a:br>
            <a:r>
              <a:rPr lang="ar-SA" dirty="0" smtClean="0"/>
              <a:t>3ـ الرقابة السياسية:- </a:t>
            </a:r>
            <a:br>
              <a:rPr lang="ar-SA" dirty="0" smtClean="0"/>
            </a:br>
            <a:r>
              <a:rPr lang="ar-SA" dirty="0" smtClean="0"/>
              <a:t>وهي الرقابة التي تمارسها الأجهزة التشريعية كالمجالس التشريعية ومن مهامها إجازة مشروع الموازنة السنوية ومناقشتها قبل البدء في تنفيذها للتأكد من سلامة موافقتها للسياسة العامة للدولة.</a:t>
            </a:r>
            <a:br>
              <a:rPr lang="ar-SA" dirty="0" smtClean="0"/>
            </a:br>
            <a:r>
              <a:rPr lang="ar-SA" dirty="0" smtClean="0"/>
              <a:t>وقد تمارس هذه الأجهزة رقابة لاحقة أو أثناء فترة التنفيذ تتمثل في مناقشة الحساب الختامي للدولة أو مناقشة الجهاز التنفيذي في أمور تتعلق بمناقلات الاعتمادات. </a:t>
            </a:r>
            <a:br>
              <a:rPr lang="ar-SA" dirty="0" smtClean="0"/>
            </a:br>
            <a:r>
              <a:rPr lang="ar-SA" dirty="0" smtClean="0"/>
              <a:t>وهي رقابة ضعيفة وشكلية لعدم توفر الخبرات لدى الجهاز التشريعي للقيام بهذه الوظيفة.</a:t>
            </a:r>
          </a:p>
          <a:p>
            <a:endParaRPr lang="ar-SA"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ثالثاً- الرقابة من حيث التخصص</a:t>
            </a:r>
            <a:br>
              <a:rPr lang="ar-SA" dirty="0" smtClean="0"/>
            </a:b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1ـ </a:t>
            </a:r>
            <a:r>
              <a:rPr lang="ar-SA" dirty="0" smtClean="0"/>
              <a:t>رقابة حسابية (الرقابة المستندية):-</a:t>
            </a:r>
            <a:br>
              <a:rPr lang="ar-SA" dirty="0" smtClean="0"/>
            </a:br>
            <a:r>
              <a:rPr lang="ar-SA" dirty="0" smtClean="0"/>
              <a:t>رقابة على الإجراءات الحسابية للتأكد من سلامة عمليات تحصيل الإيرادات وصرف النفقات وصحة مستندات عمليات التحصيل والصرف.</a:t>
            </a:r>
            <a:br>
              <a:rPr lang="ar-SA" dirty="0" smtClean="0"/>
            </a:br>
            <a:r>
              <a:rPr lang="ar-SA" dirty="0" smtClean="0"/>
              <a:t>والرقابة الحسابية تهتم بالتأكد بان العمليات المالية تتم وفق الأنظمة واللوائح والتعليمات المالية التي تصدر بها الموازنة العامة, وأن إيرادات الدولة قد تم تحصيلها وتوريدها إلى خزانة الدولة (بنكها المركزي).</a:t>
            </a:r>
            <a:br>
              <a:rPr lang="ar-SA" dirty="0" smtClean="0"/>
            </a:br>
            <a:r>
              <a:rPr lang="ar-SA" dirty="0" smtClean="0"/>
              <a:t>رقابة تقليدية تتفق مع موازنة البنود كونها لا تنظر إلى مدى تحقيق أهداف الموازنة العامة أو آثارها الاقتصادية.</a:t>
            </a:r>
          </a:p>
          <a:p>
            <a:endParaRPr lang="ar-SA"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ثالثاً- الرقابة من حيث التخصص</a:t>
            </a:r>
            <a:br>
              <a:rPr lang="ar-SA" dirty="0" smtClean="0"/>
            </a:br>
            <a:endParaRPr lang="ar-SA" dirty="0"/>
          </a:p>
        </p:txBody>
      </p:sp>
      <p:sp>
        <p:nvSpPr>
          <p:cNvPr id="3" name="Content Placeholder 2"/>
          <p:cNvSpPr>
            <a:spLocks noGrp="1"/>
          </p:cNvSpPr>
          <p:nvPr>
            <p:ph idx="1"/>
          </p:nvPr>
        </p:nvSpPr>
        <p:spPr/>
        <p:txBody>
          <a:bodyPr>
            <a:normAutofit/>
          </a:bodyPr>
          <a:lstStyle/>
          <a:p>
            <a:r>
              <a:rPr lang="ar-SA" dirty="0" smtClean="0"/>
              <a:t>2ـ </a:t>
            </a:r>
            <a:r>
              <a:rPr lang="ar-SA" dirty="0" smtClean="0"/>
              <a:t>الرقابة الاقتصادية:-</a:t>
            </a:r>
            <a:br>
              <a:rPr lang="ar-SA" dirty="0" smtClean="0"/>
            </a:br>
            <a:r>
              <a:rPr lang="ar-SA" dirty="0" smtClean="0"/>
              <a:t>- إلى جانب اهتمامها بالجانب الحسابي (المستندات) تهتم أيضا بمتابعة تنفيذ الأعمال والمشاريع والبرامج ومعرفة مصداقية تكلفتها بالإضافة إلى معرفة كفاءة الأجهزة التي تمارس إنشاء مشاريع الدولة (تحقيق الكفاءة الاقتصادية لمشاريع الدولة وتوجيه الأموال العامة التوجيه الملائم).</a:t>
            </a:r>
            <a:br>
              <a:rPr lang="ar-SA" dirty="0" smtClean="0"/>
            </a:br>
            <a:r>
              <a:rPr lang="ar-SA" dirty="0" smtClean="0"/>
              <a:t>- الرقابة الاقتصادية من الأساليب الحديثة في الرقابة ويتطلب تطبيقها تطوير لأسلوب إعداد الموازنات من أساليب تقليدية إلى أساليب حديثة (موازنة بنود ـ موازنة برامج وأداء).</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الموازنة العامة</a:t>
            </a:r>
            <a:endParaRPr lang="ar-SA" dirty="0"/>
          </a:p>
        </p:txBody>
      </p:sp>
      <p:sp>
        <p:nvSpPr>
          <p:cNvPr id="3" name="Content Placeholder 2"/>
          <p:cNvSpPr>
            <a:spLocks noGrp="1"/>
          </p:cNvSpPr>
          <p:nvPr>
            <p:ph idx="1"/>
          </p:nvPr>
        </p:nvSpPr>
        <p:spPr/>
        <p:txBody>
          <a:bodyPr>
            <a:normAutofit fontScale="85000" lnSpcReduction="20000"/>
          </a:bodyPr>
          <a:lstStyle/>
          <a:p>
            <a:r>
              <a:rPr lang="ar-SA" b="1" dirty="0" smtClean="0"/>
              <a:t>المقارنة بين مفهوم الموازنة ومصطلحات أخرى </a:t>
            </a:r>
            <a:endParaRPr lang="ar-SA" dirty="0" smtClean="0"/>
          </a:p>
          <a:p>
            <a:r>
              <a:rPr lang="ar-SA" dirty="0" smtClean="0"/>
              <a:t>• الموازنة العامة والموازنة الخاصة:</a:t>
            </a:r>
            <a:br>
              <a:rPr lang="ar-SA" dirty="0" smtClean="0"/>
            </a:br>
            <a:r>
              <a:rPr lang="ar-SA" dirty="0" smtClean="0"/>
              <a:t>- تتشابه كل من الموازنة العامة وموازنة القطاع الخاص في أن لكل منهما جداول للإيرادات وأخرى للنفقات وجداول للوظائف التي يتم استحداثها لفترة زمنية مستقبلة عادة ما تقدر بسنة واحدة.</a:t>
            </a:r>
            <a:br>
              <a:rPr lang="ar-SA" dirty="0" smtClean="0"/>
            </a:br>
            <a:r>
              <a:rPr lang="ar-SA" dirty="0" smtClean="0"/>
              <a:t>• أما ما يختص بالفروقات بين الموازنتين فهي كالتالي:</a:t>
            </a:r>
            <a:br>
              <a:rPr lang="ar-SA" dirty="0" smtClean="0"/>
            </a:br>
            <a:r>
              <a:rPr lang="ar-SA" dirty="0" smtClean="0"/>
              <a:t>- يتم إعداد الموازنة العامة في مؤسسات الحكومة التنفيذية ومن ثم يتـم اعتمادها وإجازتها من قبل الجهاز التشريعي للدولة , بينما يـتم إجازة موازنة القطاع الخاص من قبل مجلس إدارة المنظمة الأمر الذي يمنح موازنة القطاع الخاص مرونة أكبر لاسيما فيما يتعلق بنقل الاعتمادات بين أبواب وبنود الموازنة. </a:t>
            </a:r>
            <a:br>
              <a:rPr lang="ar-SA" dirty="0" smtClean="0"/>
            </a:br>
            <a:endParaRPr lang="ar-SA" dirty="0" smtClean="0"/>
          </a:p>
          <a:p>
            <a:endParaRPr lang="ar-SA"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أولاًً- الموازنة التقليدية</a:t>
            </a:r>
            <a:br>
              <a:rPr lang="ar-SA" dirty="0" smtClean="0"/>
            </a:br>
            <a:endParaRPr lang="ar-SA" dirty="0"/>
          </a:p>
        </p:txBody>
      </p:sp>
      <p:sp>
        <p:nvSpPr>
          <p:cNvPr id="3" name="Content Placeholder 2"/>
          <p:cNvSpPr>
            <a:spLocks noGrp="1"/>
          </p:cNvSpPr>
          <p:nvPr>
            <p:ph idx="1"/>
          </p:nvPr>
        </p:nvSpPr>
        <p:spPr>
          <a:xfrm>
            <a:off x="457200" y="1052736"/>
            <a:ext cx="8229600" cy="5073427"/>
          </a:xfrm>
        </p:spPr>
        <p:txBody>
          <a:bodyPr>
            <a:normAutofit fontScale="70000" lnSpcReduction="20000"/>
          </a:bodyPr>
          <a:lstStyle/>
          <a:p>
            <a:r>
              <a:rPr lang="ar-SA" dirty="0" smtClean="0"/>
              <a:t>الموازنة </a:t>
            </a:r>
            <a:r>
              <a:rPr lang="ar-SA" dirty="0" smtClean="0"/>
              <a:t>التقليدية ـ موازنة البنود (1921 ـ 1939هـ):-</a:t>
            </a:r>
            <a:br>
              <a:rPr lang="ar-SA" dirty="0" smtClean="0"/>
            </a:br>
            <a:r>
              <a:rPr lang="ar-SA" dirty="0" smtClean="0"/>
              <a:t>وهي التي تأخذ تقسيم النفقات على أساس الوحدات الإدارية للدولة ثم يتم توزيع النفقات إلى فصول وأبواب وبنود أو يتم توزيع الاعتمادات على الأغراض المرصودة من اجلها. ويتم الصرف وفقا لأنظمة وتعليمات الموازنة لمنع الاختلاسات والمخالفات. تركز على الرقابة المالية على النفقات العامة. </a:t>
            </a:r>
            <a:br>
              <a:rPr lang="ar-SA" dirty="0" smtClean="0"/>
            </a:br>
            <a:r>
              <a:rPr lang="ar-SA" dirty="0" smtClean="0"/>
              <a:t>أقدم أنواع الموازنات، حيث بدئ في تطبيقها منذ القرن التاسع عشر ولازال العديد من دول العالم تطبق هذا النوع، ويطلق عليها عدة مسميات. </a:t>
            </a:r>
            <a:br>
              <a:rPr lang="ar-SA" dirty="0" smtClean="0"/>
            </a:br>
            <a:r>
              <a:rPr lang="ar-SA" u="sng" dirty="0" smtClean="0"/>
              <a:t>- موازنة البنود (line-item budget</a:t>
            </a:r>
            <a:r>
              <a:rPr lang="ar-SA" dirty="0" smtClean="0"/>
              <a:t>). </a:t>
            </a:r>
            <a:br>
              <a:rPr lang="ar-SA" dirty="0" smtClean="0"/>
            </a:br>
            <a:r>
              <a:rPr lang="ar-SA" dirty="0" smtClean="0"/>
              <a:t>بسبب تركيزها على بنود الموازنة وما يرصد لها من اعتمادات وأهمية التقيد ببنود الإنفاق المجازة. </a:t>
            </a:r>
            <a:br>
              <a:rPr lang="ar-SA" dirty="0" smtClean="0"/>
            </a:br>
            <a:r>
              <a:rPr lang="ar-SA" u="sng" dirty="0" smtClean="0"/>
              <a:t>- موازنة الرقابة (control budget). </a:t>
            </a:r>
            <a:r>
              <a:rPr lang="ar-SA" dirty="0" smtClean="0"/>
              <a:t>بسبب تركيزها واهتمامها بأحكام الرقابة الماليـــة على النفقــــات العامة وعدم الصرف في غير الأوجه المحددة مسبقا وعدم تجاوز الاعتمادات</a:t>
            </a:r>
            <a:r>
              <a:rPr lang="ar-SA" dirty="0" smtClean="0"/>
              <a:t>.</a:t>
            </a:r>
          </a:p>
          <a:p>
            <a:r>
              <a:rPr lang="ar-SA" u="sng" dirty="0" smtClean="0"/>
              <a:t>- </a:t>
            </a:r>
            <a:r>
              <a:rPr lang="ar-SA" u="sng" dirty="0" smtClean="0"/>
              <a:t>الموازنة الجزئية أو المتزايدة جزئيا (Incremental):- </a:t>
            </a:r>
            <a:r>
              <a:rPr lang="ar-SA" dirty="0" smtClean="0"/>
              <a:t/>
            </a:r>
            <a:br>
              <a:rPr lang="ar-SA" dirty="0" smtClean="0"/>
            </a:br>
            <a:r>
              <a:rPr lang="ar-SA" dirty="0" smtClean="0"/>
              <a:t>وهي الموازنة التي تعتمد على موازنات سابقة كأساس لتقدير نفقات السنوات المالية أللاحقة مع زيادة أو إنقاص حجم الإنفاق العام بنسب مئوية لا تتجاوز</a:t>
            </a:r>
            <a:br>
              <a:rPr lang="ar-SA" dirty="0" smtClean="0"/>
            </a:br>
            <a:r>
              <a:rPr lang="ar-SA" dirty="0" smtClean="0"/>
              <a:t>10- 15%.</a:t>
            </a:r>
          </a:p>
          <a:p>
            <a:endParaRPr lang="ar-SA" dirty="0" smtClean="0"/>
          </a:p>
          <a:p>
            <a:endParaRPr lang="ar-SA"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a:r>
            <a:br>
              <a:rPr lang="ar-SA" dirty="0" smtClean="0"/>
            </a:br>
            <a:endParaRPr lang="ar-SA" dirty="0"/>
          </a:p>
        </p:txBody>
      </p:sp>
      <p:sp>
        <p:nvSpPr>
          <p:cNvPr id="3" name="Content Placeholder 2"/>
          <p:cNvSpPr>
            <a:spLocks noGrp="1"/>
          </p:cNvSpPr>
          <p:nvPr>
            <p:ph idx="1"/>
          </p:nvPr>
        </p:nvSpPr>
        <p:spPr>
          <a:xfrm>
            <a:off x="457200" y="692696"/>
            <a:ext cx="8229600" cy="5433467"/>
          </a:xfrm>
        </p:spPr>
        <p:txBody>
          <a:bodyPr>
            <a:normAutofit fontScale="85000" lnSpcReduction="20000"/>
          </a:bodyPr>
          <a:lstStyle/>
          <a:p>
            <a:r>
              <a:rPr lang="ar-SA" dirty="0" smtClean="0"/>
              <a:t> أولاً- الموازنة التقليدية</a:t>
            </a:r>
          </a:p>
          <a:p>
            <a:r>
              <a:rPr lang="ar-SA" dirty="0" smtClean="0"/>
              <a:t>تصنيفات النفقات التي ترتكز عليها الموازنة التقليدية:-</a:t>
            </a:r>
            <a:br>
              <a:rPr lang="ar-SA" dirty="0" smtClean="0"/>
            </a:br>
            <a:r>
              <a:rPr lang="ar-SA" dirty="0" smtClean="0"/>
              <a:t>التصنيف الإداري:- </a:t>
            </a:r>
            <a:br>
              <a:rPr lang="ar-SA" dirty="0" smtClean="0"/>
            </a:br>
            <a:r>
              <a:rPr lang="ar-SA" dirty="0" smtClean="0"/>
              <a:t>ويتم تقسيم النفقات وتوزيعها على أساس الوزارات والمصالح الحكــــومية، ويـــخصص لكل وزارة أو مصلحــــة فصل خاص فــي وثيقة المـــوازنة ويقســم الفصل إلى فــروع وتدرج النفقات في الفصول المخصصة لها.</a:t>
            </a:r>
            <a:br>
              <a:rPr lang="ar-SA" dirty="0" smtClean="0"/>
            </a:br>
            <a:r>
              <a:rPr lang="ar-SA" dirty="0" smtClean="0"/>
              <a:t>التصنيف النوعي:-</a:t>
            </a:r>
            <a:br>
              <a:rPr lang="ar-SA" dirty="0" smtClean="0"/>
            </a:br>
            <a:r>
              <a:rPr lang="ar-SA" dirty="0" smtClean="0"/>
              <a:t>- تقسم النفقات العامة إلى أبواب وبنود مختلفة حسب طبيعة النفقات أو الغرض من الإنفاق. </a:t>
            </a:r>
            <a:br>
              <a:rPr lang="ar-SA" dirty="0" smtClean="0"/>
            </a:br>
            <a:r>
              <a:rPr lang="ar-SA" dirty="0" smtClean="0"/>
              <a:t>رواتب – أجور – بدلات – شراء أجهزة وآلات – صيانة ...الخ. </a:t>
            </a:r>
            <a:br>
              <a:rPr lang="ar-SA" dirty="0" smtClean="0"/>
            </a:br>
            <a:r>
              <a:rPr lang="ar-SA" dirty="0" smtClean="0"/>
              <a:t>- ويحقق التصنيف النوعي أهداف الرقابة السابقة واللاحقة على الإنفاق العـــام حيث يتم التأكـــد من عـــدم تجـــــاوز الاعتمــادات المخصصــــــة لكل بند من البنــــود وان الصــــرف يتم في حدود الاعتمادات المخصصة لكل بند من بنود.</a:t>
            </a:r>
            <a:endParaRPr lang="ar-SA"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مزايا الموازنة </a:t>
            </a:r>
            <a:r>
              <a:rPr lang="ar-SA" dirty="0" smtClean="0"/>
              <a:t>التقليدية</a:t>
            </a:r>
            <a:endParaRPr lang="ar-SA" dirty="0"/>
          </a:p>
        </p:txBody>
      </p:sp>
      <p:sp>
        <p:nvSpPr>
          <p:cNvPr id="3" name="Content Placeholder 2"/>
          <p:cNvSpPr>
            <a:spLocks noGrp="1"/>
          </p:cNvSpPr>
          <p:nvPr>
            <p:ph idx="1"/>
          </p:nvPr>
        </p:nvSpPr>
        <p:spPr/>
        <p:txBody>
          <a:bodyPr>
            <a:normAutofit fontScale="92500" lnSpcReduction="20000"/>
          </a:bodyPr>
          <a:lstStyle/>
          <a:p>
            <a:pPr>
              <a:buNone/>
            </a:pPr>
            <a:r>
              <a:rPr lang="ar-SA" dirty="0" smtClean="0"/>
              <a:t/>
            </a:r>
            <a:br>
              <a:rPr lang="ar-SA" dirty="0" smtClean="0"/>
            </a:br>
            <a:r>
              <a:rPr lang="ar-SA" dirty="0" smtClean="0"/>
              <a:t>1- وجود نماذج وتعليمات واضحة لإعدادها: بحيث تمكن الموظف من تجميع البيانات وتقدير احتياجات إدارته من النفقات للسنة المالية التي تعد موازنتها. وتساهم هذه النماذج في إمداد المسؤولين عن إعداد وتحضير الموازنة بالتعليمات اللازمة لتقدير احتياجات البنود المختلفة.</a:t>
            </a:r>
            <a:br>
              <a:rPr lang="ar-SA" dirty="0" smtClean="0"/>
            </a:br>
            <a:r>
              <a:rPr lang="ar-SA" dirty="0" smtClean="0"/>
              <a:t>2- سهولة إعداد الموازنة: يترتب على ما سبق أن إعداد الموازنات يتم بصورة مبسطة نظرا لوجود التعليمات والتي تحدد طريقة - طرق تقدير النفقات وأوجه الصرف المختلفة على الأنشطة الحكومية. (أما بالزيادة النسبية أو الانخفاض النسبي عن نفقات السنة المالية السابقة دون إجراء دراسات تحليلية للنفقات أو إعطاء تقديرات للنتائج التي يتوقع تحقيقها).</a:t>
            </a:r>
          </a:p>
          <a:p>
            <a:endParaRPr lang="ar-SA"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مزايا الموازنة التقليدية</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 </a:t>
            </a:r>
            <a:r>
              <a:rPr lang="ar-SA" dirty="0" smtClean="0"/>
              <a:t>3- </a:t>
            </a:r>
            <a:r>
              <a:rPr lang="ar-SA" dirty="0" smtClean="0"/>
              <a:t>إحكام الرقابة على عمليات الإنفاق: ويتم ذلك عن طريــــق التأكد من أن الاعتمادات المخصصة للبنود المعتمدة تتم وفقا للأنظمة المحددة لها وعدم تجاوز الاعتمادات. </a:t>
            </a:r>
            <a:br>
              <a:rPr lang="ar-SA" dirty="0" smtClean="0"/>
            </a:br>
            <a:r>
              <a:rPr lang="ar-SA" dirty="0" smtClean="0"/>
              <a:t>4- سهولة إجراء المقارنات بين إيرادات ونفقات السنوات المالية: وذلك لوضوح أبواب وبنود الموازنات السنوية، فيمكن إجراء المقارنة بين إيرادات ونفقات المؤسسات الحكومية من خلال ما تم إنفاقه في السنوات الماضية وما تم تحصيله من إيرادات سابقة</a:t>
            </a:r>
            <a:r>
              <a:rPr lang="ar-SA" dirty="0" smtClean="0"/>
              <a:t>.</a:t>
            </a:r>
          </a:p>
          <a:p>
            <a:r>
              <a:rPr lang="ar-SA" dirty="0" smtClean="0"/>
              <a:t>5- سهولة تحديد المسؤولية عن الإنفاق: موازنات الأجهزة الحكومية توضع تحت تصرف قيادة التنظيم، ولذلك يسهل تحديد المسؤولية عن الصرف والرقابة على تصرفاته المالية ومحاسبته في حالة إساءة استخدام الأموال العامة. </a:t>
            </a:r>
            <a:br>
              <a:rPr lang="ar-SA" dirty="0" smtClean="0"/>
            </a:br>
            <a:r>
              <a:rPr lang="ar-SA" dirty="0" smtClean="0"/>
              <a:t>6- وجود قواعد تنظيم شؤونها: التزامها بتطبيق القواعد العامة للموازنة مثل سنوية الموازنة – قاعدة الشمول – قاعدة وحدة الموازنة.</a:t>
            </a:r>
            <a:endParaRPr lang="ar-SA"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نقد الموازنة </a:t>
            </a:r>
            <a:r>
              <a:rPr lang="ar-SA" dirty="0" smtClean="0"/>
              <a:t>التقليدية</a:t>
            </a:r>
            <a:endParaRPr lang="ar-SA" dirty="0"/>
          </a:p>
        </p:txBody>
      </p:sp>
      <p:sp>
        <p:nvSpPr>
          <p:cNvPr id="3" name="Content Placeholder 2"/>
          <p:cNvSpPr>
            <a:spLocks noGrp="1"/>
          </p:cNvSpPr>
          <p:nvPr>
            <p:ph idx="1"/>
          </p:nvPr>
        </p:nvSpPr>
        <p:spPr>
          <a:xfrm>
            <a:off x="457200" y="1600200"/>
            <a:ext cx="8229600" cy="4781128"/>
          </a:xfrm>
        </p:spPr>
        <p:txBody>
          <a:bodyPr>
            <a:normAutofit fontScale="92500" lnSpcReduction="20000"/>
          </a:bodyPr>
          <a:lstStyle/>
          <a:p>
            <a:pPr>
              <a:buNone/>
            </a:pPr>
            <a:r>
              <a:rPr lang="ar-SA" dirty="0" smtClean="0"/>
              <a:t/>
            </a:r>
            <a:br>
              <a:rPr lang="ar-SA" dirty="0" smtClean="0"/>
            </a:br>
            <a:r>
              <a:rPr lang="ar-SA" dirty="0" smtClean="0"/>
              <a:t>1- عدم وضوح الأهداف: </a:t>
            </a:r>
            <a:br>
              <a:rPr lang="ar-SA" dirty="0" smtClean="0"/>
            </a:br>
            <a:r>
              <a:rPr lang="ar-SA" dirty="0" smtClean="0"/>
              <a:t>لا توضح الموازنة التقليدية ومن خلال الصرف على بنودها الأهداف التي ترصد لها الاعتمادات، وإنما توضح أن الأموال العامة تم رصدها فعلا في بنود الموازنة لشراء الآلات والمعدات بدون الأخذ بعين الاعتبار بالأهداف التي اشتريت من اجلها هذه الآلات والمعدات.</a:t>
            </a:r>
            <a:br>
              <a:rPr lang="ar-SA" dirty="0" smtClean="0"/>
            </a:br>
            <a:r>
              <a:rPr lang="ar-SA" dirty="0" smtClean="0"/>
              <a:t>2- عدم وجود البدائل والأساليب التحليلية: </a:t>
            </a:r>
            <a:br>
              <a:rPr lang="ar-SA" dirty="0" smtClean="0"/>
            </a:br>
            <a:r>
              <a:rPr lang="ar-SA" dirty="0" smtClean="0"/>
              <a:t>تعتمد الموازنة التقليدية على الموازنات السابقة لتحديد مقدار الزيادة النسبية أو النقص في مقدار الموازنـــة للسنوات اللاحقـــة، لذالك فهي لا تعتمد على الدراســـات التحليلية لمعرفة التكاليف أوعوائد السياسات المطبقة عند توزيع الاعتمادات.</a:t>
            </a:r>
          </a:p>
          <a:p>
            <a:endParaRPr lang="ar-SA"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نقد الموازنة التقليدية:</a:t>
            </a:r>
            <a:endParaRPr lang="ar-SA" dirty="0"/>
          </a:p>
        </p:txBody>
      </p:sp>
      <p:sp>
        <p:nvSpPr>
          <p:cNvPr id="3" name="Content Placeholder 2"/>
          <p:cNvSpPr>
            <a:spLocks noGrp="1"/>
          </p:cNvSpPr>
          <p:nvPr>
            <p:ph idx="1"/>
          </p:nvPr>
        </p:nvSpPr>
        <p:spPr/>
        <p:txBody>
          <a:bodyPr>
            <a:normAutofit fontScale="77500" lnSpcReduction="20000"/>
          </a:bodyPr>
          <a:lstStyle/>
          <a:p>
            <a:pPr>
              <a:buNone/>
            </a:pPr>
            <a:r>
              <a:rPr lang="ar-SA" dirty="0" smtClean="0"/>
              <a:t/>
            </a:r>
            <a:br>
              <a:rPr lang="ar-SA" dirty="0" smtClean="0"/>
            </a:br>
            <a:r>
              <a:rPr lang="ar-SA" dirty="0" smtClean="0"/>
              <a:t>3- قلة المرونة عند التنفيذ:</a:t>
            </a:r>
            <a:br>
              <a:rPr lang="ar-SA" dirty="0" smtClean="0"/>
            </a:br>
            <a:r>
              <a:rPr lang="ar-SA" dirty="0" smtClean="0"/>
              <a:t>لان الاعتمادات يتم رصدها لبنود الموازنة، ويتم تحديد أوجه الإنفاق العام فغالبا ما يتم استخدام هذه الأموال العامة للغرض الذي خصصت من اجله بدلا من اللجوء إلى المناقلات والتي لا تتم إلا بموافقة الجهات الشرعية بالإضافة إلى صعوبة النقل بين أبواب وبنود المؤسسات الحكومية. </a:t>
            </a:r>
            <a:br>
              <a:rPr lang="ar-SA" dirty="0" smtClean="0"/>
            </a:br>
            <a:r>
              <a:rPr lang="ar-SA" dirty="0" smtClean="0"/>
              <a:t>4- ضعف المتابعة: </a:t>
            </a:r>
            <a:br>
              <a:rPr lang="ar-SA" dirty="0" smtClean="0"/>
            </a:br>
            <a:r>
              <a:rPr lang="ar-SA" dirty="0" smtClean="0"/>
              <a:t>تفتقر إلى وسائل المتابعة الحديثة لمعرفة ما تم تنفيذه من برامج ومشاريع ومدى تحقيق المشاريع للأهداف التي تسعى لتحقيقها. </a:t>
            </a:r>
            <a:br>
              <a:rPr lang="ar-SA" dirty="0" smtClean="0"/>
            </a:br>
            <a:r>
              <a:rPr lang="ar-SA" dirty="0" smtClean="0"/>
              <a:t>5- الاعتماد على أسلوب المساومة:</a:t>
            </a:r>
            <a:br>
              <a:rPr lang="ar-SA" dirty="0" smtClean="0"/>
            </a:br>
            <a:r>
              <a:rPr lang="ar-SA" dirty="0" smtClean="0"/>
              <a:t>لعدم وجود معايير يعتمد عليها في تقدير احتياجات المؤسسات الحكومية.</a:t>
            </a:r>
            <a:br>
              <a:rPr lang="ar-SA" dirty="0" smtClean="0"/>
            </a:br>
            <a:r>
              <a:rPr lang="ar-SA" dirty="0" smtClean="0"/>
              <a:t>6- لا تساهم في إدخال برامج أساسية جديدة بها دراسات تحليلية تتضمن الطرق البديلة للقيام بالأعمال أو توضح حجم التكاليف والعائدات على كل بديل.</a:t>
            </a:r>
          </a:p>
          <a:p>
            <a:endParaRPr lang="ar-SA"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ثانياًً: الموازنات الحديثة</a:t>
            </a:r>
            <a:br>
              <a:rPr lang="ar-SA" dirty="0" smtClean="0"/>
            </a:br>
            <a:endParaRPr lang="ar-SA" dirty="0"/>
          </a:p>
        </p:txBody>
      </p:sp>
      <p:sp>
        <p:nvSpPr>
          <p:cNvPr id="3" name="Content Placeholder 2"/>
          <p:cNvSpPr>
            <a:spLocks noGrp="1"/>
          </p:cNvSpPr>
          <p:nvPr>
            <p:ph idx="1"/>
          </p:nvPr>
        </p:nvSpPr>
        <p:spPr/>
        <p:txBody>
          <a:bodyPr/>
          <a:lstStyle/>
          <a:p>
            <a:r>
              <a:rPr lang="ar-SA" dirty="0" smtClean="0"/>
              <a:t>- </a:t>
            </a:r>
            <a:r>
              <a:rPr lang="ar-SA" dirty="0" smtClean="0"/>
              <a:t>موازنة الأداء.</a:t>
            </a:r>
            <a:br>
              <a:rPr lang="ar-SA" dirty="0" smtClean="0"/>
            </a:br>
            <a:r>
              <a:rPr lang="ar-SA" dirty="0" smtClean="0"/>
              <a:t>- موازنة البرامج. </a:t>
            </a:r>
            <a:br>
              <a:rPr lang="ar-SA" dirty="0" smtClean="0"/>
            </a:br>
            <a:r>
              <a:rPr lang="ar-SA" dirty="0" smtClean="0"/>
              <a:t>- الموازنة الصفرية (الأساس الصفري).</a:t>
            </a:r>
          </a:p>
          <a:p>
            <a:endParaRPr lang="ar-SA"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أولاً: موازنة الأداء</a:t>
            </a:r>
            <a:br>
              <a:rPr lang="ar-SA" dirty="0" smtClean="0"/>
            </a:b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مفهومها</a:t>
            </a:r>
            <a:r>
              <a:rPr lang="ar-SA" dirty="0" smtClean="0"/>
              <a:t>: </a:t>
            </a:r>
            <a:br>
              <a:rPr lang="ar-SA" dirty="0" smtClean="0"/>
            </a:br>
            <a:r>
              <a:rPr lang="ar-SA" dirty="0" smtClean="0"/>
              <a:t>- جسي بيركهيد: التبويب (التصنيف) الذي يركز على الأشياء أو الأنشطة التي تقوم بها الحكومة من خلال الإنفاق العام وليس على الأشياء التي يتم شراؤها. </a:t>
            </a:r>
            <a:br>
              <a:rPr lang="ar-SA" dirty="0" smtClean="0"/>
            </a:br>
            <a:r>
              <a:rPr lang="ar-SA" dirty="0" smtClean="0"/>
              <a:t>- مكتب الموازنة الأمريكية: هي الموازنة التي تبين الأهداف التي تعتمد لها الاعتمادات المالية, وتكاليف البرامج المقترحة للوصول إلى تحقيق الأهداف ومن ثم معرفة البيانات والمعلومات الكمية التي تقيس الانجاز. </a:t>
            </a:r>
            <a:br>
              <a:rPr lang="ar-SA" dirty="0" smtClean="0"/>
            </a:br>
            <a:r>
              <a:rPr lang="ar-SA" dirty="0" smtClean="0"/>
              <a:t>- واستنادا لما سبق: فان موازنة الأداء تركز على الاهتمام بمعاونة المسؤولين في الحكم على كفاءة العمل في الإدارات التنفيذية ومن خلال تركيزها على الانجاز أو الناتج المتوقع تحقيقه. </a:t>
            </a:r>
            <a:br>
              <a:rPr lang="ar-SA" dirty="0" smtClean="0"/>
            </a:br>
            <a:r>
              <a:rPr lang="ar-SA" dirty="0" smtClean="0"/>
              <a:t>ويتم تحقيق ذلك من خلال تصوير تقسيمات الموازنة في إطار وظيفي.</a:t>
            </a:r>
            <a:br>
              <a:rPr lang="ar-SA" dirty="0" smtClean="0"/>
            </a:br>
            <a:r>
              <a:rPr lang="ar-SA" dirty="0" smtClean="0"/>
              <a:t>توفير المقاييس لتكلفة العمل للمساعدة في إيجاز الأنشطة المحددة بكفاءة.</a:t>
            </a:r>
          </a:p>
          <a:p>
            <a:endParaRPr lang="ar-SA"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أولاً: موازنة الأداء</a:t>
            </a:r>
            <a:br>
              <a:rPr lang="ar-SA" dirty="0" smtClean="0"/>
            </a:br>
            <a:endParaRPr lang="ar-SA" dirty="0"/>
          </a:p>
        </p:txBody>
      </p:sp>
      <p:sp>
        <p:nvSpPr>
          <p:cNvPr id="3" name="Content Placeholder 2"/>
          <p:cNvSpPr>
            <a:spLocks noGrp="1"/>
          </p:cNvSpPr>
          <p:nvPr>
            <p:ph idx="1"/>
          </p:nvPr>
        </p:nvSpPr>
        <p:spPr/>
        <p:txBody>
          <a:bodyPr>
            <a:normAutofit/>
          </a:bodyPr>
          <a:lstStyle/>
          <a:p>
            <a:r>
              <a:rPr lang="ar-SA" dirty="0" smtClean="0"/>
              <a:t>متطلبات </a:t>
            </a:r>
            <a:r>
              <a:rPr lang="ar-SA" dirty="0" smtClean="0"/>
              <a:t>تطبيق موازنة الأداء:</a:t>
            </a:r>
            <a:br>
              <a:rPr lang="ar-SA" dirty="0" smtClean="0"/>
            </a:br>
            <a:r>
              <a:rPr lang="ar-SA" dirty="0" smtClean="0"/>
              <a:t>- تحديد الأهداف المفاضلة بين الأهداف والمقارنة بين الجهات الحكومية. </a:t>
            </a:r>
            <a:br>
              <a:rPr lang="ar-SA" dirty="0" smtClean="0"/>
            </a:br>
            <a:r>
              <a:rPr lang="ar-SA" dirty="0" smtClean="0"/>
              <a:t>- تحديد الخدمات والأنشطة التي تؤديها الأجهزة الحكومية والتأكد من تحقيقها للأهداف.</a:t>
            </a:r>
            <a:br>
              <a:rPr lang="ar-SA" dirty="0" smtClean="0"/>
            </a:br>
            <a:r>
              <a:rPr lang="ar-SA" dirty="0" smtClean="0"/>
              <a:t>- استخدام مقاييس ملائمة لكل خدمة وحساب تكلفة الأداء. </a:t>
            </a:r>
            <a:br>
              <a:rPr lang="ar-SA" dirty="0" smtClean="0"/>
            </a:br>
            <a:r>
              <a:rPr lang="ar-SA" dirty="0" smtClean="0"/>
              <a:t>- اقتراح نظام محاسبي يساعد في تحديد التكلفة لكل نشاط. </a:t>
            </a:r>
            <a:br>
              <a:rPr lang="ar-SA" dirty="0" smtClean="0"/>
            </a:br>
            <a:r>
              <a:rPr lang="ar-SA" dirty="0" smtClean="0"/>
              <a:t>- الرقابة والمتابعة.</a:t>
            </a:r>
          </a:p>
          <a:p>
            <a:endParaRPr lang="ar-SA"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مزايا موازنة الأداء</a:t>
            </a:r>
            <a:endParaRPr lang="ar-SA" dirty="0"/>
          </a:p>
        </p:txBody>
      </p:sp>
      <p:sp>
        <p:nvSpPr>
          <p:cNvPr id="3" name="Content Placeholder 2"/>
          <p:cNvSpPr>
            <a:spLocks noGrp="1"/>
          </p:cNvSpPr>
          <p:nvPr>
            <p:ph idx="1"/>
          </p:nvPr>
        </p:nvSpPr>
        <p:spPr/>
        <p:txBody>
          <a:bodyPr>
            <a:normAutofit lnSpcReduction="10000"/>
          </a:bodyPr>
          <a:lstStyle/>
          <a:p>
            <a:pPr>
              <a:buNone/>
            </a:pPr>
            <a:r>
              <a:rPr lang="ar-SA" dirty="0" smtClean="0"/>
              <a:t/>
            </a:r>
            <a:br>
              <a:rPr lang="ar-SA" dirty="0" smtClean="0"/>
            </a:br>
            <a:r>
              <a:rPr lang="ar-SA" dirty="0" smtClean="0"/>
              <a:t>1- تساعد في توزيع الاعتمادات المالية بطريقة أفضل من الموازنة التقليدية لاهتمامها بجدوى وأهمية المشاريع الحكومية خاصة تلك التي تعود بمنافع اقتصادية كبيرة.</a:t>
            </a:r>
            <a:br>
              <a:rPr lang="ar-SA" dirty="0" smtClean="0"/>
            </a:br>
            <a:r>
              <a:rPr lang="ar-SA" dirty="0" smtClean="0"/>
              <a:t>2- تنفيذ البرامج والمشاريع بطريقة جيدة لاهتمامها بوحدات الأداء لتحقيق الأهداف وتطبيقها لأساليب رقابية تعتمد على معاير الأداء. </a:t>
            </a:r>
            <a:br>
              <a:rPr lang="ar-SA" dirty="0" smtClean="0"/>
            </a:br>
            <a:r>
              <a:rPr lang="ar-SA" dirty="0" smtClean="0"/>
              <a:t>3- تهتم موازنة الأداء بوصف المشاريع الحكومية المرغوب تنفيذها ومعرفة تكاليفها وتحديد وحدات الأداء والمقاييس المستخدمة لتأكيد أهميــة وجـــدوى البرامج.</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الموازنة العامة</a:t>
            </a:r>
            <a:endParaRPr lang="ar-SA" dirty="0"/>
          </a:p>
        </p:txBody>
      </p:sp>
      <p:sp>
        <p:nvSpPr>
          <p:cNvPr id="3" name="Content Placeholder 2"/>
          <p:cNvSpPr>
            <a:spLocks noGrp="1"/>
          </p:cNvSpPr>
          <p:nvPr>
            <p:ph idx="1"/>
          </p:nvPr>
        </p:nvSpPr>
        <p:spPr/>
        <p:txBody>
          <a:bodyPr>
            <a:normAutofit fontScale="70000" lnSpcReduction="20000"/>
          </a:bodyPr>
          <a:lstStyle/>
          <a:p>
            <a:r>
              <a:rPr lang="ar-SA" b="1" dirty="0" smtClean="0"/>
              <a:t>المقارنة بين مفهوم الموازنة ومصطلحات أخرى </a:t>
            </a:r>
            <a:endParaRPr lang="ar-SA" dirty="0" smtClean="0"/>
          </a:p>
          <a:p>
            <a:r>
              <a:rPr lang="ar-SA" dirty="0" smtClean="0"/>
              <a:t>بالإضـافة إلى ذلك فهناك فروقــات أخرى أهمها.</a:t>
            </a:r>
            <a:br>
              <a:rPr lang="ar-SA" dirty="0" smtClean="0"/>
            </a:br>
            <a:r>
              <a:rPr lang="ar-SA" dirty="0" smtClean="0"/>
              <a:t>- أولاً: - طريقة تنظيم الموازنة</a:t>
            </a:r>
            <a:br>
              <a:rPr lang="ar-SA" dirty="0" smtClean="0"/>
            </a:br>
            <a:r>
              <a:rPr lang="ar-SA" dirty="0" smtClean="0"/>
              <a:t>موازنة الحكومة يتم تقدير النفقات للسنة المالية ومن ثم ينظر في تدبير الإيرادات اللازمة للإنفاق العام, وفي حال ظهور العجز في موازنات الحكومة فأن الحكومة تلجأ إلى تغطيـة العجز بأسـاليب مختـلفة كالاقتراض أو فرض ضـرائب أو زيادة الوعاء الضريبي.</a:t>
            </a:r>
            <a:br>
              <a:rPr lang="ar-SA" dirty="0" smtClean="0"/>
            </a:br>
            <a:r>
              <a:rPr lang="ar-SA" dirty="0" smtClean="0"/>
              <a:t>موازنة القطاع الخاص, تتولى المنظمـة في القطـاع الخــاص تقــدير إيراداتها المتوقعة ومن ثم تتولى توزيع الإيرادات المتوقعة على النفقات المتوقعة والسبب في ذلك يعود إلى كون المؤسسات في القطاع الخاص تحــاط بإطـار محـدود من الإيرادات والإمكانيات المالية.</a:t>
            </a:r>
            <a:br>
              <a:rPr lang="ar-SA" dirty="0" smtClean="0"/>
            </a:br>
            <a:r>
              <a:rPr lang="ar-SA" dirty="0" smtClean="0"/>
              <a:t>- ثانياً: - الهدف</a:t>
            </a:r>
            <a:br>
              <a:rPr lang="ar-SA" dirty="0" smtClean="0"/>
            </a:br>
            <a:r>
              <a:rPr lang="ar-SA" dirty="0" smtClean="0"/>
              <a:t>الحكومة تهدف من خلال تنفيذ موازناتــها إلى تقديم الخدمات لجمهور المنتفـعين دون اعتبـارات لعوامل الربح والخســارة وذلك على خلاف الموازنات الخاصة والتي تهدف أساسا إلى تحقيق أكبر عائد (إرباح) للمنظمة. </a:t>
            </a:r>
          </a:p>
          <a:p>
            <a:endParaRPr lang="ar-SA"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الانتقادات الموجهة لموازنة الأداء:</a:t>
            </a:r>
            <a:endParaRPr lang="ar-SA" dirty="0"/>
          </a:p>
        </p:txBody>
      </p:sp>
      <p:sp>
        <p:nvSpPr>
          <p:cNvPr id="3" name="Content Placeholder 2"/>
          <p:cNvSpPr>
            <a:spLocks noGrp="1"/>
          </p:cNvSpPr>
          <p:nvPr>
            <p:ph idx="1"/>
          </p:nvPr>
        </p:nvSpPr>
        <p:spPr/>
        <p:txBody>
          <a:bodyPr/>
          <a:lstStyle/>
          <a:p>
            <a:pPr>
              <a:buNone/>
            </a:pPr>
            <a:r>
              <a:rPr lang="ar-SA" dirty="0" smtClean="0"/>
              <a:t/>
            </a:r>
            <a:br>
              <a:rPr lang="ar-SA" dirty="0" smtClean="0"/>
            </a:br>
            <a:r>
              <a:rPr lang="ar-SA" dirty="0" smtClean="0"/>
              <a:t>1- صعوبة تحديد المخرجات والتي تقاس على أساسها الأنشطة الحكومية نشاط وزارة الإعلام يصعب تحديد معاير لقياس أدائها إذ لا تتوفر نتائج مادية محسوسة تمكن من تقييمها. </a:t>
            </a:r>
            <a:br>
              <a:rPr lang="ar-SA" dirty="0" smtClean="0"/>
            </a:br>
            <a:r>
              <a:rPr lang="ar-SA" dirty="0" smtClean="0"/>
              <a:t>2- التكاليف الباهظة والتي تكمن في توفير البيانات الإحصائيات والأفراد المؤهلين لتطبيقها. </a:t>
            </a:r>
            <a:br>
              <a:rPr lang="ar-SA" dirty="0" smtClean="0"/>
            </a:br>
            <a:r>
              <a:rPr lang="ar-SA" dirty="0" smtClean="0"/>
              <a:t>3- اهتمامها بالمشاريع قصيرة الأجل مما يحول دون إمكانية تطبيقها على المشاريع الإنمائية طويلة الأجل.</a:t>
            </a:r>
          </a:p>
          <a:p>
            <a:endParaRPr lang="ar-SA"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موازنة البرامج:</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
            </a:r>
            <a:br>
              <a:rPr lang="ar-SA" dirty="0" smtClean="0"/>
            </a:br>
            <a:r>
              <a:rPr lang="ar-SA" dirty="0" smtClean="0"/>
              <a:t>- خطة للقيام بالأعمال الحكومية تتضمن برامج ومشاريع للتنفيذ مستقبلاً.</a:t>
            </a:r>
            <a:br>
              <a:rPr lang="ar-SA" dirty="0" smtClean="0"/>
            </a:br>
            <a:r>
              <a:rPr lang="ar-SA" dirty="0" smtClean="0"/>
              <a:t>- نظام إداري لاتخاذ القرارات. يربط التخطيط الاستراتيجي البعيد المدى بالموازنة ويركز على التحليل لتوزيع الإمكانيات الخاصة وذلك لتحقيق الأهداف. </a:t>
            </a:r>
            <a:br>
              <a:rPr lang="ar-SA" dirty="0" smtClean="0"/>
            </a:br>
            <a:r>
              <a:rPr lang="ar-SA" dirty="0" smtClean="0"/>
              <a:t>واستناداً لهذه المفاهيم فان موازنة البرامج تهتم بوظيفة التخطيط والربط بين التخطيط وبرنامج الموازنة. </a:t>
            </a:r>
            <a:br>
              <a:rPr lang="ar-SA" dirty="0" smtClean="0"/>
            </a:br>
            <a:r>
              <a:rPr lang="ar-SA" dirty="0" smtClean="0"/>
              <a:t>- ويعود السبب في التركيز على هذا جانب إلى إهمال الموازنات السابقة لعنصر التخطيط والحاجة إلى استخدام التحليل الاقتصادي وتطبيق أساليب حديثة لترشيد القرارات الخاصة باعتمادات الموازنــة تعتمد على نظم متطورة في جمـــع وتحليل المعلــومات واختيــار البدائل وتطبيق أفضلها.</a:t>
            </a:r>
          </a:p>
          <a:p>
            <a:endParaRPr lang="ar-SA"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مزايا موازنة البرامج:</a:t>
            </a:r>
            <a:endParaRPr lang="ar-SA" dirty="0"/>
          </a:p>
        </p:txBody>
      </p:sp>
      <p:sp>
        <p:nvSpPr>
          <p:cNvPr id="3" name="Content Placeholder 2"/>
          <p:cNvSpPr>
            <a:spLocks noGrp="1"/>
          </p:cNvSpPr>
          <p:nvPr>
            <p:ph idx="1"/>
          </p:nvPr>
        </p:nvSpPr>
        <p:spPr/>
        <p:txBody>
          <a:bodyPr>
            <a:normAutofit fontScale="92500" lnSpcReduction="10000"/>
          </a:bodyPr>
          <a:lstStyle/>
          <a:p>
            <a:pPr>
              <a:buNone/>
            </a:pPr>
            <a:r>
              <a:rPr lang="ar-SA" dirty="0" smtClean="0"/>
              <a:t/>
            </a:r>
            <a:br>
              <a:rPr lang="ar-SA" dirty="0" smtClean="0"/>
            </a:br>
            <a:r>
              <a:rPr lang="ar-SA" dirty="0" smtClean="0"/>
              <a:t>• تحديد الأهداف حسب أولوياتها (أهميتها النسبية). </a:t>
            </a:r>
            <a:br>
              <a:rPr lang="ar-SA" dirty="0" smtClean="0"/>
            </a:br>
            <a:r>
              <a:rPr lang="ar-SA" dirty="0" smtClean="0"/>
              <a:t> - رفع مستوى الكفاءة الإدارية – والعمل على تحقيق اكبر قدر من النتائج باستخدام الموارد المتاحة. </a:t>
            </a:r>
            <a:br>
              <a:rPr lang="ar-SA" dirty="0" smtClean="0"/>
            </a:br>
            <a:r>
              <a:rPr lang="ar-SA" dirty="0" smtClean="0"/>
              <a:t> - تطبيق أساليب رقابية فعالة تعتمد على التقارير الدورية عن سيـــر العمـل والتعرف على مشاكل التنفيذ ومحاولة تجنبها. </a:t>
            </a:r>
            <a:br>
              <a:rPr lang="ar-SA" dirty="0" smtClean="0"/>
            </a:br>
            <a:r>
              <a:rPr lang="ar-SA" dirty="0" smtClean="0"/>
              <a:t> - الربط بين خطط الدولة وموازناتها العامة. </a:t>
            </a:r>
            <a:br>
              <a:rPr lang="ar-SA" dirty="0" smtClean="0"/>
            </a:br>
            <a:r>
              <a:rPr lang="ar-SA" dirty="0" smtClean="0"/>
              <a:t> - الاهتمام بالتنسيق فيما بين المؤسســــات والأجهزة الحكـــومية عن طريق الدراســات التحليليـــة للبرامـــج التي يتم إعدادها وإجازتها وتنفيذها لكـــافة الأجهزة والمؤسسات الحكومية.</a:t>
            </a:r>
          </a:p>
          <a:p>
            <a:endParaRPr lang="ar-SA"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ألانتقادات الموجهة لموازنة البرامج:</a:t>
            </a:r>
            <a:endParaRPr lang="ar-SA" dirty="0"/>
          </a:p>
        </p:txBody>
      </p:sp>
      <p:sp>
        <p:nvSpPr>
          <p:cNvPr id="3" name="Content Placeholder 2"/>
          <p:cNvSpPr>
            <a:spLocks noGrp="1"/>
          </p:cNvSpPr>
          <p:nvPr>
            <p:ph idx="1"/>
          </p:nvPr>
        </p:nvSpPr>
        <p:spPr/>
        <p:txBody>
          <a:bodyPr/>
          <a:lstStyle/>
          <a:p>
            <a:pPr>
              <a:buNone/>
            </a:pPr>
            <a:r>
              <a:rPr lang="ar-SA" dirty="0" smtClean="0"/>
              <a:t/>
            </a:r>
            <a:br>
              <a:rPr lang="ar-SA" dirty="0" smtClean="0"/>
            </a:br>
            <a:r>
              <a:rPr lang="ar-SA" dirty="0" smtClean="0"/>
              <a:t>- صعوبة تحديد الأهداف لجميع الأنشطة تحديدا دقيقا. </a:t>
            </a:r>
            <a:br>
              <a:rPr lang="ar-SA" dirty="0" smtClean="0"/>
            </a:br>
            <a:r>
              <a:rPr lang="ar-SA" dirty="0" smtClean="0"/>
              <a:t>- صعوبة تحديد العائد لبعض البرامج والمشاريع خاصة تلك التي لا يترتب على تطبيقها نتائج مادية ملموسة كبرامج الرعاية الاجتماعية. </a:t>
            </a:r>
            <a:br>
              <a:rPr lang="ar-SA" dirty="0" smtClean="0"/>
            </a:br>
            <a:r>
              <a:rPr lang="ar-SA" dirty="0" smtClean="0"/>
              <a:t>- ارتفاع تكلفة تطبيقها والتحضير لها. </a:t>
            </a:r>
            <a:br>
              <a:rPr lang="ar-SA" dirty="0" smtClean="0"/>
            </a:br>
            <a:r>
              <a:rPr lang="ar-SA" dirty="0" smtClean="0"/>
              <a:t>- المبالغة في بيان فوائدها ومزاياها. </a:t>
            </a:r>
            <a:br>
              <a:rPr lang="ar-SA" dirty="0" smtClean="0"/>
            </a:br>
            <a:r>
              <a:rPr lang="ar-SA" dirty="0" smtClean="0"/>
              <a:t>- الوقت اللازم لتطبيقها واتخاذ قراراتها. </a:t>
            </a:r>
            <a:br>
              <a:rPr lang="ar-SA" dirty="0" smtClean="0"/>
            </a:br>
            <a:endParaRPr lang="ar-SA" dirty="0" smtClean="0"/>
          </a:p>
          <a:p>
            <a:endParaRPr lang="ar-SA"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الموازنه الصفريه</a:t>
            </a:r>
            <a:endParaRPr lang="ar-SA" dirty="0"/>
          </a:p>
        </p:txBody>
      </p:sp>
      <p:sp>
        <p:nvSpPr>
          <p:cNvPr id="3" name="Content Placeholder 2"/>
          <p:cNvSpPr>
            <a:spLocks noGrp="1"/>
          </p:cNvSpPr>
          <p:nvPr>
            <p:ph idx="1"/>
          </p:nvPr>
        </p:nvSpPr>
        <p:spPr/>
        <p:txBody>
          <a:bodyPr>
            <a:normAutofit fontScale="77500" lnSpcReduction="20000"/>
          </a:bodyPr>
          <a:lstStyle/>
          <a:p>
            <a:r>
              <a:rPr lang="ar-SA" dirty="0" smtClean="0"/>
              <a:t>تختلف تعريفاتها تبعا للجوانب التي ركزت عليها:- </a:t>
            </a:r>
            <a:br>
              <a:rPr lang="ar-SA" dirty="0" smtClean="0"/>
            </a:br>
            <a:r>
              <a:rPr lang="ar-SA" dirty="0" smtClean="0"/>
              <a:t>- إن الموازنة الصفرية هي التي تتطلب إجراء تقييم شامل ومنتظم لجميع البرامج والمشاريع التي تتضمنها وثيــــقة الموازنة العامة ولا تعطي أولوية للبرامـــــــــج والمشــــاريع تحـــت التنفيذ على المشاريع الجديدة عند توزيع الإعتمادات وتفتـرض تخفيض الإعتمادات المالية أو إلغائها للمشاريع تحت التنفيذ إذا تبين عند التقييــــــــم انخفاض كفاءتها وعدم تناســب العـــائد مــــع تكلفتها.</a:t>
            </a:r>
            <a:br>
              <a:rPr lang="ar-SA" dirty="0" smtClean="0"/>
            </a:br>
            <a:r>
              <a:rPr lang="ar-SA" dirty="0" smtClean="0"/>
              <a:t>- نظام يركز المراجعة والتقييم والتحليل على جميع أوجه الإنفاق وليس فقط الزيادات الحاصلة على معدلات الإنفاق الحالية. </a:t>
            </a:r>
            <a:br>
              <a:rPr lang="ar-SA" dirty="0" smtClean="0"/>
            </a:br>
            <a:r>
              <a:rPr lang="ar-SA" dirty="0" smtClean="0"/>
              <a:t>- نظام يفترض عدم وجود الخدمة مسبقا والأخذ في الاعتبار بالحد الأدنى للتكلفة أو أكثر الطرق فعالية للحصول على مجموعة من المخرجات ووضع الإطار الذي يمكن بموجبه تقييم فعالية مستويات النفقات الجارية وفقا لهذه الاعتبارات.</a:t>
            </a:r>
            <a:br>
              <a:rPr lang="ar-SA" dirty="0" smtClean="0"/>
            </a:br>
            <a:endParaRPr lang="ar-SA"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الموازنة الصفرية:</a:t>
            </a:r>
            <a:endParaRPr lang="ar-SA" dirty="0"/>
          </a:p>
        </p:txBody>
      </p:sp>
      <p:sp>
        <p:nvSpPr>
          <p:cNvPr id="3" name="Content Placeholder 2"/>
          <p:cNvSpPr>
            <a:spLocks noGrp="1"/>
          </p:cNvSpPr>
          <p:nvPr>
            <p:ph idx="1"/>
          </p:nvPr>
        </p:nvSpPr>
        <p:spPr/>
        <p:txBody>
          <a:bodyPr>
            <a:normAutofit fontScale="62500" lnSpcReduction="20000"/>
          </a:bodyPr>
          <a:lstStyle/>
          <a:p>
            <a:pPr>
              <a:buNone/>
            </a:pPr>
            <a:r>
              <a:rPr lang="ar-SA" dirty="0" smtClean="0"/>
              <a:t/>
            </a:r>
            <a:br>
              <a:rPr lang="ar-SA" dirty="0" smtClean="0"/>
            </a:br>
            <a:r>
              <a:rPr lang="ar-SA" dirty="0" smtClean="0"/>
              <a:t>إعداد الموازنة ابتدءا من قاعدة الصفر: </a:t>
            </a:r>
            <a:br>
              <a:rPr lang="ar-SA" dirty="0" smtClean="0"/>
            </a:br>
            <a:r>
              <a:rPr lang="ar-SA" dirty="0" smtClean="0"/>
              <a:t>على أساس أن الأولوية للبرامج التي تثبت كفاءتها، حيث يتم تقويم جميع البرامج الجديدة وتلك التي يتم تنفيذها من أعوام سابقة. </a:t>
            </a:r>
            <a:br>
              <a:rPr lang="ar-SA" dirty="0" smtClean="0"/>
            </a:br>
            <a:r>
              <a:rPr lang="ar-SA" dirty="0" smtClean="0"/>
              <a:t>- نقل مسؤولية الدفاع عن أهمية البرامج من الإدارة العليا إلى الإدارة الوسطى: </a:t>
            </a:r>
            <a:br>
              <a:rPr lang="ar-SA" dirty="0" smtClean="0"/>
            </a:br>
            <a:r>
              <a:rPr lang="ar-SA" dirty="0" smtClean="0"/>
              <a:t>- تحليل وتقويم البرامج واثبات جدوى وأهمية جميع البرامج والأنشطة تقع على عاتق مديري الوحدات الإدارية في مستوى الإدارة الوسطى لتخفيف أعباء الإدارة العليا وزيادة فرص المشاركة على مستوى التنظيم.</a:t>
            </a:r>
            <a:br>
              <a:rPr lang="ar-SA" dirty="0" smtClean="0"/>
            </a:br>
            <a:r>
              <a:rPr lang="ar-SA" dirty="0" smtClean="0"/>
              <a:t>- تحديد وحدات القرار وهي الوحدات التنفيذية التي تهتم باتخاذ قراراتها فيما يتعلق بأنشطتها وموازنتها.</a:t>
            </a:r>
            <a:br>
              <a:rPr lang="ar-SA" dirty="0" smtClean="0"/>
            </a:br>
            <a:r>
              <a:rPr lang="ar-SA" dirty="0" smtClean="0"/>
              <a:t>- ترتيب وحدات اتخاذ القرار إلى مجموعات من القرارات – وتهدف إلى توضيح الطرق التي تمكن وحدات اتخاذ القرارات من المقارنة بين البرامج والنشاطات الحالية والجديدة وتحديد البدائل المقترحة.</a:t>
            </a:r>
            <a:br>
              <a:rPr lang="ar-SA" dirty="0" smtClean="0"/>
            </a:br>
            <a:r>
              <a:rPr lang="ar-SA" dirty="0" smtClean="0"/>
              <a:t>- يتطلب تطبيقها كميات كبيرة من الأوراق والإعمال الكتابية لإجراء عمليات التقييم والمراجعة والدراسات التحليلية لإبراز مبررات وحدات القرار ومتطلبات إعداد موازناتها.</a:t>
            </a:r>
            <a:br>
              <a:rPr lang="ar-SA" dirty="0" smtClean="0"/>
            </a:br>
            <a:endParaRPr lang="ar-SA" dirty="0" smtClean="0"/>
          </a:p>
          <a:p>
            <a:endParaRPr lang="ar-SA"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تطبيق الموازنة الصفرية</a:t>
            </a: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
            </a:r>
            <a:br>
              <a:rPr lang="ar-SA" dirty="0" smtClean="0"/>
            </a:br>
            <a:r>
              <a:rPr lang="ar-SA" dirty="0" smtClean="0"/>
              <a:t>تمر بالمراحل الأربعة التالية:-</a:t>
            </a:r>
            <a:br>
              <a:rPr lang="ar-SA" dirty="0" smtClean="0"/>
            </a:br>
            <a:r>
              <a:rPr lang="ar-SA" dirty="0" smtClean="0"/>
              <a:t>1- تحديد وحدات القرار (الوحدات الإدارية). </a:t>
            </a:r>
            <a:br>
              <a:rPr lang="ar-SA" dirty="0" smtClean="0"/>
            </a:br>
            <a:r>
              <a:rPr lang="ar-SA" dirty="0" smtClean="0"/>
              <a:t>2- وضع (ترتيب) مجموعات القرار لكل وحدة إدارية. </a:t>
            </a:r>
            <a:br>
              <a:rPr lang="ar-SA" dirty="0" smtClean="0"/>
            </a:br>
            <a:r>
              <a:rPr lang="ar-SA" dirty="0" smtClean="0"/>
              <a:t>3- تقييم مجموعات القرار. </a:t>
            </a:r>
            <a:br>
              <a:rPr lang="ar-SA" dirty="0" smtClean="0"/>
            </a:br>
            <a:r>
              <a:rPr lang="ar-SA" dirty="0" smtClean="0"/>
              <a:t>4- إعداد الموازنات التفصيلية. </a:t>
            </a:r>
            <a:br>
              <a:rPr lang="ar-SA" dirty="0" smtClean="0"/>
            </a:br>
            <a:r>
              <a:rPr lang="ar-SA" dirty="0" smtClean="0"/>
              <a:t>أولاًً- تحديد وحدات القرار (الوحدات الإدارية بالمنظمة):</a:t>
            </a:r>
            <a:br>
              <a:rPr lang="ar-SA" dirty="0" smtClean="0"/>
            </a:br>
            <a:r>
              <a:rPr lang="ar-SA" dirty="0" smtClean="0"/>
              <a:t>وهي الوحدات الإدارية التي يتم إعداد موازناتها وتوضيح أهدافها وأهمية هذه الأهداف. </a:t>
            </a:r>
            <a:br>
              <a:rPr lang="ar-SA" dirty="0" smtClean="0"/>
            </a:br>
            <a:r>
              <a:rPr lang="ar-SA" dirty="0" smtClean="0"/>
              <a:t>ثانياًً- وضع مجموعات القرار لكل وحدة قرار:</a:t>
            </a:r>
            <a:br>
              <a:rPr lang="ar-SA" dirty="0" smtClean="0"/>
            </a:br>
            <a:r>
              <a:rPr lang="ar-SA" dirty="0" smtClean="0"/>
              <a:t>ويتضمن ذلك وصف وتحليل الأنشطة المختلفة لكل وحدة قرار بما في ذلك وصف للأهداف وتقدير حجم التكاليف والعائدات ومقدار الجهد اللازم لإتمام العمل لكل قرار من مجموع قرارات كل وحدة إدارية ويستند العمل في هذه الخطوة على تحديد البدائل المتاحة لكل وحدة قرار واختيار البديل الأمثل لكل قرار من مجموعة القرارات واستعراض جميع القرارات والبدائل المتاحة من خلال تطبيق لمستويات ثلاث.</a:t>
            </a:r>
            <a:br>
              <a:rPr lang="ar-SA" dirty="0" smtClean="0"/>
            </a:br>
            <a:endParaRPr lang="ar-SA" dirty="0" smtClean="0"/>
          </a:p>
          <a:p>
            <a:endParaRPr lang="ar-SA"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مستويات الجهد والتمويل (efforts &amp; funding levels):</a:t>
            </a:r>
            <a:endParaRPr lang="ar-SA" dirty="0"/>
          </a:p>
        </p:txBody>
      </p:sp>
      <p:sp>
        <p:nvSpPr>
          <p:cNvPr id="3" name="Content Placeholder 2"/>
          <p:cNvSpPr>
            <a:spLocks noGrp="1"/>
          </p:cNvSpPr>
          <p:nvPr>
            <p:ph idx="1"/>
          </p:nvPr>
        </p:nvSpPr>
        <p:spPr/>
        <p:txBody>
          <a:bodyPr>
            <a:normAutofit fontScale="70000" lnSpcReduction="20000"/>
          </a:bodyPr>
          <a:lstStyle/>
          <a:p>
            <a:pPr>
              <a:buNone/>
            </a:pPr>
            <a:r>
              <a:rPr lang="ar-SA" dirty="0" smtClean="0"/>
              <a:t/>
            </a:r>
            <a:br>
              <a:rPr lang="ar-SA" dirty="0" smtClean="0"/>
            </a:br>
            <a:r>
              <a:rPr lang="ar-SA" dirty="0" smtClean="0"/>
              <a:t>المستوى الأدنى (Lowest Level):</a:t>
            </a:r>
            <a:br>
              <a:rPr lang="ar-SA" dirty="0" smtClean="0"/>
            </a:br>
            <a:r>
              <a:rPr lang="ar-SA" dirty="0" smtClean="0"/>
              <a:t>ويمثل البديل في هذه الحالة نسبة تقل عن مستوى الإنفاق الحالي من الجهد (حجم العمل) والإنفاق 75%- 80% - 50%- 90%.</a:t>
            </a:r>
            <a:br>
              <a:rPr lang="ar-SA" dirty="0" smtClean="0"/>
            </a:br>
            <a:r>
              <a:rPr lang="ar-SA" dirty="0" smtClean="0"/>
              <a:t>والمستوى الأدنى يوضح إمكانية تطبيق وتنفيذ برنامج بتكلفة اقل وجهد اقل نشاط للوحدة الإدارية بحيث يفضل إلغاء نشــــاط إذا انخفض الجهـــد والاعتماد للنشـــاط دون المستوى المطلوب لان فعالية النشاط ستكون مخفضة. </a:t>
            </a:r>
            <a:br>
              <a:rPr lang="ar-SA" dirty="0" smtClean="0"/>
            </a:br>
            <a:r>
              <a:rPr lang="ar-SA" dirty="0" smtClean="0"/>
              <a:t>المستوى الحالي (current Level):</a:t>
            </a:r>
            <a:br>
              <a:rPr lang="ar-SA" dirty="0" smtClean="0"/>
            </a:br>
            <a:r>
              <a:rPr lang="ar-SA" dirty="0" smtClean="0"/>
              <a:t>ويمثل هذا المستوى معدل الجهد (حجم العمل) والتكــــاليف المالية الحــــالية للنشاط كما وردت في موازنة السنة المالية الحالية ولذلك لا يتوقع زيادة في نتائج برنامج أو تحسن في خدمـــات البرامــج لان الوضع سيتم على ما هو عليه في موازنة السنــة الحــــالية من جهد وتكاليف سترصد في السنة المقبلة. </a:t>
            </a:r>
            <a:br>
              <a:rPr lang="ar-SA" dirty="0" smtClean="0"/>
            </a:br>
            <a:r>
              <a:rPr lang="ar-SA" dirty="0" smtClean="0"/>
              <a:t>المستوى الأعلى (المزاد) (increased level):</a:t>
            </a:r>
            <a:br>
              <a:rPr lang="ar-SA" dirty="0" smtClean="0"/>
            </a:br>
            <a:r>
              <a:rPr lang="ar-SA" dirty="0" smtClean="0"/>
              <a:t>وهي الزيادة المقترحة على حجم العمل ومقدار الاعتمادات لبرنامج عن ما هو عليه الوضع الحالي – مما يترتب عليه زيادة في النتائج وتحسن على نوعية الخدمة.</a:t>
            </a:r>
            <a:br>
              <a:rPr lang="ar-SA" dirty="0" smtClean="0"/>
            </a:br>
            <a:endParaRPr lang="ar-SA" dirty="0" smtClean="0"/>
          </a:p>
          <a:p>
            <a:endParaRPr lang="ar-SA"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ثالثاً- الموازنة الصفرية</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55000" lnSpcReduction="20000"/>
          </a:bodyPr>
          <a:lstStyle/>
          <a:p>
            <a:pPr>
              <a:buNone/>
            </a:pPr>
            <a:endParaRPr lang="ar-SA" dirty="0" smtClean="0"/>
          </a:p>
          <a:p>
            <a:r>
              <a:rPr lang="ar-SA" dirty="0" smtClean="0"/>
              <a:t>مثال على مستويات الجهد والتمويل (efforts &amp; funding levels):</a:t>
            </a:r>
            <a:br>
              <a:rPr lang="ar-SA" dirty="0" smtClean="0"/>
            </a:br>
            <a:r>
              <a:rPr lang="ar-SA" dirty="0" smtClean="0"/>
              <a:t>منظمة تعمل لخدمة الجمهور بتقديم شيكات الضمان الاجتماعي في نهاية كل شهر والبدائل التالية بناء على مستويات الجهد والتمويل المطلوب إعدادها لاتخاذ القرار: </a:t>
            </a:r>
            <a:br>
              <a:rPr lang="ar-SA" dirty="0" smtClean="0"/>
            </a:br>
            <a:r>
              <a:rPr lang="ar-SA" dirty="0" smtClean="0"/>
              <a:t>المستوى الأدنى (Lowest Level):</a:t>
            </a:r>
            <a:br>
              <a:rPr lang="ar-SA" dirty="0" smtClean="0"/>
            </a:br>
            <a:r>
              <a:rPr lang="ar-SA" dirty="0" smtClean="0"/>
              <a:t>ويتطلب تخصيص مبلغ 480000 ريال سنويا وعدد 8 موظفين لانجاز 4000 شيك وبنسبة خطأ 2%. </a:t>
            </a:r>
            <a:br>
              <a:rPr lang="ar-SA" dirty="0" smtClean="0"/>
            </a:br>
            <a:r>
              <a:rPr lang="ar-SA" dirty="0" smtClean="0"/>
              <a:t>المستوى الحالي (current Level):</a:t>
            </a:r>
            <a:br>
              <a:rPr lang="ar-SA" dirty="0" smtClean="0"/>
            </a:br>
            <a:r>
              <a:rPr lang="ar-SA" dirty="0" smtClean="0"/>
              <a:t>تخصيص 240000 ريال سنويا 4 موظفين زيادة على المستوى الأدنى لأجل انجاز 6000 شيك شهريا ونسبة خطا 2% ولذا فان هدا البديل يتطلب زيادة مقدارها 240000 ريال سنويا عن المستوى الأدنى ليصبح مقدار التكلفة 720000 ريال وعدد 12 موظف أي بزيادة 8 موظفين عن المستوى الأدنى. </a:t>
            </a:r>
            <a:br>
              <a:rPr lang="ar-SA" dirty="0" smtClean="0"/>
            </a:br>
            <a:r>
              <a:rPr lang="ar-SA" dirty="0" smtClean="0"/>
              <a:t>المستوى الأعلى (المزاد) (increased level):</a:t>
            </a:r>
            <a:br>
              <a:rPr lang="ar-SA" dirty="0" smtClean="0"/>
            </a:br>
            <a:r>
              <a:rPr lang="ar-SA" dirty="0" smtClean="0"/>
              <a:t>ويتطلب تخصيص 140000 ريال سنويا وعدد 2 موظف زيادة عن المستوى الحالي لانجاز 7000 شيك وبذلك يكون مقدار الزيادة في التكاليف 140000 ريال ليصبح المبلغ الإجمالي المطلوب تخصيصه 860000 ريال سنويا وزيادة في الجهد لعدد 2 موظف ليصبح عدد الموظفين 14 موظف لانجاز7000 شيك شهريا وبدون أخطاء. </a:t>
            </a:r>
            <a:br>
              <a:rPr lang="ar-SA" dirty="0" smtClean="0"/>
            </a:br>
            <a:endParaRPr lang="ar-SA" dirty="0" smtClean="0"/>
          </a:p>
          <a:p>
            <a:endParaRPr lang="ar-SA"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ثالثاً- الموازنة الصفرية</a:t>
            </a:r>
            <a:r>
              <a:rPr lang="ar-SA" dirty="0" smtClean="0"/>
              <a:t/>
            </a:r>
            <a:br>
              <a:rPr lang="ar-SA" dirty="0" smtClean="0"/>
            </a:b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ثالثا – تقييم مجموعات القرار:</a:t>
            </a:r>
            <a:br>
              <a:rPr lang="ar-SA" dirty="0" smtClean="0"/>
            </a:br>
            <a:r>
              <a:rPr lang="ar-SA" dirty="0" smtClean="0"/>
              <a:t>ويتم في هده الخطوة تقويم مجموعات القرار (البدائل) وترتيبها في تسلسل حسب أهميتها لتتمكن الإدارة العليا من استعراض جميع البدائل المتاحة واتخاذ القرار المناسب. </a:t>
            </a:r>
            <a:br>
              <a:rPr lang="ar-SA" dirty="0" smtClean="0"/>
            </a:br>
            <a:r>
              <a:rPr lang="ar-SA" dirty="0" smtClean="0"/>
              <a:t>وفي المثال السابق يتم :- </a:t>
            </a:r>
            <a:br>
              <a:rPr lang="ar-SA" dirty="0" smtClean="0"/>
            </a:br>
            <a:r>
              <a:rPr lang="ar-SA" dirty="0" smtClean="0"/>
              <a:t>(أ) إلغاء البرنامج وعدم تخصيص اعتمادات مالية في السنة القادمة وذلك لانخفاض عائداته. </a:t>
            </a:r>
            <a:br>
              <a:rPr lang="ar-SA" dirty="0" smtClean="0"/>
            </a:br>
            <a:r>
              <a:rPr lang="ar-SA" dirty="0" smtClean="0"/>
              <a:t>(ب) تخفيض الاعتمادات المخصصة للبرنامج (المستوى الأدنى).</a:t>
            </a:r>
            <a:br>
              <a:rPr lang="ar-SA" dirty="0" smtClean="0"/>
            </a:br>
            <a:r>
              <a:rPr lang="ar-SA" dirty="0" smtClean="0"/>
              <a:t>(ج) الاستمرار بعمل البرامج وتطبيقه وتخصيص اعتمادات مالية لاعتمادات العام المالي الحالي (المستوى الحالي). </a:t>
            </a:r>
            <a:br>
              <a:rPr lang="ar-SA" dirty="0" smtClean="0"/>
            </a:br>
            <a:r>
              <a:rPr lang="ar-SA" dirty="0" smtClean="0"/>
              <a:t>(د) زيادة الاعتمادات المخصصة للبرنامج في العام القادم وذلك في حالة إقرار البديل الذي يمثل المستوى الأعلى (المُزاد) من المستوى الحالي. </a:t>
            </a:r>
            <a:br>
              <a:rPr lang="ar-SA" dirty="0" smtClean="0"/>
            </a:br>
            <a:r>
              <a:rPr lang="ar-SA" dirty="0" smtClean="0"/>
              <a:t>رابعا- إعداد الموازنات التفصيلية: </a:t>
            </a:r>
            <a:br>
              <a:rPr lang="ar-SA" dirty="0" smtClean="0"/>
            </a:br>
            <a:r>
              <a:rPr lang="ar-SA" dirty="0" smtClean="0"/>
              <a:t>ويتم باعتماد المخصصات المالية التي يتم الاتفاق عليها لبرامج الوحدات الإدارية وإعداد موازنات تفصيلية لها.</a:t>
            </a:r>
            <a:br>
              <a:rPr lang="ar-SA" dirty="0"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2139</Words>
  <Application>Microsoft Office PowerPoint</Application>
  <PresentationFormat>On-screen Show (4:3)</PresentationFormat>
  <Paragraphs>723</Paragraphs>
  <Slides>115</Slides>
  <Notes>1</Notes>
  <HiddenSlides>0</HiddenSlides>
  <MMClips>0</MMClips>
  <ScaleCrop>false</ScaleCrop>
  <HeadingPairs>
    <vt:vector size="4" baseType="variant">
      <vt:variant>
        <vt:lpstr>Theme</vt:lpstr>
      </vt:variant>
      <vt:variant>
        <vt:i4>1</vt:i4>
      </vt:variant>
      <vt:variant>
        <vt:lpstr>Slide Titles</vt:lpstr>
      </vt:variant>
      <vt:variant>
        <vt:i4>115</vt:i4>
      </vt:variant>
    </vt:vector>
  </HeadingPairs>
  <TitlesOfParts>
    <vt:vector size="116" baseType="lpstr">
      <vt:lpstr>Office Theme</vt:lpstr>
      <vt:lpstr>مفهوم الموازنة العامة </vt:lpstr>
      <vt:lpstr>مفهوم الموازنة العامة</vt:lpstr>
      <vt:lpstr>مفهوم الموازنة العامة</vt:lpstr>
      <vt:lpstr>مفهوم الموازنة العامة</vt:lpstr>
      <vt:lpstr>مفهوم الموازنة العامة </vt:lpstr>
      <vt:lpstr>مفهوم الموازنة العامة</vt:lpstr>
      <vt:lpstr>مفهوم الموازنة العامة</vt:lpstr>
      <vt:lpstr>مفهوم الموازنة العامة</vt:lpstr>
      <vt:lpstr>مفهوم الموازنة العامة</vt:lpstr>
      <vt:lpstr>مفهوم الموازنة العامة</vt:lpstr>
      <vt:lpstr>مفهوم الموازنة العامة</vt:lpstr>
      <vt:lpstr>مفهوم الموازنة العامة</vt:lpstr>
      <vt:lpstr>قواعد الموازنة العامة واستثناءاتها</vt:lpstr>
      <vt:lpstr>قواعد الموازنة العامة واستثناءاتها  </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قواعد الموازنة العامة واستثناءاتها</vt:lpstr>
      <vt:lpstr>الفصل الثالث: دورة الموازنة العامة</vt:lpstr>
      <vt:lpstr>التحضير والإعداد </vt:lpstr>
      <vt:lpstr>التحضير والإعداد </vt:lpstr>
      <vt:lpstr>التحضير والإعداد</vt:lpstr>
      <vt:lpstr>التحضير والإعداد</vt:lpstr>
      <vt:lpstr>Slide 39</vt:lpstr>
      <vt:lpstr>التحضير والإعداد</vt:lpstr>
      <vt:lpstr>التحضير والإعداد</vt:lpstr>
      <vt:lpstr>التحضير والإعداد</vt:lpstr>
      <vt:lpstr>التحضير والإعداد</vt:lpstr>
      <vt:lpstr>التحضير والإعداد</vt:lpstr>
      <vt:lpstr>التحضير والإعداد</vt:lpstr>
      <vt:lpstr>التحضير والإعداد</vt:lpstr>
      <vt:lpstr>التحضير والإعداد</vt:lpstr>
      <vt:lpstr>التحضير والإعداد</vt:lpstr>
      <vt:lpstr>التحضير والإعداد</vt:lpstr>
      <vt:lpstr>التحضير والإعداد</vt:lpstr>
      <vt:lpstr>الأجهزة المركزية المختصة بتحضير الموازنة العامة </vt:lpstr>
      <vt:lpstr>الأجهزة المركزية المختصة بتحضير الموازنة العامة </vt:lpstr>
      <vt:lpstr>الأجهزة المركزية المختصة بتحضير الموازنة العامة </vt:lpstr>
      <vt:lpstr>مشكلات تحضير الموازنة العامة</vt:lpstr>
      <vt:lpstr>مشكلات تحضير الموازنة العامة</vt:lpstr>
      <vt:lpstr>دورة الموازنة العامة</vt:lpstr>
      <vt:lpstr>دورة الموازنة العامة</vt:lpstr>
      <vt:lpstr>اعتماد الموازنة العامة </vt:lpstr>
      <vt:lpstr>اعتماد الموازنة العامة</vt:lpstr>
      <vt:lpstr>دورة الموازنة العامة </vt:lpstr>
      <vt:lpstr>أهداف تنفيذ الموازنة  </vt:lpstr>
      <vt:lpstr>أهداف تنفيذ الموازنة  </vt:lpstr>
      <vt:lpstr>التنفيذ</vt:lpstr>
      <vt:lpstr>التنفيذ</vt:lpstr>
      <vt:lpstr>عمليات تنفيذ الموازنة </vt:lpstr>
      <vt:lpstr>التنفيذ</vt:lpstr>
      <vt:lpstr>التنفيذ</vt:lpstr>
      <vt:lpstr>مراحل التنفيذ</vt:lpstr>
      <vt:lpstr>Slide 69</vt:lpstr>
      <vt:lpstr>ثالثاً - عمليات الخزانة العامة </vt:lpstr>
      <vt:lpstr>دورة الموازنة العامة  </vt:lpstr>
      <vt:lpstr>رابعاً- الرقابة على تنفيذ الموازنة </vt:lpstr>
      <vt:lpstr>رابعاً- الرقابة على تنفيذ الموازنة</vt:lpstr>
      <vt:lpstr>1- الرقابة السابقة  </vt:lpstr>
      <vt:lpstr>2- الرقابة اللاحقــــــــــــة </vt:lpstr>
      <vt:lpstr>2- الرقابة اللاحقــــــــــــة </vt:lpstr>
      <vt:lpstr>ثانياًً- الرقابة من حيث المصدر (الأجهزة التي تمارسها) </vt:lpstr>
      <vt:lpstr>ثالثاً- الرقابة من حيث التخصص </vt:lpstr>
      <vt:lpstr>ثالثاً- الرقابة من حيث التخصص </vt:lpstr>
      <vt:lpstr>أولاًً- الموازنة التقليدية </vt:lpstr>
      <vt:lpstr> </vt:lpstr>
      <vt:lpstr>مزايا الموازنة التقليدية</vt:lpstr>
      <vt:lpstr>مزايا الموازنة التقليدية</vt:lpstr>
      <vt:lpstr>نقد الموازنة التقليدية</vt:lpstr>
      <vt:lpstr>نقد الموازنة التقليدية:</vt:lpstr>
      <vt:lpstr>ثانياًً: الموازنات الحديثة </vt:lpstr>
      <vt:lpstr>أولاً: موازنة الأداء </vt:lpstr>
      <vt:lpstr>أولاً: موازنة الأداء </vt:lpstr>
      <vt:lpstr>مزايا موازنة الأداء</vt:lpstr>
      <vt:lpstr>الانتقادات الموجهة لموازنة الأداء:</vt:lpstr>
      <vt:lpstr>مفهوم موازنة البرامج:</vt:lpstr>
      <vt:lpstr>مزايا موازنة البرامج:</vt:lpstr>
      <vt:lpstr>ألانتقادات الموجهة لموازنة البرامج:</vt:lpstr>
      <vt:lpstr>الموازنه الصفريه</vt:lpstr>
      <vt:lpstr>خصائص الموازنة الصفرية:</vt:lpstr>
      <vt:lpstr>تطبيق الموازنة الصفرية</vt:lpstr>
      <vt:lpstr>مستويات الجهد والتمويل (efforts &amp; funding levels):</vt:lpstr>
      <vt:lpstr>ثالثاً- الموازنة الصفرية </vt:lpstr>
      <vt:lpstr>ثالثاً- الموازنة الصفرية </vt:lpstr>
      <vt:lpstr>ثالثاً- الموازنة الصفرية </vt:lpstr>
      <vt:lpstr>النفقات العامة </vt:lpstr>
      <vt:lpstr>مفهوم النفقات العامة </vt:lpstr>
      <vt:lpstr>تقسيمات النفقات العامة </vt:lpstr>
      <vt:lpstr>أولاًً:- التقسيمات العلمية (التقسيمات الاقتصادية) </vt:lpstr>
      <vt:lpstr>أولاًً:- التقسيمات العلمية (التقسيمات الاقتصادية) </vt:lpstr>
      <vt:lpstr>ثانياًً - التقسيمات الوضعية:</vt:lpstr>
      <vt:lpstr>ثانياًً- التقسيمات الوضعية:</vt:lpstr>
      <vt:lpstr>ثانياًً- التقسيمات الوضعية:</vt:lpstr>
      <vt:lpstr>الإيرادات العامة  </vt:lpstr>
      <vt:lpstr>الإيرادات العامة</vt:lpstr>
      <vt:lpstr>تقسيمات الإيرادات العامة  </vt:lpstr>
      <vt:lpstr>مصادر الإيرادات العامة  </vt:lpstr>
      <vt:lpstr>مصادر الإيرادات العامة </vt:lpstr>
      <vt:lpstr>مصادر الإيرادات العامة </vt:lpstr>
      <vt:lpstr>مصادر الإيرادات العامة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الموازنة العامة</dc:title>
  <dc:creator>venus</dc:creator>
  <cp:lastModifiedBy>venus</cp:lastModifiedBy>
  <cp:revision>22</cp:revision>
  <dcterms:created xsi:type="dcterms:W3CDTF">2011-04-29T14:47:20Z</dcterms:created>
  <dcterms:modified xsi:type="dcterms:W3CDTF">2011-04-29T20:13:09Z</dcterms:modified>
</cp:coreProperties>
</file>