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F17D0A5D-C388-486C-B47C-D7701B632CC1}" type="datetimeFigureOut">
              <a:rPr lang="en-US" smtClean="0"/>
              <a:t>1/14/2019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3EDA3DA-EEF8-4C6E-9DBB-89CB3D32C189}" type="slidenum">
              <a:rPr lang="en-US" smtClean="0"/>
              <a:t>‹#›</a:t>
            </a:fld>
            <a:endParaRPr lang="en-US"/>
          </a:p>
        </p:txBody>
      </p:sp>
    </p:spTree>
    <p:extLst>
      <p:ext uri="{BB962C8B-B14F-4D97-AF65-F5344CB8AC3E}">
        <p14:creationId xmlns:p14="http://schemas.microsoft.com/office/powerpoint/2010/main" val="1872999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17D0A5D-C388-486C-B47C-D7701B632CC1}" type="datetimeFigureOut">
              <a:rPr lang="en-US" smtClean="0"/>
              <a:t>1/14/2019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3EDA3DA-EEF8-4C6E-9DBB-89CB3D32C189}" type="slidenum">
              <a:rPr lang="en-US" smtClean="0"/>
              <a:t>‹#›</a:t>
            </a:fld>
            <a:endParaRPr lang="en-US"/>
          </a:p>
        </p:txBody>
      </p:sp>
    </p:spTree>
    <p:extLst>
      <p:ext uri="{BB962C8B-B14F-4D97-AF65-F5344CB8AC3E}">
        <p14:creationId xmlns:p14="http://schemas.microsoft.com/office/powerpoint/2010/main" val="293606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17D0A5D-C388-486C-B47C-D7701B632CC1}" type="datetimeFigureOut">
              <a:rPr lang="en-US" smtClean="0"/>
              <a:t>1/14/2019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3EDA3DA-EEF8-4C6E-9DBB-89CB3D32C189}" type="slidenum">
              <a:rPr lang="en-US" smtClean="0"/>
              <a:t>‹#›</a:t>
            </a:fld>
            <a:endParaRPr lang="en-US"/>
          </a:p>
        </p:txBody>
      </p:sp>
    </p:spTree>
    <p:extLst>
      <p:ext uri="{BB962C8B-B14F-4D97-AF65-F5344CB8AC3E}">
        <p14:creationId xmlns:p14="http://schemas.microsoft.com/office/powerpoint/2010/main" val="3027917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17D0A5D-C388-486C-B47C-D7701B632CC1}" type="datetimeFigureOut">
              <a:rPr lang="en-US" smtClean="0"/>
              <a:t>1/14/2019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3EDA3DA-EEF8-4C6E-9DBB-89CB3D32C189}" type="slidenum">
              <a:rPr lang="en-US" smtClean="0"/>
              <a:t>‹#›</a:t>
            </a:fld>
            <a:endParaRPr lang="en-US"/>
          </a:p>
        </p:txBody>
      </p:sp>
    </p:spTree>
    <p:extLst>
      <p:ext uri="{BB962C8B-B14F-4D97-AF65-F5344CB8AC3E}">
        <p14:creationId xmlns:p14="http://schemas.microsoft.com/office/powerpoint/2010/main" val="1523493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F17D0A5D-C388-486C-B47C-D7701B632CC1}" type="datetimeFigureOut">
              <a:rPr lang="en-US" smtClean="0"/>
              <a:t>1/14/2019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3EDA3DA-EEF8-4C6E-9DBB-89CB3D32C189}" type="slidenum">
              <a:rPr lang="en-US" smtClean="0"/>
              <a:t>‹#›</a:t>
            </a:fld>
            <a:endParaRPr lang="en-US"/>
          </a:p>
        </p:txBody>
      </p:sp>
    </p:spTree>
    <p:extLst>
      <p:ext uri="{BB962C8B-B14F-4D97-AF65-F5344CB8AC3E}">
        <p14:creationId xmlns:p14="http://schemas.microsoft.com/office/powerpoint/2010/main" val="354137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F17D0A5D-C388-486C-B47C-D7701B632CC1}" type="datetimeFigureOut">
              <a:rPr lang="en-US" smtClean="0"/>
              <a:t>1/14/2019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3EDA3DA-EEF8-4C6E-9DBB-89CB3D32C189}" type="slidenum">
              <a:rPr lang="en-US" smtClean="0"/>
              <a:t>‹#›</a:t>
            </a:fld>
            <a:endParaRPr lang="en-US"/>
          </a:p>
        </p:txBody>
      </p:sp>
    </p:spTree>
    <p:extLst>
      <p:ext uri="{BB962C8B-B14F-4D97-AF65-F5344CB8AC3E}">
        <p14:creationId xmlns:p14="http://schemas.microsoft.com/office/powerpoint/2010/main" val="4276004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F17D0A5D-C388-486C-B47C-D7701B632CC1}" type="datetimeFigureOut">
              <a:rPr lang="en-US" smtClean="0"/>
              <a:t>1/14/2019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73EDA3DA-EEF8-4C6E-9DBB-89CB3D32C189}" type="slidenum">
              <a:rPr lang="en-US" smtClean="0"/>
              <a:t>‹#›</a:t>
            </a:fld>
            <a:endParaRPr lang="en-US"/>
          </a:p>
        </p:txBody>
      </p:sp>
    </p:spTree>
    <p:extLst>
      <p:ext uri="{BB962C8B-B14F-4D97-AF65-F5344CB8AC3E}">
        <p14:creationId xmlns:p14="http://schemas.microsoft.com/office/powerpoint/2010/main" val="9662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F17D0A5D-C388-486C-B47C-D7701B632CC1}" type="datetimeFigureOut">
              <a:rPr lang="en-US" smtClean="0"/>
              <a:t>1/14/2019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73EDA3DA-EEF8-4C6E-9DBB-89CB3D32C189}" type="slidenum">
              <a:rPr lang="en-US" smtClean="0"/>
              <a:t>‹#›</a:t>
            </a:fld>
            <a:endParaRPr lang="en-US"/>
          </a:p>
        </p:txBody>
      </p:sp>
    </p:spTree>
    <p:extLst>
      <p:ext uri="{BB962C8B-B14F-4D97-AF65-F5344CB8AC3E}">
        <p14:creationId xmlns:p14="http://schemas.microsoft.com/office/powerpoint/2010/main" val="3127375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17D0A5D-C388-486C-B47C-D7701B632CC1}" type="datetimeFigureOut">
              <a:rPr lang="en-US" smtClean="0"/>
              <a:t>1/14/2019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73EDA3DA-EEF8-4C6E-9DBB-89CB3D32C189}" type="slidenum">
              <a:rPr lang="en-US" smtClean="0"/>
              <a:t>‹#›</a:t>
            </a:fld>
            <a:endParaRPr lang="en-US"/>
          </a:p>
        </p:txBody>
      </p:sp>
    </p:spTree>
    <p:extLst>
      <p:ext uri="{BB962C8B-B14F-4D97-AF65-F5344CB8AC3E}">
        <p14:creationId xmlns:p14="http://schemas.microsoft.com/office/powerpoint/2010/main" val="2857441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F17D0A5D-C388-486C-B47C-D7701B632CC1}" type="datetimeFigureOut">
              <a:rPr lang="en-US" smtClean="0"/>
              <a:t>1/14/2019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3EDA3DA-EEF8-4C6E-9DBB-89CB3D32C189}" type="slidenum">
              <a:rPr lang="en-US" smtClean="0"/>
              <a:t>‹#›</a:t>
            </a:fld>
            <a:endParaRPr lang="en-US"/>
          </a:p>
        </p:txBody>
      </p:sp>
    </p:spTree>
    <p:extLst>
      <p:ext uri="{BB962C8B-B14F-4D97-AF65-F5344CB8AC3E}">
        <p14:creationId xmlns:p14="http://schemas.microsoft.com/office/powerpoint/2010/main" val="2917967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F17D0A5D-C388-486C-B47C-D7701B632CC1}" type="datetimeFigureOut">
              <a:rPr lang="en-US" smtClean="0"/>
              <a:t>1/14/2019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3EDA3DA-EEF8-4C6E-9DBB-89CB3D32C189}" type="slidenum">
              <a:rPr lang="en-US" smtClean="0"/>
              <a:t>‹#›</a:t>
            </a:fld>
            <a:endParaRPr lang="en-US"/>
          </a:p>
        </p:txBody>
      </p:sp>
    </p:spTree>
    <p:extLst>
      <p:ext uri="{BB962C8B-B14F-4D97-AF65-F5344CB8AC3E}">
        <p14:creationId xmlns:p14="http://schemas.microsoft.com/office/powerpoint/2010/main" val="437734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17D0A5D-C388-486C-B47C-D7701B632CC1}" type="datetimeFigureOut">
              <a:rPr lang="en-US" smtClean="0"/>
              <a:t>1/14/2019</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3EDA3DA-EEF8-4C6E-9DBB-89CB3D32C189}" type="slidenum">
              <a:rPr lang="en-US" smtClean="0"/>
              <a:t>‹#›</a:t>
            </a:fld>
            <a:endParaRPr lang="en-US"/>
          </a:p>
        </p:txBody>
      </p:sp>
    </p:spTree>
    <p:extLst>
      <p:ext uri="{BB962C8B-B14F-4D97-AF65-F5344CB8AC3E}">
        <p14:creationId xmlns:p14="http://schemas.microsoft.com/office/powerpoint/2010/main" val="2582110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معايير التمييز بين الحاجات العامة والحاجات الخاصة</a:t>
            </a:r>
            <a:endParaRPr lang="en-US" dirty="0"/>
          </a:p>
        </p:txBody>
      </p:sp>
      <p:sp>
        <p:nvSpPr>
          <p:cNvPr id="3" name="عنوان فرعي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06613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48000" y="955964"/>
            <a:ext cx="8340436" cy="4801314"/>
          </a:xfrm>
          <a:prstGeom prst="rect">
            <a:avLst/>
          </a:prstGeom>
        </p:spPr>
        <p:txBody>
          <a:bodyPr wrap="square">
            <a:spAutoFit/>
          </a:bodyPr>
          <a:lstStyle/>
          <a:p>
            <a:r>
              <a:rPr lang="ar-DZ" b="1" dirty="0" smtClean="0"/>
              <a:t>الحاجـات العامـة والحاجـات الخاصـة:</a:t>
            </a:r>
          </a:p>
          <a:p>
            <a:endParaRPr lang="ar-DZ" b="1" dirty="0" smtClean="0"/>
          </a:p>
          <a:p>
            <a:r>
              <a:rPr lang="ar-DZ" b="1" dirty="0" smtClean="0"/>
              <a:t>ما هي المعايير المعتمدة للتمييز بين الحاجات العامة والحاجات الخاصة؟</a:t>
            </a:r>
          </a:p>
          <a:p>
            <a:endParaRPr lang="ar-DZ" b="1" dirty="0" smtClean="0"/>
          </a:p>
          <a:p>
            <a:r>
              <a:rPr lang="ar-DZ" b="1" dirty="0" smtClean="0"/>
              <a:t> هناك أربعة معايير للتمييز بين الحاجات العامة والحاجات الخاصة هي:</a:t>
            </a:r>
          </a:p>
          <a:p>
            <a:endParaRPr lang="ar-DZ" b="1" dirty="0" smtClean="0"/>
          </a:p>
          <a:p>
            <a:r>
              <a:rPr lang="ar-DZ" b="1" dirty="0" smtClean="0"/>
              <a:t>1 – من يقوم بالإشباع؟</a:t>
            </a:r>
          </a:p>
          <a:p>
            <a:endParaRPr lang="ar-DZ" b="1" dirty="0" smtClean="0"/>
          </a:p>
          <a:p>
            <a:r>
              <a:rPr lang="ar-DZ" b="1" dirty="0" smtClean="0"/>
              <a:t>2 – تحديد الشخص الذي يحس بالحاجة.</a:t>
            </a:r>
          </a:p>
          <a:p>
            <a:endParaRPr lang="ar-DZ" b="1" dirty="0" smtClean="0"/>
          </a:p>
          <a:p>
            <a:r>
              <a:rPr lang="ar-DZ" b="1" dirty="0" smtClean="0"/>
              <a:t>3 – معيار اقتصادي يتمثل بقانون أقل مجهود ممكن.</a:t>
            </a:r>
          </a:p>
          <a:p>
            <a:endParaRPr lang="ar-DZ" b="1" dirty="0" smtClean="0"/>
          </a:p>
          <a:p>
            <a:r>
              <a:rPr lang="ar-DZ" b="1" dirty="0" smtClean="0"/>
              <a:t>4 – المعيار التاريخي الذي يأخذ بنظر الاعتبار الملابسات والظروف التاريخية.</a:t>
            </a:r>
          </a:p>
          <a:p>
            <a:endParaRPr lang="ar-DZ" b="1" dirty="0" smtClean="0"/>
          </a:p>
          <a:p>
            <a:r>
              <a:rPr lang="ar-DZ" b="1" dirty="0" smtClean="0"/>
              <a:t>1. المعيار الأول: يتعلق بطبيعة من يقوم بالإشباع. فإذا قام النشاط العام بتلبية هذه الحاجات فهي حاجات عامة، أما إذا قام النشاط الخاص بتلبية هذه الحاجات فهي حاجات خاصة. بناءً على ذلك نستطيع القول إن الحاجات العامة هي الحاجات التي تتولى السلطة العامة أمر إشباعها من خلال الإنفاق العام.</a:t>
            </a:r>
            <a:endParaRPr lang="en-US" b="1" dirty="0"/>
          </a:p>
        </p:txBody>
      </p:sp>
    </p:spTree>
    <p:extLst>
      <p:ext uri="{BB962C8B-B14F-4D97-AF65-F5344CB8AC3E}">
        <p14:creationId xmlns:p14="http://schemas.microsoft.com/office/powerpoint/2010/main" val="3204697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48000" y="1052946"/>
            <a:ext cx="8229600" cy="3693319"/>
          </a:xfrm>
          <a:prstGeom prst="rect">
            <a:avLst/>
          </a:prstGeom>
        </p:spPr>
        <p:txBody>
          <a:bodyPr wrap="square">
            <a:spAutoFit/>
          </a:bodyPr>
          <a:lstStyle/>
          <a:p>
            <a:endParaRPr lang="ar-DZ" dirty="0" smtClean="0"/>
          </a:p>
          <a:p>
            <a:r>
              <a:rPr lang="ar-DZ" dirty="0" smtClean="0"/>
              <a:t>2. المعيار الثاني: تحديد طبيعة الشخص الذي يحس بالحاجة. فإذا كانت فردية فهي حاجات خاصة. وإذا كانت جماعية فهي حاجات عامة.</a:t>
            </a:r>
          </a:p>
          <a:p>
            <a:endParaRPr lang="ar-DZ" dirty="0" smtClean="0"/>
          </a:p>
          <a:p>
            <a:r>
              <a:rPr lang="ar-DZ" dirty="0" smtClean="0"/>
              <a:t>3 . المعيار الثالث: معيار اقتصادي يتعلق بقانون أقل مجهود ممكن، أي تحقيق أكبر ما يمكن من المنفعة بأقل ما يمكن من النفقة. عندما تقوم كفرد بالمقارنة بين العائد من تلبية حاجة معينة والكلفة التي تتحملها عندئذ نقول إن الحاجة هي حاجة خاصة. أما إذا لم يؤخذ هذا القانون بنظر الاعتبار فهنا يمكن ان نقول عن هذه الحاجات إنها عامة.</a:t>
            </a:r>
          </a:p>
          <a:p>
            <a:endParaRPr lang="ar-DZ" dirty="0" smtClean="0"/>
          </a:p>
          <a:p>
            <a:r>
              <a:rPr lang="ar-DZ" dirty="0" smtClean="0"/>
              <a:t>4 – المعيار الرابع: المعيار التاريخي. منذ نشوء الدولة تم تعزيز ذلك من خلال الفكر التقليدي. إذ باتت بعض الانشطة تعد في نطاق مهام الدولة حصراً، ولذلك فهي تعد حاجات عامة، ومن ذلك على سبيل المثال الدفاع والأمن والعدل.</a:t>
            </a:r>
          </a:p>
          <a:p>
            <a:endParaRPr lang="ar-DZ" dirty="0" smtClean="0"/>
          </a:p>
        </p:txBody>
      </p:sp>
    </p:spTree>
    <p:extLst>
      <p:ext uri="{BB962C8B-B14F-4D97-AF65-F5344CB8AC3E}">
        <p14:creationId xmlns:p14="http://schemas.microsoft.com/office/powerpoint/2010/main" val="127981070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262</Words>
  <Application>Microsoft Office PowerPoint</Application>
  <PresentationFormat>شاشة عريضة</PresentationFormat>
  <Paragraphs>22</Paragraphs>
  <Slides>3</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3</vt:i4>
      </vt:variant>
    </vt:vector>
  </HeadingPairs>
  <TitlesOfParts>
    <vt:vector size="8" baseType="lpstr">
      <vt:lpstr>Arial</vt:lpstr>
      <vt:lpstr>Calibri</vt:lpstr>
      <vt:lpstr>Calibri Light</vt:lpstr>
      <vt:lpstr>Times New Roman</vt:lpstr>
      <vt:lpstr>نسق Office</vt:lpstr>
      <vt:lpstr>معايير التمييز بين الحاجات العامة والحاجات الخاصة</vt:lpstr>
      <vt:lpstr>عرض تقديمي في PowerPoint</vt:lpstr>
      <vt:lpstr>عرض تقديمي في PowerPoint</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معايير التمييز بين الحاجات العامة والحاجات الخاصة</dc:title>
  <dc:creator>Maher</dc:creator>
  <cp:lastModifiedBy>Maher</cp:lastModifiedBy>
  <cp:revision>1</cp:revision>
  <dcterms:created xsi:type="dcterms:W3CDTF">2019-01-14T15:09:15Z</dcterms:created>
  <dcterms:modified xsi:type="dcterms:W3CDTF">2019-01-14T15:11:13Z</dcterms:modified>
</cp:coreProperties>
</file>