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2" r:id="rId2"/>
    <p:sldId id="259" r:id="rId3"/>
    <p:sldId id="260" r:id="rId4"/>
    <p:sldId id="261" r:id="rId5"/>
    <p:sldId id="258" r:id="rId6"/>
    <p:sldId id="263" r:id="rId7"/>
    <p:sldId id="264" r:id="rId8"/>
    <p:sldId id="265" r:id="rId9"/>
    <p:sldId id="266" r:id="rId10"/>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9BFD3F3-64B7-4658-83DC-92BFEFB15C97}">
          <p14:sldIdLst>
            <p14:sldId id="262"/>
            <p14:sldId id="259"/>
            <p14:sldId id="260"/>
            <p14:sldId id="261"/>
            <p14:sldId id="258"/>
            <p14:sldId id="263"/>
            <p14:sldId id="264"/>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42" d="100"/>
          <a:sy n="42" d="100"/>
        </p:scale>
        <p:origin x="92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713666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1611079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235210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2249542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1230643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256825E8-A369-4B18-B58E-DFCAE8CF2E41}" type="datetimeFigureOut">
              <a:rPr lang="ar-IQ" smtClean="0"/>
              <a:t>12/06/1447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1394103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256825E8-A369-4B18-B58E-DFCAE8CF2E41}" type="datetimeFigureOut">
              <a:rPr lang="ar-IQ" smtClean="0"/>
              <a:t>12/06/1447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3935477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256825E8-A369-4B18-B58E-DFCAE8CF2E41}" type="datetimeFigureOut">
              <a:rPr lang="ar-IQ" smtClean="0"/>
              <a:t>12/06/1447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157949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56825E8-A369-4B18-B58E-DFCAE8CF2E41}" type="datetimeFigureOut">
              <a:rPr lang="ar-IQ" smtClean="0"/>
              <a:t>12/06/1447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2839636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256825E8-A369-4B18-B58E-DFCAE8CF2E41}" type="datetimeFigureOut">
              <a:rPr lang="ar-IQ" smtClean="0"/>
              <a:t>12/06/1447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2193974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256825E8-A369-4B18-B58E-DFCAE8CF2E41}" type="datetimeFigureOut">
              <a:rPr lang="ar-IQ" smtClean="0"/>
              <a:t>12/06/1447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00494FB-779E-4C00-9252-43028D36DF84}" type="slidenum">
              <a:rPr lang="ar-IQ" smtClean="0"/>
              <a:t>‹#›</a:t>
            </a:fld>
            <a:endParaRPr lang="ar-IQ"/>
          </a:p>
        </p:txBody>
      </p:sp>
    </p:spTree>
    <p:extLst>
      <p:ext uri="{BB962C8B-B14F-4D97-AF65-F5344CB8AC3E}">
        <p14:creationId xmlns:p14="http://schemas.microsoft.com/office/powerpoint/2010/main" val="2725283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56825E8-A369-4B18-B58E-DFCAE8CF2E41}" type="datetimeFigureOut">
              <a:rPr lang="ar-IQ" smtClean="0"/>
              <a:t>12/06/1447</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00494FB-779E-4C00-9252-43028D36DF84}" type="slidenum">
              <a:rPr lang="ar-IQ" smtClean="0"/>
              <a:t>‹#›</a:t>
            </a:fld>
            <a:endParaRPr lang="ar-IQ"/>
          </a:p>
        </p:txBody>
      </p:sp>
    </p:spTree>
    <p:extLst>
      <p:ext uri="{BB962C8B-B14F-4D97-AF65-F5344CB8AC3E}">
        <p14:creationId xmlns:p14="http://schemas.microsoft.com/office/powerpoint/2010/main" val="2878318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89660" y="205105"/>
            <a:ext cx="10515600" cy="1620520"/>
          </a:xfrm>
        </p:spPr>
        <p:txBody>
          <a:bodyPr>
            <a:normAutofit fontScale="90000"/>
          </a:bodyPr>
          <a:lstStyle/>
          <a:p>
            <a:r>
              <a:rPr lang="ar-IQ" dirty="0" smtClean="0"/>
              <a:t>الجامعة المستنصرية – كلية القانون </a:t>
            </a:r>
            <a:r>
              <a:rPr lang="ar-IQ" dirty="0" smtClean="0"/>
              <a:t/>
            </a:r>
            <a:br>
              <a:rPr lang="ar-IQ" dirty="0" smtClean="0"/>
            </a:br>
            <a:r>
              <a:rPr lang="ar-IQ" dirty="0" smtClean="0"/>
              <a:t>المرحلة الثانية </a:t>
            </a:r>
            <a:br>
              <a:rPr lang="ar-IQ" dirty="0" smtClean="0"/>
            </a:br>
            <a:r>
              <a:rPr lang="ar-IQ" dirty="0" smtClean="0"/>
              <a:t>قانون العقوبات العام </a:t>
            </a:r>
            <a:endParaRPr lang="ar-IQ" dirty="0"/>
          </a:p>
        </p:txBody>
      </p:sp>
      <p:sp>
        <p:nvSpPr>
          <p:cNvPr id="3" name="عنصر نائب للمحتوى 2"/>
          <p:cNvSpPr>
            <a:spLocks noGrp="1"/>
          </p:cNvSpPr>
          <p:nvPr>
            <p:ph idx="1"/>
          </p:nvPr>
        </p:nvSpPr>
        <p:spPr/>
        <p:txBody>
          <a:bodyPr/>
          <a:lstStyle/>
          <a:p>
            <a:r>
              <a:rPr lang="ar-IQ" u="sng" dirty="0" smtClean="0">
                <a:solidFill>
                  <a:srgbClr val="00B0F0"/>
                </a:solidFill>
              </a:rPr>
              <a:t>المحاضرة الثالثة عشر : </a:t>
            </a:r>
          </a:p>
          <a:p>
            <a:r>
              <a:rPr lang="ar-IQ" dirty="0" smtClean="0"/>
              <a:t>م/ </a:t>
            </a:r>
            <a:r>
              <a:rPr lang="ar-IQ" dirty="0" smtClean="0">
                <a:solidFill>
                  <a:srgbClr val="C00000"/>
                </a:solidFill>
              </a:rPr>
              <a:t>تأثير النتائج المحتملة واختلاف القصد وكيفية العلم في المساهمين بالجريمة </a:t>
            </a:r>
            <a:r>
              <a:rPr lang="ar-IQ" dirty="0" smtClean="0"/>
              <a:t>.</a:t>
            </a:r>
          </a:p>
          <a:p>
            <a:r>
              <a:rPr lang="ar-IQ" dirty="0" smtClean="0"/>
              <a:t>م/ </a:t>
            </a:r>
            <a:r>
              <a:rPr lang="ar-IQ" dirty="0" smtClean="0">
                <a:solidFill>
                  <a:srgbClr val="00B050"/>
                </a:solidFill>
              </a:rPr>
              <a:t>أسباب أباحه الجريمة </a:t>
            </a:r>
            <a:r>
              <a:rPr lang="ar-IQ" dirty="0" smtClean="0"/>
              <a:t>:-</a:t>
            </a:r>
          </a:p>
          <a:p>
            <a:r>
              <a:rPr lang="ar-IQ" dirty="0" smtClean="0"/>
              <a:t>1- أداء الواجب </a:t>
            </a:r>
          </a:p>
          <a:p>
            <a:r>
              <a:rPr lang="ar-IQ" dirty="0" smtClean="0"/>
              <a:t>2-استعمال الحق</a:t>
            </a:r>
          </a:p>
          <a:p>
            <a:r>
              <a:rPr lang="ar-IQ" dirty="0" smtClean="0"/>
              <a:t>3-الدفاع الشرعي </a:t>
            </a:r>
            <a:endParaRPr lang="ar-IQ" dirty="0"/>
          </a:p>
        </p:txBody>
      </p:sp>
    </p:spTree>
    <p:extLst>
      <p:ext uri="{BB962C8B-B14F-4D97-AF65-F5344CB8AC3E}">
        <p14:creationId xmlns:p14="http://schemas.microsoft.com/office/powerpoint/2010/main" val="1708681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dirty="0" smtClean="0"/>
              <a:t>																																												</a:t>
            </a:r>
            <a:endParaRPr lang="ar-IQ" dirty="0"/>
          </a:p>
        </p:txBody>
      </p:sp>
      <p:sp>
        <p:nvSpPr>
          <p:cNvPr id="3" name="عنوان فرعي 2"/>
          <p:cNvSpPr>
            <a:spLocks noGrp="1"/>
          </p:cNvSpPr>
          <p:nvPr>
            <p:ph type="subTitle" idx="1"/>
          </p:nvPr>
        </p:nvSpPr>
        <p:spPr>
          <a:xfrm>
            <a:off x="512618" y="124691"/>
            <a:ext cx="11166764" cy="6733309"/>
          </a:xfrm>
        </p:spPr>
        <p:txBody>
          <a:bodyPr>
            <a:normAutofit fontScale="92500" lnSpcReduction="10000"/>
          </a:bodyPr>
          <a:lstStyle/>
          <a:p>
            <a:r>
              <a:rPr lang="ar-IQ" dirty="0"/>
              <a:t>م / تأثير النتائج المحتملة واختلاف القصد وكيفية العلم في المساهمين بالجريمة: -</a:t>
            </a:r>
            <a:endParaRPr lang="en-US" dirty="0"/>
          </a:p>
          <a:p>
            <a:r>
              <a:rPr lang="ar-IQ" dirty="0"/>
              <a:t>1-</a:t>
            </a:r>
            <a:r>
              <a:rPr lang="ar-IQ" b="1" u="sng" dirty="0"/>
              <a:t>أثر النتائج المحتملة في مسؤولية المساهمين في الجريمة</a:t>
            </a:r>
            <a:r>
              <a:rPr lang="ar-IQ" dirty="0"/>
              <a:t> </a:t>
            </a:r>
            <a:endParaRPr lang="en-US" dirty="0"/>
          </a:p>
          <a:p>
            <a:r>
              <a:rPr lang="ar-IQ" dirty="0"/>
              <a:t>الأصل في المسؤولية المساهم أنه يكون مسؤولا عن الجريمة التي ساهم فيها أو كانت الجريمة التي وقعت نتيجة محتملة للجريمة التي حصلت فيها المساهمة، سواء كانوا مساهمين اصليين ام تعيين أرادوا ذلك النتيجة المحتملة ام لم يريدها.</a:t>
            </a:r>
            <a:endParaRPr lang="en-US" dirty="0"/>
          </a:p>
          <a:p>
            <a:r>
              <a:rPr lang="ar-IQ" dirty="0"/>
              <a:t>مثال/ اتفق عدة اشخاص على ضرب عدو لهم وعندما شرعوا بالضرب ضربه أحدهم ضربة قوية أدت الى وفاته، علماً ان أحدهم وقف ولم يشارك بالضرب، هنا الجميع مسؤولين فاعلين وشركاء عن جريمة الضرب المفضي الى الموت وذلك كون الموت نتيجة محتملة للضرب حتى لو لم يكن مقصودة.</a:t>
            </a:r>
            <a:endParaRPr lang="en-US" dirty="0"/>
          </a:p>
          <a:p>
            <a:r>
              <a:rPr lang="ar-IQ" dirty="0"/>
              <a:t>2-</a:t>
            </a:r>
            <a:r>
              <a:rPr lang="ar-IQ" b="1" u="sng" dirty="0"/>
              <a:t>أثر اختلاف القصد في مسؤولية المساهمين: -</a:t>
            </a:r>
            <a:endParaRPr lang="en-US" dirty="0"/>
          </a:p>
          <a:p>
            <a:r>
              <a:rPr lang="ar-IQ" dirty="0"/>
              <a:t>المبدأ: -أن كل مساهم في الجريمة لا يعاقب ألا بمقتضى قصده من الجريمة وتشمل الفاعلين الأصلين والشركاء.</a:t>
            </a:r>
            <a:endParaRPr lang="en-US" dirty="0"/>
          </a:p>
          <a:p>
            <a:r>
              <a:rPr lang="ar-IQ" dirty="0"/>
              <a:t>مثال/ إذا نوى احمد قتل قاسم وبمساعدة جاسم ولم يكن لدى جاسم تصميم سابق تحت عملية القتل. ما حكم؟ </a:t>
            </a:r>
            <a:endParaRPr lang="en-US" dirty="0"/>
          </a:p>
          <a:p>
            <a:r>
              <a:rPr lang="ar-IQ" dirty="0"/>
              <a:t>الجواب / سأل هنا احمد الجاني عن قصد جريمة مع سبق الإصرار، وعقوبتها الإعدام، سأل جاسم الشريك عن جريمة القتل العمد وعقوبتها سجن مؤبد، وذلك لعدم توفر القصد الجنائي مسبقاً لدى الشريك.</a:t>
            </a:r>
            <a:endParaRPr lang="en-US" dirty="0"/>
          </a:p>
          <a:p>
            <a:r>
              <a:rPr lang="ar-IQ" dirty="0"/>
              <a:t>مثال/ نوى الشريك إزهاق روح انسان بينما الفاعل لا يريد سوى الضرب كما لو كان الشريك يعلم بوجود مرض لدى المجني عليه والفاعل يجهل ذلك المرض فيقوم الفاعل بالضرب مما يؤدي الى موت المجني عليه؟  </a:t>
            </a:r>
            <a:endParaRPr lang="en-US" dirty="0"/>
          </a:p>
          <a:p>
            <a:r>
              <a:rPr lang="ar-IQ" dirty="0"/>
              <a:t>الجواب/ سأل الفاعل عن جريمة الضرب المفضي الى الموت لعدم توافر عنصر القصد الجنائي لدى الفاعل أي عدم معرفته بالمرض بينما يسأل الشريك عن جريمة الاشتراك في الجريمة العمدية لتوفر القصد الجنائي لدية أي علمه بالمرض.</a:t>
            </a:r>
            <a:endParaRPr lang="en-US" dirty="0"/>
          </a:p>
          <a:p>
            <a:r>
              <a:rPr lang="ar-IQ" dirty="0"/>
              <a:t>مثال/ ضرب اثنان أمراه حبلى يقصد أحدهما الإيذاء والأخر الإجهاض أو أدى الضرب الى الإجهاض.. ما حكم؟</a:t>
            </a:r>
            <a:endParaRPr lang="en-US" dirty="0"/>
          </a:p>
          <a:p>
            <a:r>
              <a:rPr lang="ar-IQ" dirty="0"/>
              <a:t>جواب/ يسأل من كان يريد الإيذاء عن جريمة الإيذاء العمد، ويسال الاخر عن جريمة الإجهاض حسب قصده كل واحد. </a:t>
            </a:r>
            <a:endParaRPr lang="en-US" dirty="0"/>
          </a:p>
          <a:p>
            <a:pPr algn="r"/>
            <a:endParaRPr lang="ar-IQ" dirty="0"/>
          </a:p>
        </p:txBody>
      </p:sp>
    </p:spTree>
    <p:extLst>
      <p:ext uri="{BB962C8B-B14F-4D97-AF65-F5344CB8AC3E}">
        <p14:creationId xmlns:p14="http://schemas.microsoft.com/office/powerpoint/2010/main" val="109625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dirty="0"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r>
              <a:rPr lang="ar-IQ" b="1" u="sng" dirty="0"/>
              <a:t>3-أثر اختلاف كيفية العلم بوقوع الجريمة في مسؤولية المساهمين: _</a:t>
            </a:r>
            <a:endParaRPr lang="en-US" dirty="0"/>
          </a:p>
          <a:p>
            <a:r>
              <a:rPr lang="ar-IQ" dirty="0"/>
              <a:t>قد يكون الاختلاف العلم بوقوع الجريمة من قبل المساهمين أثره في تغير وصف الجريمة وبالتالي عقوبتها.</a:t>
            </a:r>
            <a:endParaRPr lang="en-US" dirty="0"/>
          </a:p>
          <a:p>
            <a:r>
              <a:rPr lang="ar-IQ" dirty="0"/>
              <a:t> مثال/ في الجريمة إخفاء الأشياء المتحصلة من الجريمة (سرقة، نصب، خيانة أمانة) فالذي يعلم أن الجريمة وقعت بإكراه وهو ظرف مشدد يعاقب بالعقوبة المشددة الخاصة بذلك، أما المساهمين الذي لا يعلمون انما وقعت بإكراه فيعاقب بعقوبة إخفاء دون تشديد.</a:t>
            </a:r>
            <a:endParaRPr lang="en-US" dirty="0"/>
          </a:p>
          <a:p>
            <a:r>
              <a:rPr lang="ar-IQ" b="1" u="sng" dirty="0"/>
              <a:t>أسباب أباحه الجريمة</a:t>
            </a:r>
            <a:endParaRPr lang="en-US" dirty="0"/>
          </a:p>
          <a:p>
            <a:r>
              <a:rPr lang="ar-IQ" dirty="0"/>
              <a:t>هي الأسباب التي إذا عرضت لسلوك خاضع لنص تجريم أخرجته من نطاق هذا النص وازالت عنه الصفة غير المشروعة وردته الى السلوك مشروع لا عقاب عليه.</a:t>
            </a:r>
            <a:endParaRPr lang="en-US" dirty="0"/>
          </a:p>
          <a:p>
            <a:r>
              <a:rPr lang="ar-IQ" dirty="0"/>
              <a:t>أسباب أباحه الجريمة التي نصت عليها القانون العراقي: -</a:t>
            </a:r>
            <a:endParaRPr lang="en-US" dirty="0"/>
          </a:p>
          <a:p>
            <a:r>
              <a:rPr lang="ar-IQ" dirty="0"/>
              <a:t>1-أداء الواجب.</a:t>
            </a:r>
            <a:endParaRPr lang="en-US" dirty="0"/>
          </a:p>
          <a:p>
            <a:r>
              <a:rPr lang="ar-IQ" dirty="0"/>
              <a:t>2-استعمال الحق.</a:t>
            </a:r>
            <a:endParaRPr lang="en-US" dirty="0"/>
          </a:p>
          <a:p>
            <a:r>
              <a:rPr lang="ar-IQ" dirty="0"/>
              <a:t>3-الدفاع الشرعي.</a:t>
            </a:r>
            <a:endParaRPr lang="en-US" dirty="0"/>
          </a:p>
          <a:p>
            <a:pPr algn="r"/>
            <a:endParaRPr lang="ar-IQ" dirty="0"/>
          </a:p>
        </p:txBody>
      </p:sp>
    </p:spTree>
    <p:extLst>
      <p:ext uri="{BB962C8B-B14F-4D97-AF65-F5344CB8AC3E}">
        <p14:creationId xmlns:p14="http://schemas.microsoft.com/office/powerpoint/2010/main" val="604320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dirty="0"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r>
              <a:rPr lang="ar-IQ" dirty="0"/>
              <a:t>القواعد العامة في أسباب الاباحة:</a:t>
            </a:r>
            <a:endParaRPr lang="en-US" dirty="0"/>
          </a:p>
          <a:p>
            <a:r>
              <a:rPr lang="ar-IQ" dirty="0"/>
              <a:t>انتفاء أسباب الاباحة عنصر في الركن الشرعي للجريمة لازم لتحققه، وبعكس ذلك أن قيام سبب أباحه ينفي الصفة الغير مشروعة للسلوك وبالتالي ينفي الركن الشرعي للجريمة، وبذلك ينفي الجريمة ويصبح السلوك مباحاً.</a:t>
            </a:r>
            <a:endParaRPr lang="en-US" dirty="0"/>
          </a:p>
          <a:p>
            <a:r>
              <a:rPr lang="ar-IQ" dirty="0"/>
              <a:t>علة الاباحة: - يمكن معرفة علة الاباحة عن طريق دراسة علة التجريم فلما كانت علة التجريم هي حماية حق أو مصلحة فعلة تجريم القتل هي حماية الحق في الحياة مثلا، فعلة الاباحة هي انتفاء علة التجريم.</a:t>
            </a:r>
            <a:endParaRPr lang="en-US" dirty="0"/>
          </a:p>
          <a:p>
            <a:r>
              <a:rPr lang="ar-IQ" dirty="0"/>
              <a:t>ويكون كذلك عندما لا ينال السلوك حقا او مصلحة ويكون في حالتين: - </a:t>
            </a:r>
            <a:endParaRPr lang="en-US" dirty="0"/>
          </a:p>
          <a:p>
            <a:pPr lvl="0"/>
            <a:r>
              <a:rPr lang="ar-IQ" dirty="0"/>
              <a:t>إذا ما ثبت ان السلوك الذي كان في الأصل يهدد حقا، لم يعد منتجاً هذا الاعتداء وهذا ما يسمى (مبدأ انتفاء الحق).</a:t>
            </a:r>
            <a:endParaRPr lang="en-US" dirty="0"/>
          </a:p>
          <a:p>
            <a:r>
              <a:rPr lang="ar-IQ" dirty="0"/>
              <a:t>مثال/ القانون يحرم الاعتداء على انسان بجرحه، وهذا القصد أو المصلحة المعتبرة من ذلك (حماية للحق في سلامة الجسم) ولكن إذا فعل ذلك الطبيب فأنه لا يعتبر معتدياً لأنه لا يؤذي سلامة الجسم بل هي تصون الجسم ويحميه.</a:t>
            </a:r>
            <a:endParaRPr lang="en-US" dirty="0"/>
          </a:p>
          <a:p>
            <a:pPr lvl="0"/>
            <a:r>
              <a:rPr lang="ar-IQ" dirty="0"/>
              <a:t>مبدأ رجحان الحق: - وذلك إذا ثبت أن السلوك ال يزال ينتج الاعتداء ولكنة في نفس الوقت يصون حقا أجدر بالحماية.</a:t>
            </a:r>
            <a:endParaRPr lang="en-US" dirty="0"/>
          </a:p>
          <a:p>
            <a:r>
              <a:rPr lang="ar-IQ" dirty="0"/>
              <a:t>فالقانون يحرم القتل صيانة لحق المجني عليه في الحياة ولكنة يبيح القتل بشروط معينة كالدفاع عن النفس والمال وذلك لان حق المعتدي عليه في الحياة أهم عند المجتمع من حق المعتدي. </a:t>
            </a:r>
            <a:endParaRPr lang="en-US" dirty="0"/>
          </a:p>
          <a:p>
            <a:pPr algn="r"/>
            <a:endParaRPr lang="ar-IQ" dirty="0"/>
          </a:p>
        </p:txBody>
      </p:sp>
    </p:spTree>
    <p:extLst>
      <p:ext uri="{BB962C8B-B14F-4D97-AF65-F5344CB8AC3E}">
        <p14:creationId xmlns:p14="http://schemas.microsoft.com/office/powerpoint/2010/main" val="964511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r>
              <a:rPr lang="ar-IQ" smtClean="0"/>
              <a:t>مصادر الاباحة: وردت على سبيل الحصر في القانون العراقي وهي ثلاث، أداء الواجب، استعمال الحق، الدفاع الشرعي. </a:t>
            </a:r>
            <a:endParaRPr lang="en-US" smtClean="0"/>
          </a:p>
          <a:p>
            <a:r>
              <a:rPr lang="ar-IQ" smtClean="0"/>
              <a:t>لذلك لا يحق للقاضي تجاوز هذه الأسباب بأن يقضي بإباحة فعل بناء على سبب أخر ولكن يمكن للقاضي أن يلجا للتفسير الواسع والقياس..</a:t>
            </a:r>
            <a:endParaRPr lang="en-US" smtClean="0"/>
          </a:p>
          <a:p>
            <a:r>
              <a:rPr lang="ar-IQ" smtClean="0"/>
              <a:t>تفسير نصوص الاباحة: لما كانت النصوص الخاصة بأسباب الاباحة لا علاقة لها بخلق الجرائم والعقوبات أذن فان للقاضي عند تفسيره لها أن يلجأ الى جميع وسائل التفسير وطرقة بدون استثناء ومنها اللجوء للقياس. </a:t>
            </a:r>
            <a:endParaRPr lang="en-US" smtClean="0"/>
          </a:p>
          <a:p>
            <a:r>
              <a:rPr lang="ar-IQ" b="1" smtClean="0"/>
              <a:t>طبيعة أسباب الاباحة:</a:t>
            </a:r>
            <a:r>
              <a:rPr lang="ar-IQ" smtClean="0"/>
              <a:t> أنها ذات طبيعة موضوعية لاتصالها بالركن الشرعي لجريمة، لأنه مجرد تكييف قانوني ينصب على الفعل بصيغة بعدم المشروعية الأمر الذي لا يتطلب بما في نفس الجاني.</a:t>
            </a:r>
            <a:endParaRPr lang="en-US" smtClean="0"/>
          </a:p>
          <a:p>
            <a:r>
              <a:rPr lang="ar-IQ" smtClean="0"/>
              <a:t>ومع ذلك فان حق التأديب كسبب إباحة يعتمد على عناصر شخصية يفرض أن النية فيه، فيتجه للتهذيب.</a:t>
            </a:r>
            <a:endParaRPr lang="en-US" smtClean="0"/>
          </a:p>
          <a:p>
            <a:r>
              <a:rPr lang="ar-IQ" b="1" u="sng" smtClean="0"/>
              <a:t>أثار الاباحة ونطاقها:</a:t>
            </a:r>
            <a:r>
              <a:rPr lang="ar-IQ" smtClean="0"/>
              <a:t> أثر الاباحة هو أن يخرج السلوك من نطاق نص التجريم فيصير مشروعاً وعندئذ ينتفي الركن الشرعي للجريمة فتنتفي تبعاً للجريمة والمسؤولية ويصبح الفعل وكأنه لم يخضع لنص تجريم، وينصب أثر الاباحة على الفعل لا على شخص الفاعل.</a:t>
            </a:r>
            <a:endParaRPr lang="en-US" smtClean="0"/>
          </a:p>
          <a:p>
            <a:r>
              <a:rPr lang="ar-IQ" b="1" u="sng" smtClean="0"/>
              <a:t>نطاق الاباحة:</a:t>
            </a:r>
            <a:r>
              <a:rPr lang="ar-IQ" smtClean="0"/>
              <a:t> إذا توفر سبب الاباحة استفاد منه الجميع (فاعل وشريك) فمن يحرض غيرة على الدفاع عن النفس او ماله، يستفاد من سبب الاباحة الفاعل والشريك لان الفعل مشروع.</a:t>
            </a:r>
            <a:endParaRPr lang="en-US" smtClean="0"/>
          </a:p>
          <a:p>
            <a:pPr algn="r"/>
            <a:endParaRPr lang="ar-IQ" dirty="0"/>
          </a:p>
        </p:txBody>
      </p:sp>
    </p:spTree>
    <p:extLst>
      <p:ext uri="{BB962C8B-B14F-4D97-AF65-F5344CB8AC3E}">
        <p14:creationId xmlns:p14="http://schemas.microsoft.com/office/powerpoint/2010/main" val="3879536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pPr algn="r"/>
            <a:r>
              <a:rPr lang="ar-IQ" dirty="0"/>
              <a:t>الجهل بالإباحة والغلط فيها: - </a:t>
            </a:r>
            <a:endParaRPr lang="en-US" dirty="0"/>
          </a:p>
          <a:p>
            <a:r>
              <a:rPr lang="ar-IQ" b="1" u="sng" dirty="0"/>
              <a:t>الجهل بالإباحة</a:t>
            </a:r>
            <a:r>
              <a:rPr lang="ar-IQ" dirty="0"/>
              <a:t>: هو ان يتوفر سبب الاباحة لشخص معين غير انه ما كان يعتقد بوجود سبب الاباحة عند ارتكاب الفعل. </a:t>
            </a:r>
            <a:endParaRPr lang="en-US" dirty="0"/>
          </a:p>
          <a:p>
            <a:r>
              <a:rPr lang="ar-IQ" b="1" dirty="0"/>
              <a:t>مثال/</a:t>
            </a:r>
            <a:r>
              <a:rPr lang="ar-IQ" dirty="0"/>
              <a:t> شخص يعتقد انه ينفذ أمر مخالف للقانون ولكن الواقع أن الأمر صحيح لا يخالف القانون، فهل يحاسب لأنه نفذ أمر يعتقد انه مخالف للقانون..... ما حكم. </a:t>
            </a:r>
            <a:endParaRPr lang="en-US" dirty="0"/>
          </a:p>
          <a:p>
            <a:r>
              <a:rPr lang="ar-IQ" b="1" dirty="0"/>
              <a:t>الجواب </a:t>
            </a:r>
            <a:r>
              <a:rPr lang="ar-IQ" dirty="0"/>
              <a:t>/ أن أسباب الاباحة ذات طبيعة موضوعية مما يفي أن توافرها لا يعتمد على عناصر شخصية كالعلم – ألا إذا نص القانون على شرط العلم لذلك لا مسؤولية على هذا الموظف. </a:t>
            </a:r>
            <a:endParaRPr lang="en-US" dirty="0"/>
          </a:p>
          <a:p>
            <a:r>
              <a:rPr lang="ar-IQ" b="1" u="sng" dirty="0"/>
              <a:t>الغلط بالإباحة:</a:t>
            </a:r>
            <a:r>
              <a:rPr lang="ar-IQ" dirty="0"/>
              <a:t> هو أن يتوهم الجاني توافر سبب الإباحة لكل شروطه في حين أن هذا السبب غير متوفر.</a:t>
            </a:r>
            <a:endParaRPr lang="en-US" dirty="0"/>
          </a:p>
          <a:p>
            <a:r>
              <a:rPr lang="ar-IQ" b="1" dirty="0"/>
              <a:t>مثال</a:t>
            </a:r>
            <a:r>
              <a:rPr lang="ar-IQ" dirty="0"/>
              <a:t>/ أن يقوم شخص بتأديب زوجة أخية معتقد أن ذلك من أسباب الاباحة له؟ </a:t>
            </a:r>
            <a:endParaRPr lang="en-US" dirty="0"/>
          </a:p>
          <a:p>
            <a:r>
              <a:rPr lang="ar-IQ" b="1" dirty="0"/>
              <a:t>مثال/</a:t>
            </a:r>
            <a:r>
              <a:rPr lang="ar-IQ" dirty="0"/>
              <a:t> أن يعتقد موظف أن أمر صحيحاً صدر له من تجب عليه طاعته فيقوم به (القبض _ التفتيش) والحقيقة انه لم يصدر بذلك أو صدر باطلا.... ما حكم؟ </a:t>
            </a:r>
            <a:endParaRPr lang="en-US" dirty="0"/>
          </a:p>
          <a:p>
            <a:r>
              <a:rPr lang="ar-IQ" dirty="0"/>
              <a:t>الجواب / أن من أسباب الإباحة ذات طبيعة موضوعية، لذلك فأن سبب الاباحة لا ينتج أثره ألا إذا توافر فعلاً بان اجتمعت جميع شروطه لذلك فان الأخ والموظف مسؤولين عن جرائمهم ولمن الغلط ينفي القصد الجنائي ويجعلهم مسؤولين عن جريمة غير عمدية.</a:t>
            </a:r>
            <a:endParaRPr lang="en-US" dirty="0"/>
          </a:p>
          <a:p>
            <a:pPr algn="r"/>
            <a:endParaRPr lang="ar-IQ" dirty="0"/>
          </a:p>
        </p:txBody>
      </p:sp>
    </p:spTree>
    <p:extLst>
      <p:ext uri="{BB962C8B-B14F-4D97-AF65-F5344CB8AC3E}">
        <p14:creationId xmlns:p14="http://schemas.microsoft.com/office/powerpoint/2010/main" val="2275267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r>
              <a:rPr lang="ar-IQ" b="1" u="sng" dirty="0"/>
              <a:t>م/ موقف المشرع العراقي من الغلط في الإباحة</a:t>
            </a:r>
            <a:endParaRPr lang="en-US" dirty="0"/>
          </a:p>
          <a:p>
            <a:r>
              <a:rPr lang="ar-IQ" dirty="0"/>
              <a:t>أقر المشرع العراقي بالمساواة في الحكم بين الغلط في الاباحة بين الاباحة ذاتها في حالتي أداء الواجب والدفاع الشرعي.</a:t>
            </a:r>
            <a:endParaRPr lang="en-US" dirty="0"/>
          </a:p>
          <a:p>
            <a:r>
              <a:rPr lang="ar-IQ" dirty="0"/>
              <a:t>حيث اعتبر بالخطر الموهوم _ الدفاع الشرعي وبحسن النية في أداء الواجب وبذلك جاء مخالفاً.</a:t>
            </a:r>
            <a:endParaRPr lang="en-US" dirty="0"/>
          </a:p>
          <a:p>
            <a:r>
              <a:rPr lang="ar-IQ" b="1" u="sng" dirty="0"/>
              <a:t>تختلف شروط الاباحة:</a:t>
            </a:r>
            <a:r>
              <a:rPr lang="ar-IQ" dirty="0"/>
              <a:t> - أن انتاج سبب الاباحة أثره مرهون بتحقق جميع شروطه القانونية فأن تختلف أحد تلك الشروط أدى ذلك الى انتفاء سبب الاباحة وبقاء الفعل خاضعاً لنص التجريم فإذا كان الخروج عن تلك الشروط عمدا سأل الفاعل عن جريمة عمدية وإذا كان الخروج عن تلك الشروط غير عمدية سأل الفاعل عن الجريمة غير عمدية.</a:t>
            </a:r>
            <a:endParaRPr lang="en-US" dirty="0"/>
          </a:p>
          <a:p>
            <a:r>
              <a:rPr lang="ar-IQ" dirty="0"/>
              <a:t>مثال/ ضرب الابن من قبل الاب ضرباً شديداً متجاوز حدود حق التأديب فيؤدي الى مونه ... ما حكم؟ جواب / يسأل عن جريمة ضرب المفضي الى موت.</a:t>
            </a:r>
            <a:endParaRPr lang="en-US" dirty="0"/>
          </a:p>
          <a:p>
            <a:r>
              <a:rPr lang="ar-IQ" dirty="0"/>
              <a:t>ومن كان في حالة دفاع شرعي مصوب سلاحه ضد المعتدي فقتل شخصاً غيره صادف مروره، لعدم دقته في التصويب ما حكم.؟ جواب / يسأل عن جريمة قتل خطأ.</a:t>
            </a:r>
            <a:endParaRPr lang="en-US" dirty="0"/>
          </a:p>
          <a:p>
            <a:pPr algn="r"/>
            <a:endParaRPr lang="ar-IQ" dirty="0"/>
          </a:p>
        </p:txBody>
      </p:sp>
    </p:spTree>
    <p:extLst>
      <p:ext uri="{BB962C8B-B14F-4D97-AF65-F5344CB8AC3E}">
        <p14:creationId xmlns:p14="http://schemas.microsoft.com/office/powerpoint/2010/main" val="1279623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smtClean="0"/>
              <a:t>																																												</a:t>
            </a:r>
            <a:endParaRPr lang="ar-IQ" dirty="0"/>
          </a:p>
        </p:txBody>
      </p:sp>
      <p:sp>
        <p:nvSpPr>
          <p:cNvPr id="3" name="عنوان فرعي 2"/>
          <p:cNvSpPr>
            <a:spLocks noGrp="1"/>
          </p:cNvSpPr>
          <p:nvPr>
            <p:ph type="subTitle" idx="1"/>
          </p:nvPr>
        </p:nvSpPr>
        <p:spPr>
          <a:xfrm>
            <a:off x="512618" y="249382"/>
            <a:ext cx="11166764" cy="6497782"/>
          </a:xfrm>
        </p:spPr>
        <p:txBody>
          <a:bodyPr/>
          <a:lstStyle/>
          <a:p>
            <a:pPr lvl="0" eaLnBrk="0" fontAlgn="base" hangingPunct="0">
              <a:lnSpc>
                <a:spcPct val="100000"/>
              </a:lnSpc>
              <a:spcBef>
                <a:spcPct val="0"/>
              </a:spcBef>
              <a:spcAft>
                <a:spcPct val="0"/>
              </a:spcAft>
            </a:pPr>
            <a:r>
              <a:rPr lang="ar-IQ" altLang="ar-IQ" sz="2800" dirty="0">
                <a:latin typeface="Calibri" panose="020F0502020204030204" pitchFamily="34" charset="0"/>
                <a:ea typeface="Calibri" panose="020F0502020204030204" pitchFamily="34" charset="0"/>
              </a:rPr>
              <a:t>م/ موقف القانون العراقي</a:t>
            </a:r>
            <a:endParaRPr lang="en-US" altLang="ar-IQ" sz="1800" dirty="0"/>
          </a:p>
          <a:p>
            <a:pPr lvl="0" eaLnBrk="0" fontAlgn="base" hangingPunct="0">
              <a:lnSpc>
                <a:spcPct val="100000"/>
              </a:lnSpc>
              <a:spcBef>
                <a:spcPct val="0"/>
              </a:spcBef>
              <a:spcAft>
                <a:spcPct val="0"/>
              </a:spcAft>
            </a:pPr>
            <a:r>
              <a:rPr lang="ar-IQ" altLang="ar-IQ" dirty="0">
                <a:latin typeface="Calibri" panose="020F0502020204030204" pitchFamily="34" charset="0"/>
                <a:ea typeface="Calibri" panose="020F0502020204030204" pitchFamily="34" charset="0"/>
              </a:rPr>
              <a:t>المادة (45) جعلت في تجاوز حدود الدفاع الشرعي قصداً أو خطأ سبباً يجيز للمحكة ان تخفف العقوبة بان تحكم بعقوبة الجنحة بدلا من عقوبة الجنائية وبعقوبة المخالفة بدلاً من عقوبة الجنحة.</a:t>
            </a:r>
            <a:endParaRPr lang="en-US" altLang="ar-IQ" sz="1800" dirty="0"/>
          </a:p>
          <a:p>
            <a:pPr algn="r"/>
            <a:endParaRPr lang="ar-IQ" dirty="0" smtClean="0"/>
          </a:p>
          <a:p>
            <a:pPr algn="r"/>
            <a:endParaRPr lang="ar-IQ" dirty="0"/>
          </a:p>
        </p:txBody>
      </p:sp>
      <p:graphicFrame>
        <p:nvGraphicFramePr>
          <p:cNvPr id="8" name="جدول 7"/>
          <p:cNvGraphicFramePr>
            <a:graphicFrameLocks noGrp="1"/>
          </p:cNvGraphicFramePr>
          <p:nvPr>
            <p:extLst>
              <p:ext uri="{D42A27DB-BD31-4B8C-83A1-F6EECF244321}">
                <p14:modId xmlns:p14="http://schemas.microsoft.com/office/powerpoint/2010/main" val="2423626613"/>
              </p:ext>
            </p:extLst>
          </p:nvPr>
        </p:nvGraphicFramePr>
        <p:xfrm>
          <a:off x="1039089" y="1911927"/>
          <a:ext cx="10141528" cy="4308765"/>
        </p:xfrm>
        <a:graphic>
          <a:graphicData uri="http://schemas.openxmlformats.org/drawingml/2006/table">
            <a:tbl>
              <a:tblPr rtl="1" firstRow="1" firstCol="1" bandRow="1">
                <a:tableStyleId>{5C22544A-7EE6-4342-B048-85BDC9FD1C3A}</a:tableStyleId>
              </a:tblPr>
              <a:tblGrid>
                <a:gridCol w="5070764">
                  <a:extLst>
                    <a:ext uri="{9D8B030D-6E8A-4147-A177-3AD203B41FA5}">
                      <a16:colId xmlns:a16="http://schemas.microsoft.com/office/drawing/2014/main" val="708528802"/>
                    </a:ext>
                  </a:extLst>
                </a:gridCol>
                <a:gridCol w="5070764">
                  <a:extLst>
                    <a:ext uri="{9D8B030D-6E8A-4147-A177-3AD203B41FA5}">
                      <a16:colId xmlns:a16="http://schemas.microsoft.com/office/drawing/2014/main" val="437829461"/>
                    </a:ext>
                  </a:extLst>
                </a:gridCol>
              </a:tblGrid>
              <a:tr h="876844">
                <a:tc>
                  <a:txBody>
                    <a:bodyPr/>
                    <a:lstStyle/>
                    <a:p>
                      <a:pPr algn="ctr" rtl="1">
                        <a:lnSpc>
                          <a:spcPct val="115000"/>
                        </a:lnSpc>
                        <a:spcAft>
                          <a:spcPts val="0"/>
                        </a:spcAft>
                      </a:pPr>
                      <a:r>
                        <a:rPr lang="ar-IQ" sz="2800" dirty="0">
                          <a:effectLst/>
                        </a:rPr>
                        <a:t>موانع المسؤولية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IQ" sz="2800" dirty="0">
                          <a:effectLst/>
                        </a:rPr>
                        <a:t>أسباب الاباحة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42009709"/>
                  </a:ext>
                </a:extLst>
              </a:tr>
              <a:tr h="975912">
                <a:tc>
                  <a:txBody>
                    <a:bodyPr/>
                    <a:lstStyle/>
                    <a:p>
                      <a:pPr algn="r" rtl="1">
                        <a:lnSpc>
                          <a:spcPct val="115000"/>
                        </a:lnSpc>
                        <a:spcAft>
                          <a:spcPts val="0"/>
                        </a:spcAft>
                      </a:pPr>
                      <a:r>
                        <a:rPr lang="ar-IQ" sz="2000">
                          <a:effectLst/>
                        </a:rPr>
                        <a:t>ذات طبيعة شخصية ينصرف تأثيرها الى الركن المعنوي للجريمة فيهدمه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15000"/>
                        </a:lnSpc>
                        <a:spcAft>
                          <a:spcPts val="0"/>
                        </a:spcAft>
                      </a:pPr>
                      <a:r>
                        <a:rPr lang="ar-IQ" sz="2000" dirty="0">
                          <a:effectLst/>
                        </a:rPr>
                        <a:t>ذات طبيعة موضوعية ينصرف تأثيرها الى الركن الشرعي فيهدمه.</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731846530"/>
                  </a:ext>
                </a:extLst>
              </a:tr>
              <a:tr h="975912">
                <a:tc>
                  <a:txBody>
                    <a:bodyPr/>
                    <a:lstStyle/>
                    <a:p>
                      <a:pPr algn="r" rtl="1">
                        <a:lnSpc>
                          <a:spcPct val="115000"/>
                        </a:lnSpc>
                        <a:spcAft>
                          <a:spcPts val="0"/>
                        </a:spcAft>
                      </a:pPr>
                      <a:r>
                        <a:rPr lang="ar-IQ" sz="2000">
                          <a:effectLst/>
                        </a:rPr>
                        <a:t>تجعل من إرادة مرتكب الفعل غير معتبره قانونياً بأن تجردها من الادراك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15000"/>
                        </a:lnSpc>
                        <a:spcAft>
                          <a:spcPts val="0"/>
                        </a:spcAft>
                      </a:pPr>
                      <a:r>
                        <a:rPr lang="ar-IQ" sz="2000" dirty="0">
                          <a:effectLst/>
                        </a:rPr>
                        <a:t>الإرادة والادراك موجودان لدى مرتكب الفعل</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14316690"/>
                  </a:ext>
                </a:extLst>
              </a:tr>
              <a:tr h="1480097">
                <a:tc>
                  <a:txBody>
                    <a:bodyPr/>
                    <a:lstStyle/>
                    <a:p>
                      <a:pPr algn="r" rtl="1">
                        <a:lnSpc>
                          <a:spcPct val="115000"/>
                        </a:lnSpc>
                        <a:spcAft>
                          <a:spcPts val="0"/>
                        </a:spcAft>
                      </a:pPr>
                      <a:r>
                        <a:rPr lang="ar-IQ" sz="2000">
                          <a:effectLst/>
                        </a:rPr>
                        <a:t>ينحصر تأثيرها فيمن توافرت فيه ولا يمتد الى غيره ممن ساهم معه في الجريمة، مثل الطفل، المجنون.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15000"/>
                        </a:lnSpc>
                        <a:spcAft>
                          <a:spcPts val="0"/>
                        </a:spcAft>
                      </a:pPr>
                      <a:r>
                        <a:rPr lang="ar-IQ" sz="2000" dirty="0">
                          <a:effectLst/>
                        </a:rPr>
                        <a:t>يمتد تأثيرها الى جميع من ساهم في الفعل المجرم اصلاً، مثل الدفاع الشرعي ، أداء الواجب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19849761"/>
                  </a:ext>
                </a:extLst>
              </a:tr>
            </a:tbl>
          </a:graphicData>
        </a:graphic>
      </p:graphicFrame>
    </p:spTree>
    <p:extLst>
      <p:ext uri="{BB962C8B-B14F-4D97-AF65-F5344CB8AC3E}">
        <p14:creationId xmlns:p14="http://schemas.microsoft.com/office/powerpoint/2010/main" val="3196507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H="1">
            <a:off x="11928762" y="249382"/>
            <a:ext cx="45719" cy="83127"/>
          </a:xfrm>
        </p:spPr>
        <p:txBody>
          <a:bodyPr>
            <a:normAutofit fontScale="90000"/>
          </a:bodyPr>
          <a:lstStyle/>
          <a:p>
            <a:r>
              <a:rPr lang="ar-IQ" smtClean="0"/>
              <a:t>																																												</a:t>
            </a:r>
            <a:endParaRPr lang="ar-IQ" dirty="0"/>
          </a:p>
        </p:txBody>
      </p:sp>
      <p:graphicFrame>
        <p:nvGraphicFramePr>
          <p:cNvPr id="4" name="جدول 3"/>
          <p:cNvGraphicFramePr>
            <a:graphicFrameLocks noGrp="1"/>
          </p:cNvGraphicFramePr>
          <p:nvPr>
            <p:extLst>
              <p:ext uri="{D42A27DB-BD31-4B8C-83A1-F6EECF244321}">
                <p14:modId xmlns:p14="http://schemas.microsoft.com/office/powerpoint/2010/main" val="4168802069"/>
              </p:ext>
            </p:extLst>
          </p:nvPr>
        </p:nvGraphicFramePr>
        <p:xfrm>
          <a:off x="1995052" y="2147455"/>
          <a:ext cx="8894620" cy="3920836"/>
        </p:xfrm>
        <a:graphic>
          <a:graphicData uri="http://schemas.openxmlformats.org/drawingml/2006/table">
            <a:tbl>
              <a:tblPr rtl="1" firstRow="1" firstCol="1" bandRow="1">
                <a:tableStyleId>{5C22544A-7EE6-4342-B048-85BDC9FD1C3A}</a:tableStyleId>
              </a:tblPr>
              <a:tblGrid>
                <a:gridCol w="4447310">
                  <a:extLst>
                    <a:ext uri="{9D8B030D-6E8A-4147-A177-3AD203B41FA5}">
                      <a16:colId xmlns:a16="http://schemas.microsoft.com/office/drawing/2014/main" val="3624112305"/>
                    </a:ext>
                  </a:extLst>
                </a:gridCol>
                <a:gridCol w="4447310">
                  <a:extLst>
                    <a:ext uri="{9D8B030D-6E8A-4147-A177-3AD203B41FA5}">
                      <a16:colId xmlns:a16="http://schemas.microsoft.com/office/drawing/2014/main" val="103439443"/>
                    </a:ext>
                  </a:extLst>
                </a:gridCol>
              </a:tblGrid>
              <a:tr h="1006386">
                <a:tc>
                  <a:txBody>
                    <a:bodyPr/>
                    <a:lstStyle/>
                    <a:p>
                      <a:pPr algn="ctr" rtl="1">
                        <a:lnSpc>
                          <a:spcPct val="115000"/>
                        </a:lnSpc>
                        <a:spcAft>
                          <a:spcPts val="0"/>
                        </a:spcAft>
                      </a:pPr>
                      <a:r>
                        <a:rPr lang="ar-IQ" sz="2400" dirty="0">
                          <a:effectLst/>
                        </a:rPr>
                        <a:t>موانع العقاب</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IQ" sz="2400" dirty="0">
                          <a:effectLst/>
                        </a:rPr>
                        <a:t>أسباب الاباحة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553705454"/>
                  </a:ext>
                </a:extLst>
              </a:tr>
              <a:tr h="1756373">
                <a:tc>
                  <a:txBody>
                    <a:bodyPr/>
                    <a:lstStyle/>
                    <a:p>
                      <a:pPr algn="r" rtl="1">
                        <a:lnSpc>
                          <a:spcPct val="115000"/>
                        </a:lnSpc>
                        <a:spcAft>
                          <a:spcPts val="0"/>
                        </a:spcAft>
                      </a:pPr>
                      <a:r>
                        <a:rPr lang="ar-IQ" sz="2000">
                          <a:effectLst/>
                        </a:rPr>
                        <a:t>يفترض توافر جميع اركان الجريمة ولا يتوقع العقوبة لانعدام أو قلة مصلحة المجتمع في ايقاعها.</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15000"/>
                        </a:lnSpc>
                        <a:spcAft>
                          <a:spcPts val="0"/>
                        </a:spcAft>
                      </a:pPr>
                      <a:r>
                        <a:rPr lang="ar-IQ" sz="2000" dirty="0">
                          <a:effectLst/>
                        </a:rPr>
                        <a:t>تتناول الركن الشرعي بذلك يزول ركن لازم من اركان الجريمة فتنتفي الجريمة والعقوبة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723714058"/>
                  </a:ext>
                </a:extLst>
              </a:tr>
              <a:tr h="1158077">
                <a:tc>
                  <a:txBody>
                    <a:bodyPr/>
                    <a:lstStyle/>
                    <a:p>
                      <a:pPr algn="r" rtl="1">
                        <a:lnSpc>
                          <a:spcPct val="115000"/>
                        </a:lnSpc>
                        <a:spcAft>
                          <a:spcPts val="0"/>
                        </a:spcAft>
                      </a:pPr>
                      <a:r>
                        <a:rPr lang="ar-IQ" sz="2000">
                          <a:effectLst/>
                        </a:rPr>
                        <a:t>الأصل مصلحة ان تقتصر تأثيرها على شخص من توافرت فيه </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r" rtl="1">
                        <a:lnSpc>
                          <a:spcPct val="115000"/>
                        </a:lnSpc>
                        <a:spcAft>
                          <a:spcPts val="0"/>
                        </a:spcAft>
                      </a:pPr>
                      <a:r>
                        <a:rPr lang="ar-IQ" sz="2000" dirty="0">
                          <a:effectLst/>
                        </a:rPr>
                        <a:t>يمتد تأثيرها الى جميع من ساهم الفعل المجرم أصلا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627711536"/>
                  </a:ext>
                </a:extLst>
              </a:tr>
            </a:tbl>
          </a:graphicData>
        </a:graphic>
      </p:graphicFrame>
      <p:sp>
        <p:nvSpPr>
          <p:cNvPr id="5" name="Rectangle 1"/>
          <p:cNvSpPr>
            <a:spLocks noGrp="1" noChangeArrowheads="1"/>
          </p:cNvSpPr>
          <p:nvPr>
            <p:ph type="subTitle" idx="1"/>
          </p:nvPr>
        </p:nvSpPr>
        <p:spPr bwMode="auto">
          <a:xfrm>
            <a:off x="643774" y="992326"/>
            <a:ext cx="1128498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r" eaLnBrk="0" fontAlgn="base" hangingPunct="0">
              <a:lnSpc>
                <a:spcPct val="100000"/>
              </a:lnSpc>
              <a:spcBef>
                <a:spcPct val="0"/>
              </a:spcBef>
              <a:spcAft>
                <a:spcPct val="0"/>
              </a:spcAft>
            </a:pPr>
            <a:r>
              <a:rPr lang="ar-IQ" altLang="ar-IQ" sz="1800" dirty="0">
                <a:latin typeface="Calibri" panose="020F0502020204030204" pitchFamily="34" charset="0"/>
                <a:ea typeface="Calibri" panose="020F0502020204030204" pitchFamily="34" charset="0"/>
              </a:rPr>
              <a:t>لا يوجد ما يمنع من اجتماع سبب الاباحة ومانع المسؤولية كما لو دافع مجنون عن نفسه أو عن غيره دفاعاً شرعياً، وتوافر سبب الاباحة يجعل القاضي في غنى عن البحث في مانع المسؤولية.</a:t>
            </a:r>
            <a:endParaRPr lang="en-US" altLang="ar-IQ" sz="1400" dirty="0"/>
          </a:p>
          <a:p>
            <a:pPr lvl="0" algn="r" eaLnBrk="0" fontAlgn="base" hangingPunct="0">
              <a:lnSpc>
                <a:spcPct val="100000"/>
              </a:lnSpc>
              <a:spcBef>
                <a:spcPct val="0"/>
              </a:spcBef>
              <a:spcAft>
                <a:spcPct val="0"/>
              </a:spcAft>
            </a:pPr>
            <a:r>
              <a:rPr lang="ar-IQ" altLang="ar-IQ" sz="1800" dirty="0">
                <a:solidFill>
                  <a:srgbClr val="C00000"/>
                </a:solidFill>
                <a:latin typeface="Calibri" panose="020F0502020204030204" pitchFamily="34" charset="0"/>
                <a:ea typeface="Calibri" panose="020F0502020204030204" pitchFamily="34" charset="0"/>
              </a:rPr>
              <a:t>مثال </a:t>
            </a:r>
            <a:r>
              <a:rPr lang="ar-IQ" altLang="ar-IQ" sz="1800" dirty="0">
                <a:latin typeface="Calibri" panose="020F0502020204030204" pitchFamily="34" charset="0"/>
                <a:ea typeface="Calibri" panose="020F0502020204030204" pitchFamily="34" charset="0"/>
              </a:rPr>
              <a:t>/ زواج الخاطف لمخطوفته زواجاً شرياً؟، </a:t>
            </a:r>
            <a:endParaRPr lang="en-US" altLang="ar-IQ" sz="1400" dirty="0"/>
          </a:p>
          <a:p>
            <a:pPr lvl="0" algn="r" eaLnBrk="0" fontAlgn="base" hangingPunct="0">
              <a:lnSpc>
                <a:spcPct val="100000"/>
              </a:lnSpc>
              <a:spcBef>
                <a:spcPct val="0"/>
              </a:spcBef>
              <a:spcAft>
                <a:spcPct val="0"/>
              </a:spcAft>
            </a:pPr>
            <a:r>
              <a:rPr lang="ar-IQ" altLang="ar-IQ" sz="1800" dirty="0">
                <a:latin typeface="Calibri" panose="020F0502020204030204" pitchFamily="34" charset="0"/>
                <a:ea typeface="Calibri" panose="020F0502020204030204" pitchFamily="34" charset="0"/>
              </a:rPr>
              <a:t>مثال/ مبادرة المشارك باتفاق جنائي، بأخبار السلطات قبل وقوع الجريمة؟ </a:t>
            </a:r>
            <a:endParaRPr lang="ar-IQ" altLang="ar-IQ" dirty="0">
              <a:latin typeface="Arial" panose="020B0604020202020204"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IQ" altLang="ar-IQ"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303851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1496</Words>
  <Application>Microsoft Office PowerPoint</Application>
  <PresentationFormat>شاشة عريضة</PresentationFormat>
  <Paragraphs>84</Paragraphs>
  <Slides>9</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9</vt:i4>
      </vt:variant>
    </vt:vector>
  </HeadingPairs>
  <TitlesOfParts>
    <vt:vector size="14" baseType="lpstr">
      <vt:lpstr>Arial</vt:lpstr>
      <vt:lpstr>Calibri</vt:lpstr>
      <vt:lpstr>Calibri Light</vt:lpstr>
      <vt:lpstr>Times New Roman</vt:lpstr>
      <vt:lpstr>نسق Office</vt:lpstr>
      <vt:lpstr>الجامعة المستنصرية – كلية القانون  المرحلة الثانية  قانون العقوبات العام </vt:lpstr>
      <vt:lpstr>                                            </vt:lpstr>
      <vt:lpstr>                                            </vt:lpstr>
      <vt:lpstr>                                            </vt:lpstr>
      <vt:lpstr>                                            </vt:lpstr>
      <vt:lpstr>                                            </vt:lpstr>
      <vt:lpstr>                                            </vt:lpstr>
      <vt:lpstr>                                            </vt:lpstr>
      <vt:lpstr>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العقوبات العام</dc:title>
  <dc:creator>DR.Ahmed Saker 2O14</dc:creator>
  <cp:lastModifiedBy>DR.Ahmed Saker 2O14</cp:lastModifiedBy>
  <cp:revision>10</cp:revision>
  <dcterms:created xsi:type="dcterms:W3CDTF">2020-05-31T17:10:14Z</dcterms:created>
  <dcterms:modified xsi:type="dcterms:W3CDTF">2025-12-02T19:58:44Z</dcterms:modified>
</cp:coreProperties>
</file>