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More about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omplex Sentence: its Types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4</a:t>
            </a:r>
            <a:r>
              <a:rPr lang="en-US" b="1" baseline="30000" dirty="0" smtClean="0">
                <a:solidFill>
                  <a:schemeClr val="tx2"/>
                </a:solidFill>
              </a:rPr>
              <a:t>th</a:t>
            </a:r>
            <a:r>
              <a:rPr lang="en-US" b="1" dirty="0" smtClean="0">
                <a:solidFill>
                  <a:schemeClr val="tx2"/>
                </a:solidFill>
              </a:rPr>
              <a:t> Lecture</a:t>
            </a:r>
            <a:endParaRPr lang="ar-IQ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8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92696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The Complex Sentence: (1) Adjective Clauses</a:t>
            </a:r>
            <a:endParaRPr lang="ar-IQ" sz="2800" b="1" i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 adjective clause </a:t>
            </a:r>
            <a:r>
              <a:rPr lang="en-US" dirty="0" smtClean="0"/>
              <a:t>modifies a noun. Adjective clauses begin with a relative pronoun such as, </a:t>
            </a:r>
            <a:r>
              <a:rPr lang="en-US" b="1" i="1" dirty="0" smtClean="0"/>
              <a:t>who, whom, whose, which, that,</a:t>
            </a:r>
            <a:r>
              <a:rPr lang="en-US" dirty="0" smtClean="0"/>
              <a:t> or a relative adverb such as,</a:t>
            </a:r>
            <a:r>
              <a:rPr lang="en-US" b="1" i="1" dirty="0" smtClean="0"/>
              <a:t> why, when</a:t>
            </a:r>
            <a:r>
              <a:rPr lang="en-US" dirty="0" smtClean="0"/>
              <a:t> or </a:t>
            </a:r>
            <a:r>
              <a:rPr lang="en-US" b="1" i="1" dirty="0" smtClean="0"/>
              <a:t>where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e.g.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3600" i="1" dirty="0" smtClean="0">
                <a:solidFill>
                  <a:srgbClr val="7030A0"/>
                </a:solidFill>
              </a:rPr>
              <a:t>The man </a:t>
            </a:r>
            <a:r>
              <a:rPr lang="en-US" sz="3600" b="1" i="1" dirty="0" smtClean="0">
                <a:solidFill>
                  <a:srgbClr val="7030A0"/>
                </a:solidFill>
              </a:rPr>
              <a:t>who lived next to this house</a:t>
            </a:r>
            <a:r>
              <a:rPr lang="en-US" sz="3600" i="1" dirty="0" smtClean="0">
                <a:solidFill>
                  <a:srgbClr val="7030A0"/>
                </a:solidFill>
              </a:rPr>
              <a:t> is my teacher.                                                                           </a:t>
            </a:r>
            <a:r>
              <a:rPr lang="en-US" sz="3600" dirty="0" smtClean="0"/>
              <a:t>(people ‘’subject’’)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3600" i="1" dirty="0" smtClean="0">
                <a:solidFill>
                  <a:srgbClr val="7030A0"/>
                </a:solidFill>
              </a:rPr>
              <a:t>The woman </a:t>
            </a:r>
            <a:r>
              <a:rPr lang="en-US" sz="3600" b="1" i="1" dirty="0" smtClean="0">
                <a:solidFill>
                  <a:srgbClr val="7030A0"/>
                </a:solidFill>
              </a:rPr>
              <a:t>who/whom I met</a:t>
            </a:r>
            <a:r>
              <a:rPr lang="en-US" sz="3600" i="1" dirty="0" smtClean="0">
                <a:solidFill>
                  <a:srgbClr val="7030A0"/>
                </a:solidFill>
              </a:rPr>
              <a:t> is my aunt.   </a:t>
            </a:r>
            <a:r>
              <a:rPr lang="en-US" sz="3600" dirty="0" smtClean="0"/>
              <a:t>(people ‘’object’’)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3600" i="1" dirty="0" smtClean="0">
                <a:solidFill>
                  <a:srgbClr val="7030A0"/>
                </a:solidFill>
              </a:rPr>
              <a:t>He sent a message </a:t>
            </a:r>
            <a:r>
              <a:rPr lang="en-US" sz="3600" b="1" i="1" dirty="0" smtClean="0">
                <a:solidFill>
                  <a:srgbClr val="7030A0"/>
                </a:solidFill>
              </a:rPr>
              <a:t>whose meaning we had agreed upon in advance</a:t>
            </a:r>
            <a:r>
              <a:rPr lang="en-US" sz="3600" i="1" dirty="0" smtClean="0">
                <a:solidFill>
                  <a:srgbClr val="7030A0"/>
                </a:solidFill>
              </a:rPr>
              <a:t>.</a:t>
            </a:r>
            <a:r>
              <a:rPr lang="en-US" sz="3600" dirty="0" smtClean="0"/>
              <a:t> (people/things ‘’possessive’’)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3600" i="1" dirty="0" smtClean="0">
                <a:solidFill>
                  <a:srgbClr val="7030A0"/>
                </a:solidFill>
              </a:rPr>
              <a:t>Can you tell me the cause </a:t>
            </a:r>
            <a:r>
              <a:rPr lang="en-US" sz="3600" b="1" i="1" dirty="0" smtClean="0">
                <a:solidFill>
                  <a:srgbClr val="7030A0"/>
                </a:solidFill>
              </a:rPr>
              <a:t>why you are late</a:t>
            </a:r>
            <a:r>
              <a:rPr lang="en-US" sz="3600" i="1" dirty="0">
                <a:solidFill>
                  <a:srgbClr val="7030A0"/>
                </a:solidFill>
              </a:rPr>
              <a:t>?</a:t>
            </a:r>
            <a:endParaRPr lang="en-US" sz="3600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5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3800" b="1" i="1" dirty="0" smtClean="0">
                <a:solidFill>
                  <a:srgbClr val="0070C0"/>
                </a:solidFill>
              </a:rPr>
              <a:t>The Complex Sentence: (2) Adjective Clauses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That is a tribe </a:t>
            </a:r>
            <a:r>
              <a:rPr lang="en-US" b="1" i="1" dirty="0" smtClean="0">
                <a:solidFill>
                  <a:srgbClr val="7030A0"/>
                </a:solidFill>
              </a:rPr>
              <a:t>which interests me.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(things ’’subject’’)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 noise </a:t>
            </a:r>
            <a:r>
              <a:rPr lang="en-US" b="1" i="1" dirty="0" smtClean="0">
                <a:solidFill>
                  <a:srgbClr val="7030A0"/>
                </a:solidFill>
              </a:rPr>
              <a:t>which we hear </a:t>
            </a:r>
            <a:r>
              <a:rPr lang="en-US" i="1" dirty="0" smtClean="0">
                <a:solidFill>
                  <a:srgbClr val="7030A0"/>
                </a:solidFill>
              </a:rPr>
              <a:t>comes from our neighbor.                                            </a:t>
            </a:r>
            <a:r>
              <a:rPr lang="en-US" dirty="0" smtClean="0"/>
              <a:t>(things “object’’)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 Apache is a tribe </a:t>
            </a:r>
            <a:r>
              <a:rPr lang="en-US" b="1" i="1" dirty="0" smtClean="0">
                <a:solidFill>
                  <a:srgbClr val="7030A0"/>
                </a:solidFill>
              </a:rPr>
              <a:t>that I will research</a:t>
            </a:r>
            <a:r>
              <a:rPr lang="en-US" i="1" dirty="0" smtClean="0">
                <a:solidFill>
                  <a:srgbClr val="7030A0"/>
                </a:solidFill>
              </a:rPr>
              <a:t>. </a:t>
            </a:r>
            <a:r>
              <a:rPr lang="en-US" dirty="0" smtClean="0"/>
              <a:t>(people ‘’object’’)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 smoke </a:t>
            </a:r>
            <a:r>
              <a:rPr lang="en-US" b="1" i="1" dirty="0" smtClean="0">
                <a:solidFill>
                  <a:srgbClr val="7030A0"/>
                </a:solidFill>
              </a:rPr>
              <a:t>that you see</a:t>
            </a:r>
            <a:r>
              <a:rPr lang="en-US" i="1" dirty="0" smtClean="0">
                <a:solidFill>
                  <a:srgbClr val="7030A0"/>
                </a:solidFill>
              </a:rPr>
              <a:t> is from the hills. </a:t>
            </a:r>
            <a:r>
              <a:rPr lang="en-US" dirty="0" smtClean="0"/>
              <a:t>(things ‘’</a:t>
            </a:r>
            <a:r>
              <a:rPr lang="en-US" dirty="0"/>
              <a:t>o</a:t>
            </a:r>
            <a:r>
              <a:rPr lang="en-US" dirty="0" smtClean="0"/>
              <a:t>bject’’)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That is the valley </a:t>
            </a:r>
            <a:r>
              <a:rPr lang="en-US" b="1" i="1" dirty="0" smtClean="0">
                <a:solidFill>
                  <a:srgbClr val="7030A0"/>
                </a:solidFill>
              </a:rPr>
              <a:t>where the tribe lived</a:t>
            </a:r>
            <a:r>
              <a:rPr lang="en-US" i="1" dirty="0" smtClean="0">
                <a:solidFill>
                  <a:srgbClr val="7030A0"/>
                </a:solidFill>
              </a:rPr>
              <a:t>. </a:t>
            </a:r>
            <a:r>
              <a:rPr lang="en-US" dirty="0" smtClean="0"/>
              <a:t>(place ‘’adverb)</a:t>
            </a:r>
          </a:p>
          <a:p>
            <a:pPr algn="l">
              <a:lnSpc>
                <a:spcPct val="170000"/>
              </a:lnSpc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 10</a:t>
            </a:r>
            <a:r>
              <a:rPr lang="en-US" i="1" baseline="30000" dirty="0" smtClean="0">
                <a:solidFill>
                  <a:srgbClr val="7030A0"/>
                </a:solidFill>
              </a:rPr>
              <a:t>th</a:t>
            </a:r>
            <a:r>
              <a:rPr lang="en-US" i="1" dirty="0" smtClean="0">
                <a:solidFill>
                  <a:srgbClr val="7030A0"/>
                </a:solidFill>
              </a:rPr>
              <a:t> of July is the day </a:t>
            </a:r>
            <a:r>
              <a:rPr lang="en-US" b="1" i="1" dirty="0" smtClean="0">
                <a:solidFill>
                  <a:srgbClr val="7030A0"/>
                </a:solidFill>
              </a:rPr>
              <a:t>when we get our results</a:t>
            </a:r>
            <a:r>
              <a:rPr lang="en-US" i="1" dirty="0" smtClean="0">
                <a:solidFill>
                  <a:srgbClr val="7030A0"/>
                </a:solidFill>
              </a:rPr>
              <a:t>.</a:t>
            </a:r>
            <a:r>
              <a:rPr lang="en-US" dirty="0" smtClean="0"/>
              <a:t>                                                                          (time ‘’adverb’’)</a:t>
            </a:r>
          </a:p>
          <a:p>
            <a:pPr algn="l">
              <a:lnSpc>
                <a:spcPct val="170000"/>
              </a:lnSpc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35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Combine each of the following pairs of simple sentences into one complex sentence containing an adjective </a:t>
            </a:r>
            <a:r>
              <a:rPr lang="en-US" b="1" dirty="0" smtClean="0">
                <a:solidFill>
                  <a:srgbClr val="FF0000"/>
                </a:solidFill>
              </a:rPr>
              <a:t>clause.</a:t>
            </a:r>
          </a:p>
          <a:p>
            <a:pPr marL="0" indent="0" algn="l" rtl="0">
              <a:buNone/>
            </a:pPr>
            <a:endParaRPr lang="en-US" b="1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theft was committed last night. The police has caught the </a:t>
            </a:r>
            <a:r>
              <a:rPr lang="en-US" dirty="0" smtClean="0"/>
              <a:t>man.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French language is different from the Latin language. Latin was once spoken throughout </a:t>
            </a:r>
            <a:r>
              <a:rPr lang="en-US" dirty="0" smtClean="0"/>
              <a:t>Europe.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are looking upset. Can you tell me the </a:t>
            </a:r>
            <a:r>
              <a:rPr lang="en-US" dirty="0" smtClean="0"/>
              <a:t>reason?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had several plans for making money quickly. All of them have </a:t>
            </a:r>
            <a:r>
              <a:rPr lang="en-US" dirty="0" smtClean="0"/>
              <a:t>failed.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landlord was proud of his strength. He despised the weakness of his </a:t>
            </a:r>
            <a:r>
              <a:rPr lang="en-US" dirty="0" smtClean="0"/>
              <a:t>tenants.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is the village. I was born </a:t>
            </a:r>
            <a:r>
              <a:rPr lang="en-US" dirty="0" smtClean="0"/>
              <a:t>here.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put the keys somewhere. Show me the </a:t>
            </a:r>
            <a:r>
              <a:rPr lang="en-US" dirty="0" smtClean="0"/>
              <a:t>place.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Paul </a:t>
            </a:r>
            <a:r>
              <a:rPr lang="en-US" dirty="0"/>
              <a:t>was an old gentleman. He was my travelling </a:t>
            </a:r>
            <a:r>
              <a:rPr lang="en-US" dirty="0" smtClean="0"/>
              <a:t>companion.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fox once met a crane. The fox had never seen a crane </a:t>
            </a:r>
            <a:r>
              <a:rPr lang="en-US" dirty="0" smtClean="0"/>
              <a:t>before.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shop keeper keeps his money in a wooden case. This is the wooden case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 rtl="0">
              <a:buNone/>
            </a:pPr>
            <a:r>
              <a:rPr lang="en-US" b="1" dirty="0">
                <a:solidFill>
                  <a:srgbClr val="FF0000"/>
                </a:solidFill>
              </a:rPr>
              <a:t>Answers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police has caught the man </a:t>
            </a:r>
            <a:r>
              <a:rPr lang="en-US" b="1" dirty="0"/>
              <a:t>who committed the theft last night.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French language is different from the Latin language </a:t>
            </a:r>
            <a:r>
              <a:rPr lang="en-US" b="1" dirty="0"/>
              <a:t>which was once spoken throughout Europe.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you tell me the reason </a:t>
            </a:r>
            <a:r>
              <a:rPr lang="en-US" b="1" dirty="0"/>
              <a:t>why you are looking </a:t>
            </a:r>
            <a:r>
              <a:rPr lang="en-US" b="1" dirty="0" smtClean="0"/>
              <a:t>upset?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the plans </a:t>
            </a:r>
            <a:r>
              <a:rPr lang="en-US" b="1" dirty="0"/>
              <a:t>which he had for making money quickly</a:t>
            </a:r>
            <a:r>
              <a:rPr lang="en-US" dirty="0"/>
              <a:t> have failed.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landlord </a:t>
            </a:r>
            <a:r>
              <a:rPr lang="en-US" b="1" dirty="0"/>
              <a:t>who was proud of his strength</a:t>
            </a:r>
            <a:r>
              <a:rPr lang="en-US" dirty="0"/>
              <a:t> despised the weakness of his </a:t>
            </a:r>
            <a:r>
              <a:rPr lang="en-US" dirty="0" smtClean="0"/>
              <a:t>tenants.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is the village </a:t>
            </a:r>
            <a:r>
              <a:rPr lang="en-US" b="1" dirty="0"/>
              <a:t>where I was born.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Show </a:t>
            </a:r>
            <a:r>
              <a:rPr lang="en-US" dirty="0"/>
              <a:t>me the place </a:t>
            </a:r>
            <a:r>
              <a:rPr lang="en-US" b="1" dirty="0"/>
              <a:t>where you put the keys.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Paul</a:t>
            </a:r>
            <a:r>
              <a:rPr lang="en-US" dirty="0"/>
              <a:t> </a:t>
            </a:r>
            <a:r>
              <a:rPr lang="en-US" b="1" dirty="0"/>
              <a:t>who was an old gentleman</a:t>
            </a:r>
            <a:r>
              <a:rPr lang="en-US" dirty="0"/>
              <a:t> was my travelling companion.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fox </a:t>
            </a:r>
            <a:r>
              <a:rPr lang="en-US" b="1" dirty="0"/>
              <a:t>which had never seen a crane before</a:t>
            </a:r>
            <a:r>
              <a:rPr lang="en-US" dirty="0"/>
              <a:t> once met a crane.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is the wooden case </a:t>
            </a:r>
            <a:r>
              <a:rPr lang="en-US" b="1" dirty="0"/>
              <a:t>where the shopkeeper keeps his money.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61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عرض على الشاشة (3:4)‏</PresentationFormat>
  <Paragraphs>38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More about Complex Sentence: its Types 4th Lecture</vt:lpstr>
      <vt:lpstr>The Complex Sentence: (1) Adjective Clauses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Complex Sentence: its Types 4th Lecture</dc:title>
  <dc:creator>OK CENTER</dc:creator>
  <cp:lastModifiedBy>DR.Ahmed Saker 2o1O</cp:lastModifiedBy>
  <cp:revision>1</cp:revision>
  <dcterms:created xsi:type="dcterms:W3CDTF">2017-03-15T20:04:17Z</dcterms:created>
  <dcterms:modified xsi:type="dcterms:W3CDTF">2017-03-15T20:04:40Z</dcterms:modified>
</cp:coreProperties>
</file>