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71" r:id="rId14"/>
    <p:sldId id="270" r:id="rId15"/>
    <p:sldId id="266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Complex Sentence: (2) The Noun Clauses</a:t>
            </a:r>
            <a:b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32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Lecture</a:t>
            </a:r>
            <a:endParaRPr lang="ar-IQ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5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807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Adverb Clauses: More about the Subordinators or Subordinating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onjunctions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9005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مستقيم 5"/>
          <p:cNvCxnSpPr/>
          <p:nvPr/>
        </p:nvCxnSpPr>
        <p:spPr>
          <a:xfrm>
            <a:off x="3419872" y="47251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3419872" y="515719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187624" y="515719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4283968" y="285293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251520" y="47251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4283968" y="242088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016224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Activity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66247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5184"/>
            <a:ext cx="66247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1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728192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Answers</a:t>
            </a:r>
            <a:endParaRPr lang="ar-IQ" sz="3200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272808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75101"/>
            <a:ext cx="712879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Adverb Clauses: More Practices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Adverb Clauses: More Practices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0850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400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206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 Complex Sentence: (2) The Noun Clauses</a:t>
            </a:r>
            <a:endParaRPr lang="ar-IQ" sz="28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/>
              <a:t>A noun clause </a:t>
            </a:r>
            <a:r>
              <a:rPr lang="en-US" dirty="0" smtClean="0"/>
              <a:t>is a subordinate clause. It has a subject and a verb, and can be used like a </a:t>
            </a:r>
            <a:r>
              <a:rPr lang="en-US" dirty="0" smtClean="0"/>
              <a:t>noun or noun phrase, </a:t>
            </a:r>
            <a:r>
              <a:rPr lang="en-US" dirty="0" smtClean="0"/>
              <a:t>either as a subject or an object.</a:t>
            </a:r>
          </a:p>
          <a:p>
            <a:pPr marL="514350" indent="-514350"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1. As a Subject </a:t>
            </a:r>
          </a:p>
          <a:p>
            <a:pPr marL="514350" indent="-514350" algn="l">
              <a:buNone/>
            </a:pPr>
            <a:r>
              <a:rPr lang="en-US" dirty="0" smtClean="0"/>
              <a:t>e.g.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u="sng" dirty="0" smtClean="0">
                <a:solidFill>
                  <a:srgbClr val="7030A0"/>
                </a:solidFill>
              </a:rPr>
              <a:t>His discovery</a:t>
            </a:r>
            <a:r>
              <a:rPr lang="en-US" i="1" dirty="0" smtClean="0">
                <a:solidFill>
                  <a:srgbClr val="7030A0"/>
                </a:solidFill>
              </a:rPr>
              <a:t> was important.</a:t>
            </a:r>
          </a:p>
          <a:p>
            <a:pPr algn="l">
              <a:buNone/>
            </a:pPr>
            <a:r>
              <a:rPr lang="en-US" dirty="0" smtClean="0"/>
              <a:t>         </a:t>
            </a:r>
            <a:r>
              <a:rPr lang="en-US" dirty="0" smtClean="0"/>
              <a:t>noun phrase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b="1" i="1" dirty="0" smtClean="0"/>
              <a:t>his discovery </a:t>
            </a:r>
            <a:r>
              <a:rPr lang="en-US" dirty="0" smtClean="0"/>
              <a:t>is a </a:t>
            </a:r>
            <a:r>
              <a:rPr lang="en-US" dirty="0" smtClean="0"/>
              <a:t>noun phrase, </a:t>
            </a:r>
            <a:r>
              <a:rPr lang="en-US" dirty="0" smtClean="0"/>
              <a:t>it is the subject of the sentence)</a:t>
            </a:r>
          </a:p>
          <a:p>
            <a:pPr algn="l">
              <a:buNone/>
            </a:pPr>
            <a:r>
              <a:rPr lang="en-US" dirty="0" smtClean="0"/>
              <a:t>e.g.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u="sng" dirty="0" smtClean="0">
                <a:solidFill>
                  <a:srgbClr val="7030A0"/>
                </a:solidFill>
              </a:rPr>
              <a:t>What he discovered</a:t>
            </a:r>
            <a:r>
              <a:rPr lang="en-US" i="1" dirty="0" smtClean="0">
                <a:solidFill>
                  <a:srgbClr val="7030A0"/>
                </a:solidFill>
              </a:rPr>
              <a:t> was important.</a:t>
            </a:r>
          </a:p>
          <a:p>
            <a:pPr algn="l">
              <a:buNone/>
            </a:pPr>
            <a:r>
              <a:rPr lang="en-US" dirty="0" smtClean="0"/>
              <a:t>              noun clause</a:t>
            </a:r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b="1" i="1" dirty="0" smtClean="0"/>
              <a:t>what he discovered </a:t>
            </a:r>
            <a:r>
              <a:rPr lang="en-US" dirty="0" smtClean="0"/>
              <a:t>is a noun clause. It is the subject of the sentence. It has a subject </a:t>
            </a:r>
            <a:r>
              <a:rPr lang="en-US" b="1" i="1" dirty="0" smtClean="0"/>
              <a:t>he</a:t>
            </a:r>
            <a:r>
              <a:rPr lang="en-US" dirty="0" smtClean="0"/>
              <a:t> and a verb </a:t>
            </a:r>
            <a:r>
              <a:rPr lang="en-US" b="1" i="1" dirty="0" smtClean="0"/>
              <a:t>discovered</a:t>
            </a:r>
            <a:r>
              <a:rPr lang="en-US" dirty="0" smtClean="0"/>
              <a:t>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89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2. As an Object</a:t>
            </a:r>
          </a:p>
          <a:p>
            <a:pPr algn="l">
              <a:buNone/>
            </a:pPr>
            <a:r>
              <a:rPr lang="en-US" dirty="0" smtClean="0"/>
              <a:t>e.g. </a:t>
            </a:r>
            <a:r>
              <a:rPr lang="en-US" i="1" dirty="0" smtClean="0">
                <a:solidFill>
                  <a:srgbClr val="7030A0"/>
                </a:solidFill>
              </a:rPr>
              <a:t>People believed </a:t>
            </a:r>
            <a:r>
              <a:rPr lang="en-US" i="1" u="sng" dirty="0" smtClean="0">
                <a:solidFill>
                  <a:srgbClr val="7030A0"/>
                </a:solidFill>
              </a:rPr>
              <a:t>his discovery</a:t>
            </a:r>
            <a:r>
              <a:rPr lang="en-US" i="1" dirty="0" smtClean="0">
                <a:solidFill>
                  <a:srgbClr val="7030A0"/>
                </a:solidFill>
              </a:rPr>
              <a:t>.</a:t>
            </a:r>
          </a:p>
          <a:p>
            <a:pPr algn="l">
              <a:buNone/>
            </a:pPr>
            <a:r>
              <a:rPr lang="en-US" dirty="0" smtClean="0"/>
              <a:t>                                      </a:t>
            </a:r>
            <a:r>
              <a:rPr lang="en-US" dirty="0" smtClean="0"/>
              <a:t>noun phrase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b="1" i="1" dirty="0" smtClean="0"/>
              <a:t>his discovery</a:t>
            </a:r>
            <a:r>
              <a:rPr lang="en-US" dirty="0" smtClean="0"/>
              <a:t> is a noun. It is the object of the verb </a:t>
            </a:r>
            <a:r>
              <a:rPr lang="en-US" b="1" i="1" dirty="0" smtClean="0"/>
              <a:t>believed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/>
              <a:t>e.g. </a:t>
            </a:r>
            <a:r>
              <a:rPr lang="en-US" i="1" dirty="0" smtClean="0">
                <a:solidFill>
                  <a:srgbClr val="7030A0"/>
                </a:solidFill>
              </a:rPr>
              <a:t>People believed </a:t>
            </a:r>
            <a:r>
              <a:rPr lang="en-US" i="1" u="sng" dirty="0" smtClean="0">
                <a:solidFill>
                  <a:srgbClr val="7030A0"/>
                </a:solidFill>
              </a:rPr>
              <a:t>what he discovered</a:t>
            </a:r>
            <a:r>
              <a:rPr lang="en-US" i="1" dirty="0" smtClean="0">
                <a:solidFill>
                  <a:srgbClr val="7030A0"/>
                </a:solidFill>
              </a:rPr>
              <a:t>.</a:t>
            </a:r>
          </a:p>
          <a:p>
            <a:pPr algn="l">
              <a:buNone/>
            </a:pPr>
            <a:r>
              <a:rPr lang="en-US" dirty="0" smtClean="0"/>
              <a:t>                                         noun clause</a:t>
            </a:r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b="1" i="1" dirty="0" smtClean="0"/>
              <a:t>what he discovered </a:t>
            </a:r>
            <a:r>
              <a:rPr lang="en-US" dirty="0" smtClean="0"/>
              <a:t>is a noun clause. It is the object of the verb </a:t>
            </a:r>
            <a:r>
              <a:rPr lang="en-US" b="1" dirty="0" smtClean="0"/>
              <a:t>‘</a:t>
            </a:r>
            <a:r>
              <a:rPr lang="en-US" b="1" i="1" dirty="0" smtClean="0"/>
              <a:t>believed’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Noun clauses are introduced by the following words:</a:t>
            </a:r>
          </a:p>
          <a:p>
            <a:pPr algn="l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When, Where, Why, How, Who/Whom, What, which, whose, whether, if, that.</a:t>
            </a:r>
            <a:r>
              <a:rPr lang="en-US" b="1" i="1" dirty="0" smtClean="0"/>
              <a:t> 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76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A.</a:t>
            </a:r>
            <a:r>
              <a:rPr lang="en-US" sz="3200" b="1" dirty="0" smtClean="0">
                <a:solidFill>
                  <a:srgbClr val="FF0000"/>
                </a:solidFill>
              </a:rPr>
              <a:t> Noun Clauses beginning with a question word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1. What did he discover?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 don’t know </a:t>
            </a:r>
            <a:r>
              <a:rPr lang="en-US" i="1" u="sng" dirty="0" smtClean="0">
                <a:solidFill>
                  <a:srgbClr val="0070C0"/>
                </a:solidFill>
              </a:rPr>
              <a:t>what he discovered.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2. When did he discover it?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I’m not sure </a:t>
            </a:r>
            <a:r>
              <a:rPr lang="en-US" i="1" u="sng" dirty="0" smtClean="0">
                <a:solidFill>
                  <a:srgbClr val="0070C0"/>
                </a:solidFill>
              </a:rPr>
              <a:t>when he discovered it.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3. Where did he discover it?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It is not known </a:t>
            </a:r>
            <a:r>
              <a:rPr lang="en-US" i="1" u="sng" dirty="0" smtClean="0">
                <a:solidFill>
                  <a:srgbClr val="0070C0"/>
                </a:solidFill>
              </a:rPr>
              <a:t>where he discovered it.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4. How did he discover it?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I’m not certain </a:t>
            </a:r>
            <a:r>
              <a:rPr lang="en-US" i="1" u="sng" dirty="0" smtClean="0">
                <a:solidFill>
                  <a:srgbClr val="0070C0"/>
                </a:solidFill>
              </a:rPr>
              <a:t>how he discovered it.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5. Who is Atchison?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 don’t know </a:t>
            </a:r>
            <a:r>
              <a:rPr lang="en-US" i="1" u="sng" dirty="0" smtClean="0">
                <a:solidFill>
                  <a:srgbClr val="0070C0"/>
                </a:solidFill>
              </a:rPr>
              <a:t>who he is.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6. Whose discovery is that?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It is not certain </a:t>
            </a:r>
            <a:r>
              <a:rPr lang="en-US" i="1" u="sng" dirty="0" smtClean="0">
                <a:solidFill>
                  <a:srgbClr val="0070C0"/>
                </a:solidFill>
              </a:rPr>
              <a:t>whose discovery that is.</a:t>
            </a:r>
          </a:p>
          <a:p>
            <a:pPr marL="514350" indent="-514350"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7. What did he discover? </a:t>
            </a:r>
          </a:p>
          <a:p>
            <a:pPr marL="514350" indent="-514350" algn="l">
              <a:buNone/>
            </a:pPr>
            <a:r>
              <a:rPr lang="en-US" i="1" u="sng" dirty="0" smtClean="0">
                <a:solidFill>
                  <a:srgbClr val="0070C0"/>
                </a:solidFill>
              </a:rPr>
              <a:t>What he discovered</a:t>
            </a:r>
            <a:r>
              <a:rPr lang="en-US" i="1" dirty="0" smtClean="0">
                <a:solidFill>
                  <a:srgbClr val="0070C0"/>
                </a:solidFill>
              </a:rPr>
              <a:t> is not certain.</a:t>
            </a:r>
            <a:endParaRPr lang="ar-IQ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/>
              <a:t>B. </a:t>
            </a:r>
            <a:r>
              <a:rPr lang="en-US" b="1" dirty="0" smtClean="0">
                <a:solidFill>
                  <a:srgbClr val="FF0000"/>
                </a:solidFill>
              </a:rPr>
              <a:t>Noun Clauses beginning with </a:t>
            </a:r>
            <a:r>
              <a:rPr lang="en-US" b="1" i="1" dirty="0" smtClean="0"/>
              <a:t>whether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i="1" dirty="0" smtClean="0"/>
              <a:t>if</a:t>
            </a:r>
            <a:endParaRPr lang="en-US" i="1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1. Will it work?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He wonders </a:t>
            </a:r>
            <a:r>
              <a:rPr lang="en-US" i="1" u="sng" dirty="0" smtClean="0">
                <a:solidFill>
                  <a:srgbClr val="0070C0"/>
                </a:solidFill>
              </a:rPr>
              <a:t>whether it will work.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He wonders </a:t>
            </a:r>
            <a:r>
              <a:rPr lang="en-US" i="1" u="sng" dirty="0" smtClean="0">
                <a:solidFill>
                  <a:srgbClr val="0070C0"/>
                </a:solidFill>
              </a:rPr>
              <a:t>if it will work.</a:t>
            </a:r>
            <a:endParaRPr lang="en-US" i="1" dirty="0" smtClean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2. Did they believe him?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 don’t know </a:t>
            </a:r>
            <a:r>
              <a:rPr lang="en-US" i="1" u="sng" dirty="0" smtClean="0">
                <a:solidFill>
                  <a:srgbClr val="0070C0"/>
                </a:solidFill>
              </a:rPr>
              <a:t>whether they believed him.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 don’t know </a:t>
            </a:r>
            <a:r>
              <a:rPr lang="en-US" i="1" u="sng" dirty="0" smtClean="0">
                <a:solidFill>
                  <a:srgbClr val="0070C0"/>
                </a:solidFill>
              </a:rPr>
              <a:t>if they believed him.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/>
              <a:t>C. </a:t>
            </a:r>
            <a:r>
              <a:rPr lang="en-US" b="1" dirty="0" smtClean="0">
                <a:solidFill>
                  <a:srgbClr val="FF0000"/>
                </a:solidFill>
              </a:rPr>
              <a:t>Noun Clauses beginning with </a:t>
            </a:r>
            <a:r>
              <a:rPr lang="en-US" b="1" i="1" dirty="0" smtClean="0"/>
              <a:t>that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1. The world is round.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We know </a:t>
            </a:r>
            <a:r>
              <a:rPr lang="en-US" i="1" u="sng" dirty="0" smtClean="0">
                <a:solidFill>
                  <a:srgbClr val="0070C0"/>
                </a:solidFill>
              </a:rPr>
              <a:t>that the world is round.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7030A0"/>
                </a:solidFill>
              </a:rPr>
              <a:t>2. The world is round.</a:t>
            </a:r>
          </a:p>
          <a:p>
            <a:pPr algn="l">
              <a:buNone/>
            </a:pPr>
            <a:r>
              <a:rPr lang="en-US" i="1" dirty="0" smtClean="0">
                <a:solidFill>
                  <a:srgbClr val="0070C0"/>
                </a:solidFill>
              </a:rPr>
              <a:t>We know </a:t>
            </a:r>
            <a:r>
              <a:rPr lang="en-US" i="1" u="sng" dirty="0" smtClean="0">
                <a:solidFill>
                  <a:srgbClr val="0070C0"/>
                </a:solidFill>
              </a:rPr>
              <a:t>the world is round.</a:t>
            </a:r>
          </a:p>
          <a:p>
            <a:pPr algn="l">
              <a:buNone/>
            </a:pPr>
            <a:r>
              <a:rPr lang="en-US" dirty="0" smtClean="0"/>
              <a:t>(the word </a:t>
            </a:r>
            <a:r>
              <a:rPr lang="en-US" b="1" i="1" dirty="0" smtClean="0"/>
              <a:t>that</a:t>
            </a:r>
            <a:r>
              <a:rPr lang="en-US" dirty="0" smtClean="0"/>
              <a:t> is omitted in spoken English)</a:t>
            </a:r>
          </a:p>
          <a:p>
            <a:pPr algn="l">
              <a:buNone/>
            </a:pPr>
            <a:endParaRPr lang="ar-IQ" dirty="0" smtClean="0"/>
          </a:p>
          <a:p>
            <a:pPr algn="l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algn="l">
              <a:buNone/>
            </a:pPr>
            <a:endParaRPr lang="en-US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8" cy="53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909"/>
            <a:ext cx="788436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6948264" y="274638"/>
            <a:ext cx="2016224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</a:rPr>
              <a:t>Activity</a:t>
            </a: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6408712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2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" y="6075759"/>
            <a:ext cx="64579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6948264" y="274638"/>
            <a:ext cx="2016224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</a:rPr>
              <a:t>Answers</a:t>
            </a:r>
            <a:endParaRPr lang="ar-IQ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Complex Sentence: (3)The Adverb Clauses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sz="3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Lecture</a:t>
            </a:r>
            <a:endParaRPr lang="ar-IQ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 Complex Sentence: (3)The Adverb Clauses</a:t>
            </a:r>
            <a:endParaRPr lang="ar-IQ" sz="36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28945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An Adverb </a:t>
            </a:r>
            <a:r>
              <a:rPr lang="en-US" b="1" dirty="0"/>
              <a:t>C</a:t>
            </a:r>
            <a:r>
              <a:rPr lang="en-US" b="1" dirty="0" smtClean="0"/>
              <a:t>lause </a:t>
            </a:r>
            <a:r>
              <a:rPr lang="en-US" dirty="0" smtClean="0"/>
              <a:t>acts like an adverb; that is, it tells where, when, why, and how. An adverb clause begins with a subordinator, such as </a:t>
            </a: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when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while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because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rgbClr val="FF0000"/>
                </a:solidFill>
              </a:rPr>
              <a:t> since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rgbClr val="FF0000"/>
                </a:solidFill>
              </a:rPr>
              <a:t> as soon as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although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rgbClr val="FF0000"/>
                </a:solidFill>
              </a:rPr>
              <a:t> even though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if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so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before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rgbClr val="FF0000"/>
                </a:solidFill>
              </a:rPr>
              <a:t> after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rgbClr val="FF0000"/>
                </a:solidFill>
              </a:rPr>
              <a:t> etc</a:t>
            </a:r>
            <a:r>
              <a:rPr lang="en-US" dirty="0" smtClean="0"/>
              <a:t>.       </a:t>
            </a:r>
          </a:p>
          <a:p>
            <a:pPr marL="0" indent="0" algn="l" rtl="0">
              <a:buNone/>
            </a:pPr>
            <a:r>
              <a:rPr lang="en-US" dirty="0" smtClean="0"/>
              <a:t>It can come before of after an independent clause.</a:t>
            </a:r>
          </a:p>
          <a:p>
            <a:pPr marL="0" indent="0" algn="l" rtl="0">
              <a:buNone/>
            </a:pPr>
            <a:r>
              <a:rPr lang="en-US" sz="2800" i="1" u="sng" dirty="0" smtClean="0">
                <a:solidFill>
                  <a:srgbClr val="7030A0"/>
                </a:solidFill>
              </a:rPr>
              <a:t>Although women in the United States could own property</a:t>
            </a:r>
            <a:r>
              <a:rPr lang="en-US" sz="2800" i="1" dirty="0" smtClean="0">
                <a:solidFill>
                  <a:srgbClr val="7030A0"/>
                </a:solidFill>
              </a:rPr>
              <a:t>, they could not vote until 1920.</a:t>
            </a:r>
          </a:p>
          <a:p>
            <a:pPr marL="0" indent="0" algn="l" rtl="0"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A citizen can vote in the United States </a:t>
            </a:r>
            <a:r>
              <a:rPr lang="en-US" sz="2800" i="1" u="sng" dirty="0" smtClean="0">
                <a:solidFill>
                  <a:srgbClr val="7030A0"/>
                </a:solidFill>
              </a:rPr>
              <a:t>when he or she is 18 years old.</a:t>
            </a:r>
            <a:endParaRPr lang="ar-IQ" sz="2800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570</Words>
  <Application>Microsoft Office PowerPoint</Application>
  <PresentationFormat>عرض على الشاشة (3:4)‏</PresentationFormat>
  <Paragraphs>64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Complex Sentence: (2) The Noun Clauses 5th Lecture</vt:lpstr>
      <vt:lpstr>The Complex Sentence: (2) The Noun Clauses</vt:lpstr>
      <vt:lpstr>عرض تقديمي في PowerPoint</vt:lpstr>
      <vt:lpstr>A. Noun Clauses beginning with a question word</vt:lpstr>
      <vt:lpstr>عرض تقديمي في PowerPoint</vt:lpstr>
      <vt:lpstr>عرض تقديمي في PowerPoint</vt:lpstr>
      <vt:lpstr>عرض تقديمي في PowerPoint</vt:lpstr>
      <vt:lpstr>Complex Sentence: (3)The Adverb Clauses 6th Lecture</vt:lpstr>
      <vt:lpstr>The Complex Sentence: (3)The Adverb Clauses</vt:lpstr>
      <vt:lpstr>Adverb Clauses: More about the Subordinators or Subordinating Conjunctions</vt:lpstr>
      <vt:lpstr>Activity</vt:lpstr>
      <vt:lpstr>Answers</vt:lpstr>
      <vt:lpstr>Adverb Clauses: More Practices </vt:lpstr>
      <vt:lpstr>Adverb Clauses: More Practices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Sentence: (2) The Noun Clauses 5th Lecture</dc:title>
  <dc:creator>OK CENTER</dc:creator>
  <cp:lastModifiedBy>DR.Ahmed Saker 2o1O</cp:lastModifiedBy>
  <cp:revision>4</cp:revision>
  <dcterms:created xsi:type="dcterms:W3CDTF">2017-02-07T05:21:35Z</dcterms:created>
  <dcterms:modified xsi:type="dcterms:W3CDTF">2017-02-07T06:38:11Z</dcterms:modified>
</cp:coreProperties>
</file>