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5" r:id="rId2"/>
    <p:sldId id="321" r:id="rId3"/>
    <p:sldId id="322" r:id="rId4"/>
    <p:sldId id="323" r:id="rId5"/>
    <p:sldId id="324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259" r:id="rId15"/>
    <p:sldId id="304" r:id="rId16"/>
    <p:sldId id="305" r:id="rId17"/>
    <p:sldId id="306" r:id="rId18"/>
    <p:sldId id="34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D90B-6B59-4406-A63E-0E32E1E9F83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62AE3-4507-498C-AB82-7987A449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62AE3-4507-498C-AB82-7987A44985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0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3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3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3656-5DAD-4D19-B3C4-90CD8375C61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9B94-F0B1-4DDA-98A7-D87B54C7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the Teacher 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47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28" y="4077073"/>
            <a:ext cx="4793152" cy="27809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6016" cy="4068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26" y="0"/>
            <a:ext cx="44043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0968"/>
            <a:ext cx="9144000" cy="37290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" y="804381"/>
            <a:ext cx="3833877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04382"/>
            <a:ext cx="5292080" cy="261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9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77071"/>
            <a:ext cx="4326498" cy="27677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" y="0"/>
            <a:ext cx="9119212" cy="4077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" y="4077071"/>
            <a:ext cx="4572658" cy="276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2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103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the Book 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8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4561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	“Better English Pronunciation is a highly successful and widely used textbook on pronunciation.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It provides a systematic and careful introduction to the pronunciation of English to help intermediate and more advanced students to improve their spoken language. </a:t>
            </a:r>
          </a:p>
        </p:txBody>
      </p:sp>
    </p:spTree>
    <p:extLst>
      <p:ext uri="{BB962C8B-B14F-4D97-AF65-F5344CB8AC3E}">
        <p14:creationId xmlns:p14="http://schemas.microsoft.com/office/powerpoint/2010/main" val="6822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	The kind of an accent adopted in this book is RP (Received Pronunciation): the kind of pronunciation widely used by many educated speakers, particularly in south-east England; also called BBC English.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The author is J. D. O’Connor. It is published in 1988 by Cambridge University Press.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3559752"/>
            <a:ext cx="3740727" cy="329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927"/>
            <a:ext cx="56483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35814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59752"/>
            <a:ext cx="5495925" cy="329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8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472608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3600" b="1" dirty="0"/>
              <a:t>Introduction to the Teacher</a:t>
            </a:r>
          </a:p>
          <a:p>
            <a:pPr marL="0" indent="0" algn="just" rtl="0">
              <a:lnSpc>
                <a:spcPct val="20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My </a:t>
            </a:r>
            <a:r>
              <a:rPr lang="en-US" sz="3200" dirty="0">
                <a:solidFill>
                  <a:srgbClr val="C00000"/>
                </a:solidFill>
              </a:rPr>
              <a:t>name is </a:t>
            </a:r>
            <a:r>
              <a:rPr lang="en-US" sz="3200" dirty="0" err="1">
                <a:solidFill>
                  <a:srgbClr val="C00000"/>
                </a:solidFill>
              </a:rPr>
              <a:t>Sinan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Ameer</a:t>
            </a:r>
            <a:r>
              <a:rPr lang="en-US" sz="3200" dirty="0">
                <a:solidFill>
                  <a:srgbClr val="C00000"/>
                </a:solidFill>
              </a:rPr>
              <a:t>. I am </a:t>
            </a:r>
            <a:r>
              <a:rPr lang="en-US" sz="3200" dirty="0" smtClean="0">
                <a:solidFill>
                  <a:srgbClr val="C00000"/>
                </a:solidFill>
              </a:rPr>
              <a:t>28 years </a:t>
            </a:r>
            <a:r>
              <a:rPr lang="en-US" sz="3200" dirty="0">
                <a:solidFill>
                  <a:srgbClr val="C00000"/>
                </a:solidFill>
              </a:rPr>
              <a:t>old. I have an MA degree in English Language and Linguistics. I have participated in a special program that deals with methods of teaching at Arizona State University (ASU), Arizona, </a:t>
            </a:r>
            <a:r>
              <a:rPr lang="en-US" sz="3200" dirty="0" smtClean="0">
                <a:solidFill>
                  <a:srgbClr val="C00000"/>
                </a:solidFill>
              </a:rPr>
              <a:t>USA.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987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60" cy="5760640"/>
          </a:xfrm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	I </a:t>
            </a:r>
            <a:r>
              <a:rPr lang="en-US" sz="3600" dirty="0">
                <a:solidFill>
                  <a:srgbClr val="C00000"/>
                </a:solidFill>
              </a:rPr>
              <a:t>also obtained three online certificates on "The Principles of Written English", California University, USA.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	I took part in a course entitled “Motivating Students in the English Lesson” sponsored by the British Council in Erbil. 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8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832648"/>
          </a:xfrm>
        </p:spPr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>
                <a:solidFill>
                  <a:srgbClr val="C00000"/>
                </a:solidFill>
              </a:rPr>
              <a:t>I also obtained two online certificates on “Teach English Now", ASU, USA. 	</a:t>
            </a:r>
          </a:p>
          <a:p>
            <a:pPr marL="0" indent="0" algn="just" rtl="0">
              <a:lnSpc>
                <a:spcPct val="110000"/>
              </a:lnSpc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600" dirty="0">
                <a:solidFill>
                  <a:srgbClr val="C00000"/>
                </a:solidFill>
              </a:rPr>
              <a:t>	Finally I received an honor code certificate on "Methods of Teaching" sponsored by Iraqi Ministry of Higher Education and Scientific Research.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96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3200" b="1" dirty="0" smtClean="0"/>
              <a:t>I teach at the following institutions: </a:t>
            </a:r>
          </a:p>
          <a:p>
            <a:pPr marL="5715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0000CC"/>
                </a:solidFill>
              </a:rPr>
              <a:t>Al-</a:t>
            </a:r>
            <a:r>
              <a:rPr lang="en-US" sz="2800" b="1" dirty="0" err="1" smtClean="0">
                <a:solidFill>
                  <a:srgbClr val="0000CC"/>
                </a:solidFill>
              </a:rPr>
              <a:t>Mustansiriya</a:t>
            </a:r>
            <a:r>
              <a:rPr lang="en-US" sz="2800" b="1" dirty="0" smtClean="0">
                <a:solidFill>
                  <a:srgbClr val="0000CC"/>
                </a:solidFill>
              </a:rPr>
              <a:t> University.</a:t>
            </a:r>
          </a:p>
          <a:p>
            <a:pPr marL="5715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7030A0"/>
                </a:solidFill>
              </a:rPr>
              <a:t>Consultation Bureau for Translation and Foreign Languages.</a:t>
            </a:r>
          </a:p>
        </p:txBody>
      </p:sp>
    </p:spTree>
    <p:extLst>
      <p:ext uri="{BB962C8B-B14F-4D97-AF65-F5344CB8AC3E}">
        <p14:creationId xmlns:p14="http://schemas.microsoft.com/office/powerpoint/2010/main" val="232912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18392"/>
          </a:xfrm>
        </p:spPr>
      </p:pic>
    </p:spTree>
    <p:extLst>
      <p:ext uri="{BB962C8B-B14F-4D97-AF65-F5344CB8AC3E}">
        <p14:creationId xmlns:p14="http://schemas.microsoft.com/office/powerpoint/2010/main" val="248232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65305"/>
          </a:xfrm>
        </p:spPr>
      </p:pic>
    </p:spTree>
    <p:extLst>
      <p:ext uri="{BB962C8B-B14F-4D97-AF65-F5344CB8AC3E}">
        <p14:creationId xmlns:p14="http://schemas.microsoft.com/office/powerpoint/2010/main" val="34817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8" y="3573016"/>
            <a:ext cx="5478476" cy="32810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5580112" cy="29523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836712"/>
            <a:ext cx="3563888" cy="581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9144000" cy="321297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5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47</Words>
  <Application>Microsoft Office PowerPoint</Application>
  <PresentationFormat>On-screen Show (4:3)</PresentationFormat>
  <Paragraphs>22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18</cp:revision>
  <dcterms:created xsi:type="dcterms:W3CDTF">2017-02-05T12:07:49Z</dcterms:created>
  <dcterms:modified xsi:type="dcterms:W3CDTF">2018-01-07T19:52:11Z</dcterms:modified>
</cp:coreProperties>
</file>