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08154-3B89-45D6-AA20-DD62C94E534B}"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23101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08154-3B89-45D6-AA20-DD62C94E534B}"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127329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08154-3B89-45D6-AA20-DD62C94E534B}"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419945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08154-3B89-45D6-AA20-DD62C94E534B}"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230544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08154-3B89-45D6-AA20-DD62C94E534B}"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41900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08154-3B89-45D6-AA20-DD62C94E534B}"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364768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08154-3B89-45D6-AA20-DD62C94E534B}"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271477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08154-3B89-45D6-AA20-DD62C94E534B}"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1370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08154-3B89-45D6-AA20-DD62C94E534B}"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24507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08154-3B89-45D6-AA20-DD62C94E534B}"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306424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08154-3B89-45D6-AA20-DD62C94E534B}"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013C9-72D1-425C-94A2-AC11FD6E9098}" type="slidenum">
              <a:rPr lang="en-US" smtClean="0"/>
              <a:t>‹#›</a:t>
            </a:fld>
            <a:endParaRPr lang="en-US"/>
          </a:p>
        </p:txBody>
      </p:sp>
    </p:spTree>
    <p:extLst>
      <p:ext uri="{BB962C8B-B14F-4D97-AF65-F5344CB8AC3E}">
        <p14:creationId xmlns:p14="http://schemas.microsoft.com/office/powerpoint/2010/main" val="20323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08154-3B89-45D6-AA20-DD62C94E534B}" type="datetimeFigureOut">
              <a:rPr lang="en-US" smtClean="0"/>
              <a:t>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013C9-72D1-425C-94A2-AC11FD6E9098}" type="slidenum">
              <a:rPr lang="en-US" smtClean="0"/>
              <a:t>‹#›</a:t>
            </a:fld>
            <a:endParaRPr lang="en-US"/>
          </a:p>
        </p:txBody>
      </p:sp>
    </p:spTree>
    <p:extLst>
      <p:ext uri="{BB962C8B-B14F-4D97-AF65-F5344CB8AC3E}">
        <p14:creationId xmlns:p14="http://schemas.microsoft.com/office/powerpoint/2010/main" val="2483341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a:bodyPr>
          <a:lstStyle/>
          <a:p>
            <a:r>
              <a:rPr lang="en-US" sz="2400" dirty="0" smtClean="0"/>
              <a:t>The Palate </a:t>
            </a:r>
          </a:p>
          <a:p>
            <a:pPr marL="0" indent="0" algn="just">
              <a:lnSpc>
                <a:spcPct val="150000"/>
              </a:lnSpc>
              <a:buNone/>
            </a:pPr>
            <a:r>
              <a:rPr lang="en-US" sz="2000" dirty="0" smtClean="0">
                <a:latin typeface="Times New Roman" panose="02020603050405020304" pitchFamily="18" charset="0"/>
                <a:cs typeface="Times New Roman" panose="02020603050405020304" pitchFamily="18" charset="0"/>
              </a:rPr>
              <a:t>	The palate forms the roof of the mouth that separates the mouth cavity from the nose.  </a:t>
            </a:r>
          </a:p>
          <a:p>
            <a:pPr marL="0" indent="0" algn="just">
              <a:lnSpc>
                <a:spcPct val="150000"/>
              </a:lnSpc>
              <a:buNone/>
            </a:pPr>
            <a:r>
              <a:rPr lang="en-US" sz="2400" b="1" u="sng" dirty="0" smtClean="0">
                <a:latin typeface="Times New Roman" panose="02020603050405020304" pitchFamily="18" charset="0"/>
                <a:cs typeface="Times New Roman" panose="02020603050405020304" pitchFamily="18" charset="0"/>
              </a:rPr>
              <a:t>Parts of the Palate </a:t>
            </a:r>
          </a:p>
          <a:p>
            <a:pPr marL="514350" indent="-514350" algn="just">
              <a:lnSpc>
                <a:spcPct val="150000"/>
              </a:lnSpc>
              <a:buAutoNum type="arabicPeriod"/>
            </a:pPr>
            <a:r>
              <a:rPr lang="en-US" sz="2000" dirty="0" smtClean="0">
                <a:latin typeface="Times New Roman" panose="02020603050405020304" pitchFamily="18" charset="0"/>
                <a:cs typeface="Times New Roman" panose="02020603050405020304" pitchFamily="18" charset="0"/>
              </a:rPr>
              <a:t>The soft palate (velum) should have holes forming that function during speech sounds to separate the mouth cavity from the nose.  </a:t>
            </a:r>
          </a:p>
          <a:p>
            <a:pPr marL="514350" indent="-514350" algn="just">
              <a:lnSpc>
                <a:spcPct val="150000"/>
              </a:lnSpc>
              <a:buAutoNum type="arabicPeriod"/>
            </a:pPr>
            <a:r>
              <a:rPr lang="en-US" sz="2000" dirty="0" smtClean="0">
                <a:latin typeface="Times New Roman" panose="02020603050405020304" pitchFamily="18" charset="0"/>
                <a:cs typeface="Times New Roman" panose="02020603050405020304" pitchFamily="18" charset="0"/>
              </a:rPr>
              <a:t>The hard palate is a thin horizontal bony plate of the skull located in the roof of the mouth. The interaction of the sounds between the tongue and the hard palate is essential in the formation of /s/ and /d/ </a:t>
            </a:r>
          </a:p>
          <a:p>
            <a:pPr marL="514350" indent="-514350" algn="just">
              <a:lnSpc>
                <a:spcPct val="150000"/>
              </a:lnSpc>
              <a:buAutoNum type="arabicPeriod"/>
            </a:pPr>
            <a:r>
              <a:rPr lang="en-US" sz="2000" dirty="0" smtClean="0">
                <a:latin typeface="Times New Roman" panose="02020603050405020304" pitchFamily="18" charset="0"/>
                <a:cs typeface="Times New Roman" panose="02020603050405020304" pitchFamily="18" charset="0"/>
              </a:rPr>
              <a:t>The alveolar ridge is a hard ridge behind the upper front teeth. It is between the roof of the mouth and the upper teeth. </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33749" y="5105400"/>
            <a:ext cx="395557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44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6400800"/>
          </a:xfrm>
        </p:spPr>
        <p:txBody>
          <a:bodyPr>
            <a:normAutofit fontScale="92500"/>
          </a:bodyPr>
          <a:lstStyle/>
          <a:p>
            <a:r>
              <a:rPr lang="en-US" sz="3600" b="1" dirty="0" smtClean="0"/>
              <a:t>The Teeth </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	The teeth are small whitish structures found in the jaw. The teeth are responsible for creating sounds, such as /f/, /v/, etc.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3600" b="1" u="sng" dirty="0" smtClean="0">
                <a:latin typeface="Times New Roman" panose="02020603050405020304" pitchFamily="18" charset="0"/>
                <a:cs typeface="Times New Roman" panose="02020603050405020304" pitchFamily="18" charset="0"/>
              </a:rPr>
              <a:t>The Lips</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The lips can take different positions. </a:t>
            </a:r>
          </a:p>
          <a:p>
            <a:pPr marL="457200" indent="-457200" algn="just">
              <a:lnSpc>
                <a:spcPct val="150000"/>
              </a:lnSpc>
              <a:buAutoNum type="arabicPeriod"/>
            </a:pPr>
            <a:r>
              <a:rPr lang="en-US" sz="2400" dirty="0" smtClean="0">
                <a:latin typeface="Times New Roman" panose="02020603050405020304" pitchFamily="18" charset="0"/>
                <a:cs typeface="Times New Roman" panose="02020603050405020304" pitchFamily="18" charset="0"/>
              </a:rPr>
              <a:t>The can be brought </a:t>
            </a:r>
            <a:r>
              <a:rPr lang="en-US" sz="2400" u="sng" dirty="0" smtClean="0">
                <a:latin typeface="Times New Roman" panose="02020603050405020304" pitchFamily="18" charset="0"/>
                <a:cs typeface="Times New Roman" panose="02020603050405020304" pitchFamily="18" charset="0"/>
              </a:rPr>
              <a:t>firmly</a:t>
            </a:r>
            <a:r>
              <a:rPr lang="en-US" sz="2400" dirty="0" smtClean="0">
                <a:latin typeface="Times New Roman" panose="02020603050405020304" pitchFamily="18" charset="0"/>
                <a:cs typeface="Times New Roman" panose="02020603050405020304" pitchFamily="18" charset="0"/>
              </a:rPr>
              <a:t> together so that they completely block the mouth as when producing sounds like, /p/, /b/ and /m/. </a:t>
            </a:r>
          </a:p>
          <a:p>
            <a:pPr marL="457200" indent="-457200" algn="just">
              <a:lnSpc>
                <a:spcPct val="150000"/>
              </a:lnSpc>
              <a:buAutoNum type="arabicPeriod"/>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lower lip can be drawn </a:t>
            </a:r>
            <a:r>
              <a:rPr lang="en-US" sz="2400" u="sng" dirty="0" smtClean="0">
                <a:latin typeface="Times New Roman" panose="02020603050405020304" pitchFamily="18" charset="0"/>
                <a:cs typeface="Times New Roman" panose="02020603050405020304" pitchFamily="18" charset="0"/>
              </a:rPr>
              <a:t>inwards and </a:t>
            </a:r>
            <a:r>
              <a:rPr lang="en-US" sz="2400" dirty="0" smtClean="0">
                <a:latin typeface="Times New Roman" panose="02020603050405020304" pitchFamily="18" charset="0"/>
                <a:cs typeface="Times New Roman" panose="02020603050405020304" pitchFamily="18" charset="0"/>
              </a:rPr>
              <a:t>slightly upwards to touch the upper front teeth as in the sounds /f/ and /v/.  </a:t>
            </a:r>
          </a:p>
          <a:p>
            <a:pPr marL="457200" indent="-457200" algn="just">
              <a:lnSpc>
                <a:spcPct val="150000"/>
              </a:lnSpc>
              <a:buAutoNum type="arabicPeriod"/>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They can be kept apart either flat or with different amount of rounding, as in producing different kinds of vowels. </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98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096000"/>
          </a:xfrm>
        </p:spPr>
        <p:txBody>
          <a:bodyPr>
            <a:normAutofit/>
          </a:bodyPr>
          <a:lstStyle/>
          <a:p>
            <a:r>
              <a:rPr lang="en-US" sz="3600" b="1" dirty="0" smtClean="0"/>
              <a:t> The Tongue </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	The tongue is the most important organ of speech because it has the greatest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variety of movement. </a:t>
            </a:r>
          </a:p>
          <a:p>
            <a:pPr marL="0" indent="0" algn="just">
              <a:lnSpc>
                <a:spcPct val="150000"/>
              </a:lnSpc>
              <a:buNone/>
            </a:pPr>
            <a:r>
              <a:rPr lang="en-US" sz="2400" b="1" dirty="0" smtClean="0">
                <a:latin typeface="Times New Roman" panose="02020603050405020304" pitchFamily="18" charset="0"/>
                <a:cs typeface="Times New Roman" panose="02020603050405020304" pitchFamily="18" charset="0"/>
              </a:rPr>
              <a:t>Parts of the Tongue</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The tip of the tongue. </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The front of the tongue. </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The back of the tongue. </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The blade. </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67200" y="2362200"/>
            <a:ext cx="3886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90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6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32084"/>
            <a:ext cx="9144000" cy="181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753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Words>
  <Application>Microsoft Office PowerPoint</Application>
  <PresentationFormat>On-screen Show (4:3)</PresentationFormat>
  <Paragraphs>20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MHM</dc:creator>
  <cp:lastModifiedBy>MHM</cp:lastModifiedBy>
  <cp:revision>1</cp:revision>
  <dcterms:created xsi:type="dcterms:W3CDTF">2017-12-30T06:40:42Z</dcterms:created>
  <dcterms:modified xsi:type="dcterms:W3CDTF">2018-01-07T19:58:19Z</dcterms:modified>
</cp:coreProperties>
</file>