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59C8D74A-3715-4FB1-86FA-EA2ED7DC912B}" type="datetimeFigureOut">
              <a:rPr lang="ar-IQ" smtClean="0"/>
              <a:t>21/05/1439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95137C4-BA9B-4975-A6F2-F97B37BADCDC}"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9C8D74A-3715-4FB1-86FA-EA2ED7DC912B}" type="datetimeFigureOut">
              <a:rPr lang="ar-IQ" smtClean="0"/>
              <a:t>22/05/1439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95137C4-BA9B-4975-A6F2-F97B37BADCDC}"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9C8D74A-3715-4FB1-86FA-EA2ED7DC912B}" type="datetimeFigureOut">
              <a:rPr lang="ar-IQ" smtClean="0"/>
              <a:t>22/05/1439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95137C4-BA9B-4975-A6F2-F97B37BADCDC}"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9C8D74A-3715-4FB1-86FA-EA2ED7DC912B}" type="datetimeFigureOut">
              <a:rPr lang="ar-IQ" smtClean="0"/>
              <a:t>22/05/1439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95137C4-BA9B-4975-A6F2-F97B37BADCDC}"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59C8D74A-3715-4FB1-86FA-EA2ED7DC912B}" type="datetimeFigureOut">
              <a:rPr lang="ar-IQ" smtClean="0"/>
              <a:t>22/05/1439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95137C4-BA9B-4975-A6F2-F97B37BADCDC}"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59C8D74A-3715-4FB1-86FA-EA2ED7DC912B}" type="datetimeFigureOut">
              <a:rPr lang="ar-IQ" smtClean="0"/>
              <a:t>22/05/1439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95137C4-BA9B-4975-A6F2-F97B37BADCDC}"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59C8D74A-3715-4FB1-86FA-EA2ED7DC912B}" type="datetimeFigureOut">
              <a:rPr lang="ar-IQ" smtClean="0"/>
              <a:t>22/05/1439</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C95137C4-BA9B-4975-A6F2-F97B37BADCDC}"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59C8D74A-3715-4FB1-86FA-EA2ED7DC912B}" type="datetimeFigureOut">
              <a:rPr lang="ar-IQ" smtClean="0"/>
              <a:t>22/05/1439</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C95137C4-BA9B-4975-A6F2-F97B37BADCDC}"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9C8D74A-3715-4FB1-86FA-EA2ED7DC912B}" type="datetimeFigureOut">
              <a:rPr lang="ar-IQ" smtClean="0"/>
              <a:t>22/05/1439</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C95137C4-BA9B-4975-A6F2-F97B37BADCDC}"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9C8D74A-3715-4FB1-86FA-EA2ED7DC912B}" type="datetimeFigureOut">
              <a:rPr lang="ar-IQ" smtClean="0"/>
              <a:t>22/05/1439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95137C4-BA9B-4975-A6F2-F97B37BADCDC}"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9C8D74A-3715-4FB1-86FA-EA2ED7DC912B}" type="datetimeFigureOut">
              <a:rPr lang="ar-IQ" smtClean="0"/>
              <a:t>22/05/1439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95137C4-BA9B-4975-A6F2-F97B37BADCDC}"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9C8D74A-3715-4FB1-86FA-EA2ED7DC912B}" type="datetimeFigureOut">
              <a:rPr lang="ar-IQ" smtClean="0"/>
              <a:t>21/05/1439</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95137C4-BA9B-4975-A6F2-F97B37BADCDC}"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b="1" dirty="0"/>
              <a:t>مفهوم (الثقافة الجماهيرية)</a:t>
            </a:r>
            <a:r>
              <a:rPr lang="en-US" b="1" dirty="0"/>
              <a:t/>
            </a:r>
            <a:br>
              <a:rPr lang="en-US" b="1" dirty="0"/>
            </a:br>
            <a:endParaRPr lang="ar-IQ" dirty="0"/>
          </a:p>
        </p:txBody>
      </p:sp>
      <p:sp>
        <p:nvSpPr>
          <p:cNvPr id="3" name="عنوان فرعي 2"/>
          <p:cNvSpPr>
            <a:spLocks noGrp="1"/>
          </p:cNvSpPr>
          <p:nvPr>
            <p:ph type="subTitle" idx="1"/>
          </p:nvPr>
        </p:nvSpPr>
        <p:spPr/>
        <p:txBody>
          <a:bodyPr/>
          <a:lstStyle/>
          <a:p>
            <a:endParaRPr lang="ar-IQ"/>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70000" lnSpcReduction="20000"/>
          </a:bodyPr>
          <a:lstStyle/>
          <a:p>
            <a:r>
              <a:rPr lang="ar-SA" dirty="0"/>
              <a:t> شهد مفهوم "الثقافة الجماهيرية"نجاحاً كبيراً في فترة الستينات،  والسبب في هذا يعود،  جزئياً، إلى عدم دقته الدلالية وإلى الخلط بين مصطلحي "الثقافة" </a:t>
            </a:r>
            <a:r>
              <a:rPr lang="ar-SA" dirty="0" err="1"/>
              <a:t>و</a:t>
            </a:r>
            <a:r>
              <a:rPr lang="ar-SA" dirty="0"/>
              <a:t>"الجماهير" من وجهة نظر التقاليد ذات النزعة الإنسانية.ومن المدهش استخدام هذا المفهوم لدعم تحليلات واضحة الاختلاف.</a:t>
            </a:r>
            <a:endParaRPr lang="en-US" dirty="0"/>
          </a:p>
          <a:p>
            <a:r>
              <a:rPr lang="ar-SA" dirty="0"/>
              <a:t>بعض علماء الاجتماع مثل </a:t>
            </a:r>
            <a:r>
              <a:rPr lang="ar-SA" dirty="0" err="1"/>
              <a:t>ادغار</a:t>
            </a:r>
            <a:r>
              <a:rPr lang="ar-SA" dirty="0"/>
              <a:t> </a:t>
            </a:r>
            <a:r>
              <a:rPr lang="ar-SA" dirty="0" err="1"/>
              <a:t>موران</a:t>
            </a:r>
            <a:r>
              <a:rPr lang="ar-SA" dirty="0"/>
              <a:t>(1962)على سبيل المثال شددوا على صيغة إنتاج تلك الثقافة التي تخضع إلى أنظمة الإنتاج الصناعي الجماهيري.وتزامن تطور وسائل الاتصال الجماهيري مع الإدخال الحاسم إلى حد كبير، لمعايير المردود </a:t>
            </a:r>
            <a:r>
              <a:rPr lang="ar-SA" dirty="0" err="1"/>
              <a:t>والريعية</a:t>
            </a:r>
            <a:r>
              <a:rPr lang="ar-SA" dirty="0"/>
              <a:t> في كل ما يتعلق بالإنتاج الثقافي.وأصبح "الإنتاج"يتجه للحلول محل "الإبداع".</a:t>
            </a:r>
            <a:endParaRPr lang="en-US" dirty="0"/>
          </a:p>
          <a:p>
            <a:r>
              <a:rPr lang="ar-SA" dirty="0"/>
              <a:t>مع ذلك فإن غالبية المؤلفين كرسوا أساس تحليلاتهم لمسألة استهلاك الثقافة التي تنتجها وسائل الاتصال الجماهيري، وبدا عدد لا بأس </a:t>
            </a:r>
            <a:r>
              <a:rPr lang="ar-SA" dirty="0" err="1"/>
              <a:t>به</a:t>
            </a:r>
            <a:r>
              <a:rPr lang="ar-SA" dirty="0"/>
              <a:t> من التحليلات أنها خلصت إلى شكل معين من التنميط </a:t>
            </a:r>
            <a:r>
              <a:rPr lang="fr-FR" dirty="0"/>
              <a:t> uniformisation</a:t>
            </a:r>
            <a:r>
              <a:rPr lang="ar-SA" dirty="0"/>
              <a:t> الثقافي الذي قد يكون هو أيضاً نتيجة لتعميم وسائل الاتصال الجماهيري.في هذا المنظور،  يفترض بوسائل الاتصال أن تسبب اغتراباً ثقافياً ومحق أية قدرة إبداعية لدى الفرد الذي لا يملك الوسائل التي تجنبه الوقوع تحت وطأة الرسالة المنقولة.</a:t>
            </a:r>
            <a:endParaRPr lang="en-US" dirty="0"/>
          </a:p>
          <a:p>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85000" lnSpcReduction="20000"/>
          </a:bodyPr>
          <a:lstStyle/>
          <a:p>
            <a:r>
              <a:rPr lang="ar-SA" dirty="0"/>
              <a:t>الواقع أن مفهوم الجماهير يعاني من عدم الدقة، لأن كلمة "جماهير" تحيل تبعاً لبعض التحليلات، تارة إلى مجموع السكان وطوراً إلى المكون الشعبي لأولئك السكان.وقد ذهب الأمر ببعض من تصدى لهذا المكون إلى حد إدانة ما يظنون أنه "خبل" الجماهير.وهذه الاستنتاجات تنطوي على خطأ مزدوج لأن هناك خلطاً بين </a:t>
            </a:r>
            <a:r>
              <a:rPr lang="ar-SA" b="1" dirty="0"/>
              <a:t>"ثقافة من أجل الجماهير</a:t>
            </a:r>
            <a:r>
              <a:rPr lang="ar-SA" dirty="0"/>
              <a:t>" وبين "</a:t>
            </a:r>
            <a:r>
              <a:rPr lang="ar-SA" b="1" dirty="0"/>
              <a:t>ثقافة الجماهير</a:t>
            </a:r>
            <a:r>
              <a:rPr lang="ar-SA" dirty="0"/>
              <a:t>". إذ ليس لأن كتلة من الأفراد تستقبل الرسالة نفسها يعني أن هذه الكتلة تشكل مجموعاً متجانساً.صحيح أنه هناك تنميط للرسالة الإعلامية، لكن هذا لا يسمح باستنتاج تنميط استقبال هذه الرسالة، هذا من جهة، ومن جهة أخرى،  من الخطأ التفكير بأن الأوساط الشعبية قد تكون الأقل مناعة إزاء وسائل الإعلام.إذ بينت بعض الدراسات </a:t>
            </a:r>
            <a:r>
              <a:rPr lang="ar-SA" dirty="0" err="1"/>
              <a:t>السوسيولوجية</a:t>
            </a:r>
            <a:r>
              <a:rPr lang="ar-SA" dirty="0"/>
              <a:t> أن تأثير الاتصال الإعلامي يكون أكثر عمقاً لدى الطبقات الوسطى منه لدى الطبقات الشعبية.</a:t>
            </a:r>
            <a:endParaRPr lang="en-US" dirty="0"/>
          </a:p>
          <a:p>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70000" lnSpcReduction="20000"/>
          </a:bodyPr>
          <a:lstStyle/>
          <a:p>
            <a:r>
              <a:rPr lang="ar-SA" dirty="0"/>
              <a:t> لابد من النظر إلى شروط الاستقبال بعين الاعتبار.فقد بين </a:t>
            </a:r>
            <a:r>
              <a:rPr lang="ar-SA" dirty="0" err="1"/>
              <a:t>ريشار</a:t>
            </a:r>
            <a:r>
              <a:rPr lang="ar-SA" dirty="0"/>
              <a:t> </a:t>
            </a:r>
            <a:r>
              <a:rPr lang="ar-SA" dirty="0" err="1"/>
              <a:t>هوغارت</a:t>
            </a:r>
            <a:r>
              <a:rPr lang="ar-SA" dirty="0"/>
              <a:t> أن قابلية استقبال الرسالة الإعلامية تكون شديدة الانتخابية لدى الطبقات الشعبية، وترتبط هذه القابلية بما يسميه "</a:t>
            </a:r>
            <a:r>
              <a:rPr lang="ar-SA" b="1" dirty="0"/>
              <a:t>الانتباه المنحرف</a:t>
            </a:r>
            <a:r>
              <a:rPr lang="ar-SA" dirty="0"/>
              <a:t>" الناجم عن موقف عام ينم عن الحذر والشك بكل ما لا يصدر عن الوسط الشعبي الذي ننتمي إليه:" لا بد من معرفة ما نأخذ منه وما نترك" لا </a:t>
            </a:r>
            <a:r>
              <a:rPr lang="ar-SA" dirty="0" err="1"/>
              <a:t>سيما</a:t>
            </a:r>
            <a:r>
              <a:rPr lang="ar-SA" dirty="0"/>
              <a:t> عدم الخلط بين الحياة"الجادة" وبين اللهو الذي لا يؤدي إلى نتيجة(</a:t>
            </a:r>
            <a:r>
              <a:rPr lang="ar-SA" dirty="0" err="1"/>
              <a:t>هوغارت</a:t>
            </a:r>
            <a:r>
              <a:rPr lang="ar-SA" dirty="0"/>
              <a:t>، 1957).وبالتالي فإن دراسة الاتصال الجماهيري لا يمكنها الاكتفاء بتحليل الخطابات والصور المبثوثة.ولكي تكون</a:t>
            </a:r>
            <a:r>
              <a:rPr lang="ar-SA" b="1" cap="all" dirty="0"/>
              <a:t> </a:t>
            </a:r>
            <a:r>
              <a:rPr lang="ar-SA" dirty="0"/>
              <a:t>الدراسة كاملة، عليها أن تضاعف اهتمامها بما يفعل المستهلكون بما يستهلكون.إنهم يختصون بتلك الخطابات والصور ويعيدون تأويلها  من أجل منطقهم الثقافي الخاص بهم.هناك مسلسلات تلفزيونية أميركية مثل دالاس، والتي شهدت نجاحاً شبه عالمي، حتى في مدن الصفيح في ليما عاصمة </a:t>
            </a:r>
            <a:r>
              <a:rPr lang="ar-SA" dirty="0" err="1"/>
              <a:t>البيرو</a:t>
            </a:r>
            <a:r>
              <a:rPr lang="ar-SA" dirty="0"/>
              <a:t>،  وفي القرى الصحراوية في الجزائر، لم تٌفهم ولم ينظر إليها بالطريقة نفسها للأسباب نفسها هنا وهناك، وفي هذا الوسط الاجتماعي أو ذاك.ومهما كان </a:t>
            </a:r>
            <a:r>
              <a:rPr lang="ar-SA" dirty="0" err="1"/>
              <a:t>منتوج</a:t>
            </a:r>
            <a:r>
              <a:rPr lang="ar-SA" dirty="0"/>
              <a:t> البث "عاماً"فإن استقباله لا يمكن أن يكون منمطا لأنه يرتبط بالخصوصيات الثقافية بكل مجموعة، وبالحالة التي تعيشها المجموعة في لحظة الاستقبال.</a:t>
            </a:r>
            <a:endParaRPr lang="en-US" dirty="0"/>
          </a:p>
          <a:p>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r>
              <a:rPr lang="ar-SA" b="1" dirty="0"/>
              <a:t>	الثقافة الطبقية</a:t>
            </a:r>
            <a:endParaRPr lang="en-US" b="1" dirty="0"/>
          </a:p>
          <a:p>
            <a:r>
              <a:rPr lang="ar-SA" dirty="0"/>
              <a:t>إن ضعف القيمة الاستكشافية لمفهوم الثقافة الجماهيرية وعدم دقة مفهومي الثقافة المهيمنة والثقافة التابعة قاد الباحثين  إلى إعادة نظر موضوعية  في مفهوم الثقافة (أو الثقافة التابعة) الطبقية من خلال الانطلاق-من الآن فصاعداً- من تحقيقات ميدانية تجريبية وليس من خلال الاختزالات الفلسفية كما في بعض التقاليد الماركسية.</a:t>
            </a:r>
            <a:endParaRPr lang="en-US" dirty="0"/>
          </a:p>
          <a:p>
            <a:r>
              <a:rPr lang="en-US" dirty="0"/>
              <a:t> </a:t>
            </a:r>
          </a:p>
          <a:p>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70000" lnSpcReduction="20000"/>
          </a:bodyPr>
          <a:lstStyle/>
          <a:p>
            <a:r>
              <a:rPr lang="ar-SA" dirty="0" smtClean="0"/>
              <a:t> لقد بينت عدة دراسات أن منظومات القيم ونماذج السلوك ومبادئ التربية تتنوع بشكل ملموس، من طبقة لأخرى.هذه الاختلافات الثقافية يمكن ملاحظتها حتى في الممارسات اليومية العادية جداً.وبناء عليه فقد بيّن كل من كلود وكريستيان </a:t>
            </a:r>
            <a:r>
              <a:rPr lang="ar-SA" dirty="0" err="1" smtClean="0"/>
              <a:t>غرينيون</a:t>
            </a:r>
            <a:r>
              <a:rPr lang="ar-SA" dirty="0" smtClean="0"/>
              <a:t>  أن هناك أساليب غذائية مختلفة ترتبط بمختلف الطبقات.والتسوق من نفس المتجر الذي قد يعطيك انطباعاً بوجود تجانس في أشكال الاستهلاك، يخفي خلفه خيارات متناقضة.ففي مجال الغذاء تجد أن العادات المرتبطة  بتقاليد</a:t>
            </a:r>
            <a:r>
              <a:rPr lang="ar-SA" b="1" dirty="0" smtClean="0"/>
              <a:t> مختلف </a:t>
            </a:r>
            <a:r>
              <a:rPr lang="ar-SA" dirty="0" smtClean="0"/>
              <a:t>الأوساط الاجتماعية هي شديدة الاستقرار.ولا يعود السبب الأساسي إلى الفروق في القوة الشرائية.لأن الممارسات الغذائية المرتبطة بالأذواق لا تختلف كثيراً عن بعضها  لأنها تحيل إلى صور غير واعية وإلى أشكال التعلم وإلى ذكريات الطفولة.إنك ترى التفاوت الاجتماعي حتى في اختيار الخضار واللحوم والفواكه والحلويات.فهناك لحوم "بورجوازية" مثل لحم الخروف والعجل،  ولحوم "شعبية" مثل لحم الخنزير والأرنب </a:t>
            </a:r>
            <a:r>
              <a:rPr lang="ar-SA" dirty="0" err="1" smtClean="0"/>
              <a:t>والنقانق</a:t>
            </a:r>
            <a:r>
              <a:rPr lang="ar-SA" dirty="0" smtClean="0"/>
              <a:t> الطازجة(في فرنسا).وهناك أيضاً </a:t>
            </a:r>
            <a:r>
              <a:rPr lang="ar-SA" dirty="0" err="1" smtClean="0"/>
              <a:t>تراتب</a:t>
            </a:r>
            <a:r>
              <a:rPr lang="ar-SA" dirty="0" smtClean="0"/>
              <a:t> في الخضار الطازجة تبدأ من أغناها </a:t>
            </a:r>
            <a:r>
              <a:rPr lang="ar-SA" dirty="0" err="1" smtClean="0"/>
              <a:t>كالأنديف</a:t>
            </a:r>
            <a:r>
              <a:rPr lang="ar-SA" dirty="0" smtClean="0"/>
              <a:t> إلى أكثرها فلاحيه مثل </a:t>
            </a:r>
            <a:r>
              <a:rPr lang="ar-SA" dirty="0" err="1" smtClean="0"/>
              <a:t>الكرّاث</a:t>
            </a:r>
            <a:r>
              <a:rPr lang="ar-SA" dirty="0" smtClean="0"/>
              <a:t>،  وأكثرها عمّالية مثل </a:t>
            </a:r>
            <a:r>
              <a:rPr lang="ar-SA" dirty="0" err="1" smtClean="0"/>
              <a:t>البطاطا</a:t>
            </a:r>
            <a:r>
              <a:rPr lang="ar-SA" dirty="0" smtClean="0"/>
              <a:t>.وطريقة الطهي تكشف بدورها عن أذواق الطبقات.وبالتالي فإن الأكل هو شكل يبيّن انتماء الفرد إلى طبقة اجتماعية معينة[ كلود وكريستيان </a:t>
            </a:r>
            <a:r>
              <a:rPr lang="ar-SA" dirty="0" err="1" smtClean="0"/>
              <a:t>غرينيون</a:t>
            </a:r>
            <a:r>
              <a:rPr lang="ar-SA" dirty="0" smtClean="0"/>
              <a:t>، 1980].</a:t>
            </a:r>
            <a:endParaRPr lang="en-US" smtClean="0"/>
          </a:p>
          <a:p>
            <a:endParaRPr lang="ar-IQ"/>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TotalTime>
  <Words>675</Words>
  <Application>Microsoft Office PowerPoint</Application>
  <PresentationFormat>عرض على الشاشة (3:4)‏</PresentationFormat>
  <Paragraphs>10</Paragraphs>
  <Slides>11</Slides>
  <Notes>0</Notes>
  <HiddenSlides>0</HiddenSlides>
  <MMClips>0</MMClips>
  <ScaleCrop>false</ScaleCrop>
  <HeadingPairs>
    <vt:vector size="4" baseType="variant">
      <vt:variant>
        <vt:lpstr>سمة</vt:lpstr>
      </vt:variant>
      <vt:variant>
        <vt:i4>1</vt:i4>
      </vt:variant>
      <vt:variant>
        <vt:lpstr>عناوين الشرائح</vt:lpstr>
      </vt:variant>
      <vt:variant>
        <vt:i4>11</vt:i4>
      </vt:variant>
    </vt:vector>
  </HeadingPairs>
  <TitlesOfParts>
    <vt:vector size="12" baseType="lpstr">
      <vt:lpstr>سمة Office</vt:lpstr>
      <vt:lpstr>مفهوم (الثقافة الجماهيرية) </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vector>
  </TitlesOfParts>
  <Company>By DR.Ahmed Saker 2o1O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مفهوم (الثقافة الجماهيرية) </dc:title>
  <dc:creator>ALQURSAN</dc:creator>
  <cp:lastModifiedBy>ALQURSAN</cp:lastModifiedBy>
  <cp:revision>1</cp:revision>
  <dcterms:created xsi:type="dcterms:W3CDTF">2018-02-06T19:52:15Z</dcterms:created>
  <dcterms:modified xsi:type="dcterms:W3CDTF">2018-02-06T21:03:47Z</dcterms:modified>
</cp:coreProperties>
</file>