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23</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فرانز </a:t>
            </a:r>
            <a:r>
              <a:rPr lang="ar-IQ" sz="2400" b="1" dirty="0" err="1"/>
              <a:t>بواس</a:t>
            </a:r>
            <a:r>
              <a:rPr lang="ar-IQ" sz="2400" b="1" dirty="0"/>
              <a:t> لمجتمع </a:t>
            </a:r>
            <a:r>
              <a:rPr lang="ar-IQ" sz="2400" b="1" dirty="0" err="1"/>
              <a:t>الكواكيوتل</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964843"/>
            <a:ext cx="10325100" cy="4893647"/>
          </a:xfrm>
          <a:prstGeom prst="rect">
            <a:avLst/>
          </a:prstGeom>
        </p:spPr>
        <p:txBody>
          <a:bodyPr wrap="square">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وهناك رؤية ايكولوجية لهذه الظاهرة تربط بينها وبين الظروف البيئية التي يعيش فيها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وتضع في الاعتبار عوامل الكثافة السكانية والتوازن بين السكان والموارد والتغيرات السياسية والاقتصادية التي مرت بالمجتمع، وهي ترى أنها وسيلة ثقافية لإعادة توزيع الموارد الغذائية بين الزمر المختلفة لمواجهة الندرة الناتجة عن التغيرات البيئية فعندما يتجمع فائض من المواد الغذائية لدى أحدى الزمر تحدث عملية مبادلة علية مع الزمر القريبة منها لتستعيض عنه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بالبطاطين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والقوارب والأشياء ذات القيمة التي تبقى لفترات أطول حتى يحين موعد استخدامها في حفلات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البوتلاتش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وكلما زادت الزمر من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أنتاجها</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الغذائي زادت قدرتها على توفير الفائض الذي تستبدله وبالتالي تحقق لنفسها مكانه أعلى من الزمر الأخرى عندما تظهر هذه الأشياء في حفلاتها. فالمكانة الاجتماعية العالية في ثقافة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تتعزز لدى الزمر من خلال تحقيق فائض غذائي تستطيع من ناحية أن تستهلكه أذا احتاجت إليه في ظروف الندرة، وتستطيع من ناحية أخرى أن تبادل علية، كما يتعزز الدافع لدى الأفراد نحو استغلال كل ما يتوفر في بيئتهم من أخشاب وفراء وأصواف ومواد خام نباتية أو حيوانية أو معدنية، فالشعور بالأمن يتحقق لأفراد كل زمرة لا من خلال أنتاج ما يكفي لاستهلاكه فقط وإنما من خلال تأمين احتياجاتهم في حالات الندرة الغذائية عن طريق الفائض الغذائي من جهة والمصنوعات القابلة للاستبدال من جهة أخرى.</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837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168401"/>
            <a:ext cx="10236200" cy="6248400"/>
          </a:xfrm>
        </p:spPr>
        <p:txBody>
          <a:bodyPr>
            <a:noAutofit/>
          </a:bodyPr>
          <a:lstStyle/>
          <a:p>
            <a:r>
              <a:rPr lang="ar-IQ" dirty="0"/>
              <a:t>يعتبر فرانز </a:t>
            </a:r>
            <a:r>
              <a:rPr lang="ar-IQ" dirty="0" err="1"/>
              <a:t>بواس</a:t>
            </a:r>
            <a:r>
              <a:rPr lang="ar-IQ" dirty="0"/>
              <a:t> رائد الانثروبولوجيا في الولايات المتحدة الأمريكية في بداية القرن العشرين، آذ أنه آثر في تشكيل كل فروع الانثروبولوجيا على مختلف اتجاهاتها واهتماماتها، وهو مؤسس النسبية الثقافية التي تعتبر الاتجاه الرئيسي </a:t>
            </a:r>
            <a:r>
              <a:rPr lang="ar-IQ" dirty="0" err="1"/>
              <a:t>للانثروبولوجيا</a:t>
            </a:r>
            <a:r>
              <a:rPr lang="ar-IQ" dirty="0"/>
              <a:t> الثقافية الأمريكية والتي كانت لها السيطرة في القرن العشرين في الولايات المتحدة الأمريكية.</a:t>
            </a:r>
            <a:endParaRPr lang="en-US" dirty="0"/>
          </a:p>
          <a:p>
            <a:r>
              <a:rPr lang="ar-IQ" dirty="0"/>
              <a:t>     	ولد فرانز </a:t>
            </a:r>
            <a:r>
              <a:rPr lang="ar-IQ" dirty="0" err="1"/>
              <a:t>بواس</a:t>
            </a:r>
            <a:r>
              <a:rPr lang="ar-IQ" dirty="0"/>
              <a:t> في التاسع من يوليو / تموز </a:t>
            </a:r>
            <a:r>
              <a:rPr lang="en-US" dirty="0"/>
              <a:t>1858</a:t>
            </a:r>
            <a:r>
              <a:rPr lang="ar-IQ" dirty="0"/>
              <a:t>م في ألمانيا وكان يهودي الديانة، وبالرغم من كونه يهودياً ألا أن تربيته في ألمانيا جعلته ألماني الانتماء متخلياً عن اليهودية مثلما فعل ولده الذي كان يعمل تاجراً، ولم يكن </a:t>
            </a:r>
            <a:r>
              <a:rPr lang="ar-IQ" dirty="0" err="1"/>
              <a:t>بواس</a:t>
            </a:r>
            <a:r>
              <a:rPr lang="ar-IQ" dirty="0"/>
              <a:t> عنصرياً على الإطلاق الأمر الذي أدى إلى حرق النازيين كتبة في عام </a:t>
            </a:r>
            <a:r>
              <a:rPr lang="en-US" dirty="0"/>
              <a:t>1930</a:t>
            </a:r>
            <a:r>
              <a:rPr lang="ar-IQ" dirty="0"/>
              <a:t>م والغوا درجة الدكتوراه التي حصل عليها من جامعة </a:t>
            </a:r>
            <a:r>
              <a:rPr lang="ar-IQ" dirty="0" err="1"/>
              <a:t>كييل</a:t>
            </a:r>
            <a:r>
              <a:rPr lang="ar-IQ" dirty="0"/>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buNone/>
            </a:pPr>
            <a:r>
              <a:rPr lang="ar-IQ" dirty="0"/>
              <a:t>وفي عام</a:t>
            </a:r>
            <a:r>
              <a:rPr lang="en-US" dirty="0"/>
              <a:t>1881</a:t>
            </a:r>
            <a:r>
              <a:rPr lang="ar-IQ" dirty="0"/>
              <a:t> حصل على الدكتوراه في الفلسفة من جامعة </a:t>
            </a:r>
            <a:r>
              <a:rPr lang="ar-IQ" dirty="0" err="1"/>
              <a:t>كييل</a:t>
            </a:r>
            <a:r>
              <a:rPr lang="ar-IQ" dirty="0"/>
              <a:t> وبعد فترة التجنيد (</a:t>
            </a:r>
            <a:r>
              <a:rPr lang="en-US" dirty="0"/>
              <a:t>1881</a:t>
            </a:r>
            <a:r>
              <a:rPr lang="ar-IQ" dirty="0"/>
              <a:t>ـ </a:t>
            </a:r>
            <a:r>
              <a:rPr lang="en-US" dirty="0"/>
              <a:t>1882</a:t>
            </a:r>
            <a:r>
              <a:rPr lang="ar-IQ" dirty="0"/>
              <a:t>) استمر في برلين وكان محاضراً للجغرافية، وخلال تأديته للخدمة العسكرية نشر ستة مقالات. وفي عام </a:t>
            </a:r>
            <a:r>
              <a:rPr lang="en-US" dirty="0"/>
              <a:t>1887</a:t>
            </a:r>
            <a:r>
              <a:rPr lang="ar-IQ" dirty="0"/>
              <a:t>م عاد إلى نيويورك واتخذ قراراً مصيرياً بترك وظيفته الألمانية لكي يصبح مواطناً وعالماً أمريكياً، وأستقر في أمريكا وتزوج ماري </a:t>
            </a:r>
            <a:r>
              <a:rPr lang="ar-IQ" dirty="0" err="1"/>
              <a:t>ايكرا</a:t>
            </a:r>
            <a:r>
              <a:rPr lang="ar-IQ" dirty="0"/>
              <a:t> </a:t>
            </a:r>
            <a:r>
              <a:rPr lang="ar-IQ" dirty="0" err="1"/>
              <a:t>كويزر</a:t>
            </a:r>
            <a:r>
              <a:rPr lang="ar-IQ" dirty="0"/>
              <a:t> في مارس / آذار </a:t>
            </a:r>
            <a:r>
              <a:rPr lang="en-US" dirty="0"/>
              <a:t>1887</a:t>
            </a:r>
            <a:r>
              <a:rPr lang="ar-IQ" dirty="0"/>
              <a:t>م وقد قام بعدة رحلات إلى الساحل الشمالي الغربي تحت رعاية الجمعية البريطانية لتقدم العلوم وتحت رعاية ادوارد تايلر ودرس قبائل </a:t>
            </a:r>
            <a:r>
              <a:rPr lang="ar-IQ" dirty="0" err="1"/>
              <a:t>توتاكا</a:t>
            </a:r>
            <a:r>
              <a:rPr lang="ar-IQ" dirty="0"/>
              <a:t> </a:t>
            </a:r>
            <a:r>
              <a:rPr lang="ar-IQ" dirty="0" err="1"/>
              <a:t>وساليش</a:t>
            </a:r>
            <a:r>
              <a:rPr lang="ar-IQ" dirty="0"/>
              <a:t> </a:t>
            </a:r>
            <a:r>
              <a:rPr lang="ar-IQ" dirty="0" err="1"/>
              <a:t>والكواكيوتل</a:t>
            </a:r>
            <a:r>
              <a:rPr lang="ar-IQ" dirty="0"/>
              <a:t>. وفي عام </a:t>
            </a:r>
            <a:r>
              <a:rPr lang="en-US" dirty="0"/>
              <a:t>1889</a:t>
            </a:r>
            <a:r>
              <a:rPr lang="ar-IQ" dirty="0"/>
              <a:t>م تم تعيينه أستاذاً للأنثروبولوجيا في جامعة كلارك، وفي عام </a:t>
            </a:r>
            <a:r>
              <a:rPr lang="en-US" dirty="0"/>
              <a:t>1928</a:t>
            </a:r>
            <a:r>
              <a:rPr lang="ar-IQ" dirty="0"/>
              <a:t>م تولى منصب رئيس الكونجرس العالمي للأمريكيين، وفي عام </a:t>
            </a:r>
            <a:r>
              <a:rPr lang="en-US" dirty="0"/>
              <a:t>1929</a:t>
            </a:r>
            <a:r>
              <a:rPr lang="ar-IQ" dirty="0"/>
              <a:t>م توفيت زوجته ماري.</a:t>
            </a:r>
            <a:endParaRPr lang="en-US" dirty="0"/>
          </a:p>
          <a:p>
            <a:pPr marL="0" lvl="0"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وفي عام </a:t>
            </a:r>
            <a:r>
              <a:rPr lang="en-US" dirty="0"/>
              <a:t>1931</a:t>
            </a:r>
            <a:r>
              <a:rPr lang="ar-IQ" dirty="0"/>
              <a:t>م ذهب في رحلة علمية إلى الساحل الشمالي الغربي ودرس الاكتساب الثقافي نتيجة الانتشار الثقافي والتسجيلات الصوتية والتعرف على طرق رواية القصص للعديد من الأفراد وشملت أيضا الأغاني والخطب بالإضافة إلى وصف الأعياد الدينية وحفلات الزواج. وفي عام </a:t>
            </a:r>
            <a:r>
              <a:rPr lang="en-US" dirty="0"/>
              <a:t>1931</a:t>
            </a:r>
            <a:r>
              <a:rPr lang="ar-IQ" dirty="0"/>
              <a:t>م تم تعينه رئيساً للجمعية الأمريكية لتقدم العلوم، وقد تعرض </a:t>
            </a:r>
            <a:r>
              <a:rPr lang="ar-IQ" dirty="0" err="1"/>
              <a:t>بواس</a:t>
            </a:r>
            <a:r>
              <a:rPr lang="ar-IQ" dirty="0"/>
              <a:t> للازمة قلبية عام </a:t>
            </a:r>
            <a:r>
              <a:rPr lang="en-US" dirty="0"/>
              <a:t>1931</a:t>
            </a:r>
            <a:r>
              <a:rPr lang="ar-IQ" dirty="0"/>
              <a:t>م وبالرغم من ذلك واصل كفاحه بدون توقف وبلا كلل حتى وفاته. وفي سنة </a:t>
            </a:r>
            <a:r>
              <a:rPr lang="en-US" dirty="0"/>
              <a:t>1936</a:t>
            </a:r>
            <a:r>
              <a:rPr lang="ar-IQ" dirty="0"/>
              <a:t>م تقاعد من جامعة كولومبيا وفي سنة </a:t>
            </a:r>
            <a:r>
              <a:rPr lang="en-US" dirty="0"/>
              <a:t>1937</a:t>
            </a:r>
            <a:r>
              <a:rPr lang="ar-IQ" dirty="0"/>
              <a:t>م حضر المؤتمر العالمي للسكان بباريس. وفي </a:t>
            </a:r>
            <a:r>
              <a:rPr lang="en-US" dirty="0"/>
              <a:t>22</a:t>
            </a:r>
            <a:r>
              <a:rPr lang="ar-IQ" dirty="0"/>
              <a:t> ديسمبر / كانون الأول </a:t>
            </a:r>
            <a:r>
              <a:rPr lang="en-US" dirty="0"/>
              <a:t>1942</a:t>
            </a:r>
            <a:r>
              <a:rPr lang="ar-IQ" dirty="0"/>
              <a:t>م توفي إثناء تناوله الطعام مع صديقة بول </a:t>
            </a:r>
            <a:r>
              <a:rPr lang="ar-IQ" dirty="0" err="1"/>
              <a:t>ريڤت</a:t>
            </a:r>
            <a:r>
              <a:rPr lang="ar-IQ" dirty="0"/>
              <a:t> وقد رزق </a:t>
            </a:r>
            <a:r>
              <a:rPr lang="ar-IQ" dirty="0" err="1"/>
              <a:t>بواس</a:t>
            </a:r>
            <a:r>
              <a:rPr lang="ar-IQ" dirty="0"/>
              <a:t> بست أبناء لم يبقى منهم على قيد الحياة سوى ثلاث أبناء فقط</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95600" y="1092538"/>
            <a:ext cx="6096000" cy="3416320"/>
          </a:xfrm>
          <a:prstGeom prst="rect">
            <a:avLst/>
          </a:prstGeom>
        </p:spPr>
        <p:txBody>
          <a:bodyPr>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لقد جذبت المنطقة الشمالية الغربية من ساحل أمريكا الشمالية الواقعة على المحيط الهادي أنظار الباحثين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الانثروبولوجيين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منذ عهد بعيد، وتجمعت عن ثقافات الهنود الحمر الذين يعيشون فيها حصيلة كبيرة من البيانات التفصيلية التي خضعت للتحليل من الزوايا المختلفة، وقد تميزت هذه الثقافات بإبداعها الفني الواضح ونظمها الاجتماعية المتميزة واحتفالاتها وشعائرها التي تعددت بشأنها تفسيرات الباحثين، ومن أهم شعوب المنطقة التي حظيت بدراسات مبكرة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الذين بدأ فرانز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بواس</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دراسة ثقافتهم عام </a:t>
            </a:r>
            <a:r>
              <a:rPr lang="en-US" sz="2400" dirty="0">
                <a:latin typeface="Simplified Arabic" panose="02020603050405020304" pitchFamily="18" charset="-78"/>
                <a:ea typeface="Times New Roman" panose="02020603050405020304" pitchFamily="18" charset="0"/>
              </a:rPr>
              <a:t>1886</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م.</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984500" y="1220738"/>
            <a:ext cx="6096000" cy="461665"/>
          </a:xfrm>
          <a:prstGeom prst="rect">
            <a:avLst/>
          </a:prstGeom>
        </p:spPr>
        <p:txBody>
          <a:bodyPr>
            <a:spAutoFit/>
          </a:bodyPr>
          <a:lstStyle/>
          <a:p>
            <a:pPr algn="just" rtl="1">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مستطيل 1"/>
          <p:cNvSpPr/>
          <p:nvPr/>
        </p:nvSpPr>
        <p:spPr>
          <a:xfrm>
            <a:off x="1181100" y="1582341"/>
            <a:ext cx="9563100" cy="4154984"/>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وتميزت هذه المنطقة الساحلية بمطرها الغزير وثروتها النباتية من الغابات في المرتفعات التي تعيش فيها أنواع عديدة من الحيوانات، ولكن أهم مصادرها الغذائية يتمثل في الكميات الوفيرة من الأسماك والحيوانات البحرية، فأسماك السلمون وبعض الأنواع الأخرى كانت تأتي من المحيط وتدخل في مياه الروافد التي تصب فيه وتضل تصعد في هذه المياه حتى تصل إلى مناطق معينه حيث تجتمع للتخصيب في كميات هائلة، وقد لاحظ السكان منذ عهد بعيد هذه الظاهرة وتدربوا على استخدام العديد من أساليب الصيد وحفظ الأسماك للتغذي عليها في غير مواسم الوفرة، ويرجع اعتماد " </a:t>
            </a:r>
            <a:r>
              <a:rPr lang="ar-IQ" sz="2400" dirty="0" err="1">
                <a:ea typeface="Times New Roman" panose="02020603050405020304" pitchFamily="18" charset="0"/>
                <a:cs typeface="Simplified Arabic" panose="02020603050405020304" pitchFamily="18" charset="-78"/>
              </a:rPr>
              <a:t>الكواكيوتل</a:t>
            </a:r>
            <a:r>
              <a:rPr lang="ar-IQ" sz="2400" dirty="0">
                <a:ea typeface="Times New Roman" panose="02020603050405020304" pitchFamily="18" charset="0"/>
                <a:cs typeface="Simplified Arabic" panose="02020603050405020304" pitchFamily="18" charset="-78"/>
              </a:rPr>
              <a:t> " على الأسماك إلى طبيعة البيئة الصخرية التي تمنع عمليات الزراعة وتعوق صيد الحيوانات البرية. وعلى الرغم من أن الباحثين لاحظوا منذ وقت مبكر اعتماد " </a:t>
            </a:r>
            <a:r>
              <a:rPr lang="ar-IQ" sz="2400" dirty="0" err="1">
                <a:ea typeface="Times New Roman" panose="02020603050405020304" pitchFamily="18" charset="0"/>
                <a:cs typeface="Simplified Arabic" panose="02020603050405020304" pitchFamily="18" charset="-78"/>
              </a:rPr>
              <a:t>الكواكيوتل</a:t>
            </a:r>
            <a:r>
              <a:rPr lang="ar-IQ" sz="2400" dirty="0">
                <a:ea typeface="Times New Roman" panose="02020603050405020304" pitchFamily="18" charset="0"/>
                <a:cs typeface="Simplified Arabic" panose="02020603050405020304" pitchFamily="18" charset="-78"/>
              </a:rPr>
              <a:t> " على الأسماك كمورد رئيس ألا أنهم لم يهتموا بدراسة الأنشطة المتصلة بصيدها واستهلاكها قدر اهتمامهم بتسجيل معتقداتهم وأساطيرهم واحتفالاتهم وشعائرهم، فقد بدت هذه الموضوعات أكثر تشويقاً من أساليب الحصول على الطعام </a:t>
            </a:r>
            <a:r>
              <a:rPr lang="ar-IQ" sz="2400" dirty="0" err="1">
                <a:ea typeface="Times New Roman" panose="02020603050405020304" pitchFamily="18" charset="0"/>
                <a:cs typeface="Simplified Arabic" panose="02020603050405020304" pitchFamily="18" charset="-78"/>
              </a:rPr>
              <a:t>وديناميات</a:t>
            </a:r>
            <a:r>
              <a:rPr lang="ar-IQ" sz="2400" dirty="0">
                <a:ea typeface="Times New Roman" panose="02020603050405020304" pitchFamily="18" charset="0"/>
                <a:cs typeface="Simplified Arabic" panose="02020603050405020304" pitchFamily="18" charset="-78"/>
              </a:rPr>
              <a:t> السكان وتنظيم العمل وأنماط الإقامة، </a:t>
            </a:r>
            <a:endParaRPr lang="ar-IQ" sz="2400" dirty="0"/>
          </a:p>
        </p:txBody>
      </p:sp>
    </p:spTree>
    <p:extLst>
      <p:ext uri="{BB962C8B-B14F-4D97-AF65-F5344CB8AC3E}">
        <p14:creationId xmlns:p14="http://schemas.microsoft.com/office/powerpoint/2010/main" val="24144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500" y="931039"/>
            <a:ext cx="6096000" cy="5262979"/>
          </a:xfrm>
          <a:prstGeom prst="rect">
            <a:avLst/>
          </a:prstGeom>
        </p:spPr>
        <p:txBody>
          <a:bodyPr>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وأستمر هذا الانصراف من جانب الباحثين حتى بدأ الاهتمام حديثاً بدراسة الخلفية الايكولوجية للسمات الثقافية في المجتمعات المختلفة، وأظهرت دراسة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أن بيئتهم الساحلية وأن كانت غنية بمواردها الغذائية ألا أنها تتعرض من حين لآخر للتقلبات التي تطرأ على هذه الموارد بسبب عوامل طبيعية متعددة تتصل بالتيارات المائية والظروف المناخية التي تؤثر بصفة خاصة على المناطق التي تعيش فيها صغار الأسماك، وتزداد حدة الآثار المترتبة على هذه التقلبات مع زيادة الكثافة السكانية وبالتالي زيادة الضغط على الموارد الغذائية، وهناك من الشواهد كما تذكر إحدى الدراسات ما يدل على أن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كانوا يتعرضون أحيانا إلى خطر نقص هذه الموارد إلى حد المجاعة، ولولا اعتماد الجماعات المحلية بعضها على بعض في مثل هذه الظروف القاسية لما استطاعت النجاة من الموت.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88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20800" y="1305342"/>
            <a:ext cx="9550400" cy="4893647"/>
          </a:xfrm>
          <a:prstGeom prst="rect">
            <a:avLst/>
          </a:prstGeom>
        </p:spPr>
        <p:txBody>
          <a:bodyPr wrap="square">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ومن العادات السائدة في مجتمع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عمليات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البوتلاتش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وتعرف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البوتلاتش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بأنها عملية منح الأغذية والمواد ذات القيمة في مقابل الاعتراف بالمكانة الاجتماعية للشخص المانح، وهي من السمات المهمة المميزة لثقافة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وتتم في صورة احتفال كبير يقام في أحدى المناسبات الاجتماعية كالزواج أو ظهور رئيس جديد أو وراثة شخص ما لمكانة اجتماعية متميزة، ويحضر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البوتلاتش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عدد كبير من الزوار من رؤساء وأعضاء الزمر الأخرى، ويقدم لهم الطعام بكميات وفيرة ويسمح لهم بأخذ ما تبقى من الطعام لمنازلهم، ثم يقوم رئيس الزمرة المحتفلة بتوزيع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البطاطين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والمفروشات الأخرى وألواح النحاس والقوارب وغيرها من الأشياء ذات القيمة على رؤساء الزمر الأخرى وأعضائها الحاضرين، وكلما كانت الهبات أعلى قيمة والأغذية أكثر وفرة كلما زاد ذلك من المكانة الاجتماعية لرئيس الزمرة المضيفة على حساب المكانة الاجتماعية لزواره، وتصل مباهاة هذا الرئيس أمام منافسيه من الحاضرين مداها عندما يقوم بعملية تدمير لبعض الأشياء الثمينة أمامهم عن طريق تحطيمها أو إلقائها في النار وهو يفتخر بألقابه ومميزاته، وفي مقابل ذلك يحرص الرؤساء الآخرون بدورهم على رد هذه الهبات بأكثر منها في احتفالات مشابهه حرصاً على مكانتهم الاجتماعية.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695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5600" y="1119138"/>
            <a:ext cx="6096000" cy="4154984"/>
          </a:xfrm>
          <a:prstGeom prst="rect">
            <a:avLst/>
          </a:prstGeom>
        </p:spPr>
        <p:txBody>
          <a:bodyPr>
            <a:spAutoFit/>
          </a:bodyPr>
          <a:lstStyle/>
          <a:p>
            <a:pPr algn="just" rtl="1"/>
            <a:r>
              <a:rPr lang="ar-IQ" sz="2400" dirty="0">
                <a:ea typeface="Times New Roman" panose="02020603050405020304" pitchFamily="18" charset="0"/>
                <a:cs typeface="Simplified Arabic" panose="02020603050405020304" pitchFamily="18" charset="-78"/>
              </a:rPr>
              <a:t>وقد اختلفت رؤية الباحثين </a:t>
            </a:r>
            <a:r>
              <a:rPr lang="ar-IQ" sz="2400" dirty="0" err="1">
                <a:ea typeface="Times New Roman" panose="02020603050405020304" pitchFamily="18" charset="0"/>
                <a:cs typeface="Simplified Arabic" panose="02020603050405020304" pitchFamily="18" charset="-78"/>
              </a:rPr>
              <a:t>الأنثروبولوجيين</a:t>
            </a:r>
            <a:r>
              <a:rPr lang="ar-IQ" sz="2400" dirty="0">
                <a:ea typeface="Times New Roman" panose="02020603050405020304" pitchFamily="18" charset="0"/>
                <a:cs typeface="Simplified Arabic" panose="02020603050405020304" pitchFamily="18" charset="-78"/>
              </a:rPr>
              <a:t> إلى ظاهرة " </a:t>
            </a:r>
            <a:r>
              <a:rPr lang="ar-IQ" sz="2400" dirty="0" err="1">
                <a:ea typeface="Times New Roman" panose="02020603050405020304" pitchFamily="18" charset="0"/>
                <a:cs typeface="Simplified Arabic" panose="02020603050405020304" pitchFamily="18" charset="-78"/>
              </a:rPr>
              <a:t>البوتلاتش</a:t>
            </a:r>
            <a:r>
              <a:rPr lang="ar-IQ" sz="2400" dirty="0">
                <a:ea typeface="Times New Roman" panose="02020603050405020304" pitchFamily="18" charset="0"/>
                <a:cs typeface="Simplified Arabic" panose="02020603050405020304" pitchFamily="18" charset="-78"/>
              </a:rPr>
              <a:t> " فتناولتها روث </a:t>
            </a:r>
            <a:r>
              <a:rPr lang="ar-IQ" sz="2400" dirty="0" err="1">
                <a:ea typeface="Times New Roman" panose="02020603050405020304" pitchFamily="18" charset="0"/>
                <a:cs typeface="Simplified Arabic" panose="02020603050405020304" pitchFamily="18" charset="-78"/>
              </a:rPr>
              <a:t>بندكت</a:t>
            </a:r>
            <a:r>
              <a:rPr lang="ar-IQ" sz="2400" dirty="0">
                <a:ea typeface="Times New Roman" panose="02020603050405020304" pitchFamily="18" charset="0"/>
                <a:cs typeface="Simplified Arabic" panose="02020603050405020304" pitchFamily="18" charset="-78"/>
              </a:rPr>
              <a:t> من زاوية سيكولوجية وركزت على عمليات المفاخرة والتدمير واستخلصت منها بعض النتائج المتصلة بملامح الشخصية في مجتمع "</a:t>
            </a:r>
            <a:r>
              <a:rPr lang="ar-IQ" sz="2400" dirty="0" err="1">
                <a:ea typeface="Times New Roman" panose="02020603050405020304" pitchFamily="18" charset="0"/>
                <a:cs typeface="Simplified Arabic" panose="02020603050405020304" pitchFamily="18" charset="-78"/>
              </a:rPr>
              <a:t>الكواكيوتل</a:t>
            </a:r>
            <a:r>
              <a:rPr lang="ar-IQ" sz="2400" dirty="0">
                <a:ea typeface="Times New Roman" panose="02020603050405020304" pitchFamily="18" charset="0"/>
                <a:cs typeface="Simplified Arabic" panose="02020603050405020304" pitchFamily="18" charset="-78"/>
              </a:rPr>
              <a:t>"، بينما نظر إليها باحثون آخرون من الزاوية البنائية واعتبروها وسيلة لدعم التكامل الاجتماعي داخل الزمرة عن طريق أشعار كل فرد فيها بأن عضويته لها تحقق له مكانة اجتماعيه عالية تجاه أعضاء الزمر الأخرى، كما اعتبر باحثين آخرين أنها تقوم بوظيفة اجتماعية مهمة تتمثل في التعبير عن روح التنافس بين الوحدات الاجتماعية بوسائل يعترف بها المجتمع بدلاً من اللجوء إلى وسائل أخرى أكثر عنفاً.</a:t>
            </a:r>
            <a:endParaRPr lang="ar-IQ" sz="2400" dirty="0"/>
          </a:p>
        </p:txBody>
      </p:sp>
    </p:spTree>
    <p:extLst>
      <p:ext uri="{BB962C8B-B14F-4D97-AF65-F5344CB8AC3E}">
        <p14:creationId xmlns:p14="http://schemas.microsoft.com/office/powerpoint/2010/main" val="21209787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116</TotalTime>
  <Words>1194</Words>
  <Application>Microsoft Office PowerPoint</Application>
  <PresentationFormat>ملء الشاشة</PresentationFormat>
  <Paragraphs>18</Paragraphs>
  <Slides>10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vt:i4>
      </vt:variant>
    </vt:vector>
  </HeadingPairs>
  <TitlesOfParts>
    <vt:vector size="16"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44</cp:revision>
  <dcterms:created xsi:type="dcterms:W3CDTF">1980-01-01T20:09:53Z</dcterms:created>
  <dcterms:modified xsi:type="dcterms:W3CDTF">2018-02-08T13:38:32Z</dcterms:modified>
</cp:coreProperties>
</file>