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5" r:id="rId1"/>
  </p:sldMasterIdLst>
  <p:sldIdLst>
    <p:sldId id="256" r:id="rId2"/>
    <p:sldId id="257" r:id="rId3"/>
    <p:sldId id="258"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75" d="100"/>
          <a:sy n="75" d="100"/>
        </p:scale>
        <p:origin x="49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8B10270-9D0C-4598-8DC1-A0D55AFF91A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7292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199644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6223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9546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60842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3090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ar-SA" smtClean="0"/>
              <a:t>انقر لتحرير نمط العنوان الرئيسي</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9850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6169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8126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31628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3262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07709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837F5998-810B-4EC1-A923-EC79675A8282}" type="datetimeFigureOut">
              <a:rPr lang="en-US" smtClean="0"/>
              <a:t>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B10270-9D0C-4598-8DC1-A0D55AFF91A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3022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837F5998-810B-4EC1-A923-EC79675A8282}" type="datetimeFigureOut">
              <a:rPr lang="en-US" smtClean="0"/>
              <a:t>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82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F5998-810B-4EC1-A923-EC79675A8282}" type="datetimeFigureOut">
              <a:rPr lang="en-US" smtClean="0"/>
              <a:t>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116331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2086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smtClean="0"/>
              <a:t>انقر لتحرير نمط العنوان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3647269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7F5998-810B-4EC1-A923-EC79675A8282}" type="datetimeFigureOut">
              <a:rPr lang="en-US" smtClean="0"/>
              <a:t>2/8/2018</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8B10270-9D0C-4598-8DC1-A0D55AFF91A3}" type="slidenum">
              <a:rPr lang="en-US" smtClean="0"/>
              <a:t>‹#›</a:t>
            </a:fld>
            <a:endParaRPr lang="en-US"/>
          </a:p>
        </p:txBody>
      </p:sp>
    </p:spTree>
    <p:extLst>
      <p:ext uri="{BB962C8B-B14F-4D97-AF65-F5344CB8AC3E}">
        <p14:creationId xmlns:p14="http://schemas.microsoft.com/office/powerpoint/2010/main" val="3799771375"/>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 id="2147484128" r:id="rId13"/>
    <p:sldLayoutId id="2147484129" r:id="rId14"/>
    <p:sldLayoutId id="2147484130" r:id="rId15"/>
    <p:sldLayoutId id="2147484131" r:id="rId16"/>
    <p:sldLayoutId id="2147484132"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9765" y="851770"/>
            <a:ext cx="8304756" cy="539871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rtl="1">
              <a:lnSpc>
                <a:spcPct val="150000"/>
              </a:lnSpc>
            </a:pPr>
            <a:r>
              <a:rPr lang="ar-IQ" sz="3200" b="1" dirty="0">
                <a:latin typeface="Arial" panose="020B0604020202020204" pitchFamily="34" charset="0"/>
                <a:cs typeface="Arial" panose="020B0604020202020204" pitchFamily="34" charset="0"/>
              </a:rPr>
              <a:t>الجامعة المستنصرية</a:t>
            </a:r>
            <a:r>
              <a:rPr lang="en-US" sz="3200" dirty="0">
                <a:latin typeface="Arial" panose="020B0604020202020204" pitchFamily="34" charset="0"/>
                <a:cs typeface="Arial" panose="020B0604020202020204" pitchFamily="34" charset="0"/>
              </a:rPr>
              <a:t> / </a:t>
            </a:r>
            <a:r>
              <a:rPr lang="ar-IQ" sz="3200" b="1" dirty="0" smtClean="0">
                <a:latin typeface="Arial" panose="020B0604020202020204" pitchFamily="34" charset="0"/>
                <a:cs typeface="Arial" panose="020B0604020202020204" pitchFamily="34" charset="0"/>
              </a:rPr>
              <a:t>كلية </a:t>
            </a:r>
            <a:r>
              <a:rPr lang="ar-IQ" sz="3200" b="1" dirty="0">
                <a:latin typeface="Arial" panose="020B0604020202020204" pitchFamily="34" charset="0"/>
                <a:cs typeface="Arial" panose="020B0604020202020204" pitchFamily="34" charset="0"/>
              </a:rPr>
              <a:t>الآداب</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smtClean="0">
                <a:latin typeface="Arial" panose="020B0604020202020204" pitchFamily="34" charset="0"/>
                <a:cs typeface="Arial" panose="020B0604020202020204" pitchFamily="34" charset="0"/>
              </a:rPr>
              <a:t>قسم الانثروبولوجيا </a:t>
            </a:r>
            <a:r>
              <a:rPr lang="ar-IQ" sz="3200" b="1" dirty="0">
                <a:latin typeface="Arial" panose="020B0604020202020204" pitchFamily="34" charset="0"/>
                <a:cs typeface="Arial" panose="020B0604020202020204" pitchFamily="34" charset="0"/>
              </a:rPr>
              <a:t>والاجتماع</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المرحلة </a:t>
            </a:r>
            <a:r>
              <a:rPr lang="ar-IQ" sz="3200" b="1" dirty="0" smtClean="0">
                <a:latin typeface="Arial" panose="020B0604020202020204" pitchFamily="34" charset="0"/>
                <a:cs typeface="Arial" panose="020B0604020202020204" pitchFamily="34" charset="0"/>
              </a:rPr>
              <a:t>الثانية: مادة الايكولوجيا</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أستاذ المادة: أ.م. د. بشير ناظر حميد</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تسلسل </a:t>
            </a:r>
            <a:r>
              <a:rPr lang="ar-IQ" sz="3200" b="1" dirty="0" smtClean="0">
                <a:latin typeface="Arial" panose="020B0604020202020204" pitchFamily="34" charset="0"/>
                <a:cs typeface="Arial" panose="020B0604020202020204" pitchFamily="34" charset="0"/>
              </a:rPr>
              <a:t>المحاضرة:19</a:t>
            </a:r>
            <a:endParaRPr lang="en-US" sz="3200" dirty="0" smtClean="0">
              <a:latin typeface="Arial" panose="020B0604020202020204" pitchFamily="34" charset="0"/>
              <a:cs typeface="Arial" panose="020B0604020202020204" pitchFamily="34" charset="0"/>
            </a:endParaRPr>
          </a:p>
          <a:p>
            <a:pPr algn="ctr" rtl="1">
              <a:lnSpc>
                <a:spcPct val="107000"/>
              </a:lnSpc>
              <a:spcAft>
                <a:spcPts val="800"/>
              </a:spcAft>
            </a:pPr>
            <a:r>
              <a:rPr lang="ar-IQ" sz="3200" b="1" dirty="0" smtClean="0">
                <a:latin typeface="Arial" panose="020B0604020202020204" pitchFamily="34" charset="0"/>
                <a:cs typeface="Arial" panose="020B0604020202020204" pitchFamily="34" charset="0"/>
              </a:rPr>
              <a:t>أسم المحاضرة: </a:t>
            </a:r>
            <a:r>
              <a:rPr lang="ar-IQ" sz="2400" b="1" dirty="0"/>
              <a:t>الايكولوجيا الثقافية بعد جوليان </a:t>
            </a:r>
            <a:r>
              <a:rPr lang="ar-IQ" sz="2400" b="1" dirty="0" err="1"/>
              <a:t>ستيوارد</a:t>
            </a:r>
            <a:endParaRPr lang="en-US" sz="2400" dirty="0"/>
          </a:p>
          <a:p>
            <a:pPr algn="ctr" rtl="1">
              <a:lnSpc>
                <a:spcPct val="107000"/>
              </a:lnSpc>
              <a:spcAft>
                <a:spcPts val="800"/>
              </a:spcAft>
            </a:pPr>
            <a:endParaRPr lang="en-US" sz="2400" dirty="0" smtClean="0">
              <a:latin typeface="Calibri" panose="020F0502020204030204" pitchFamily="34" charset="0"/>
              <a:ea typeface="Calibri" panose="020F0502020204030204" pitchFamily="34" charset="0"/>
              <a:cs typeface="Arial" panose="020B0604020202020204" pitchFamily="34" charset="0"/>
            </a:endParaRPr>
          </a:p>
          <a:p>
            <a:pPr algn="ctr">
              <a:lnSpc>
                <a:spcPct val="150000"/>
              </a:lnSpc>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7174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9701" y="1422401"/>
            <a:ext cx="9180162" cy="6248400"/>
          </a:xfrm>
        </p:spPr>
        <p:txBody>
          <a:bodyPr>
            <a:noAutofit/>
          </a:bodyPr>
          <a:lstStyle/>
          <a:p>
            <a:pPr indent="0" algn="just">
              <a:lnSpc>
                <a:spcPct val="150000"/>
              </a:lnSpc>
              <a:spcAft>
                <a:spcPts val="800"/>
              </a:spcAft>
              <a:buNone/>
            </a:pPr>
            <a:r>
              <a:rPr lang="ar-IQ" dirty="0"/>
              <a:t>أشار </a:t>
            </a:r>
            <a:r>
              <a:rPr lang="ar-IQ" dirty="0" err="1"/>
              <a:t>مارفن</a:t>
            </a:r>
            <a:r>
              <a:rPr lang="ar-IQ" dirty="0"/>
              <a:t> هاريس </a:t>
            </a:r>
            <a:r>
              <a:rPr lang="en-US" dirty="0"/>
              <a:t>Marvin Harris</a:t>
            </a:r>
            <a:r>
              <a:rPr lang="ar-IQ" dirty="0"/>
              <a:t> الذي يعتبر من ابرز تلامذة جوليان </a:t>
            </a:r>
            <a:r>
              <a:rPr lang="ar-IQ" dirty="0" err="1"/>
              <a:t>ستيوارد</a:t>
            </a:r>
            <a:r>
              <a:rPr lang="ar-IQ" dirty="0"/>
              <a:t> والذي اعتمد الى حد كبير على الايكولوجيا الثقافية في صياغة آرائه الخاصة بالمادية الثقافية وأن اعتبرها مدخلاً هاماً من مداخل المادية التاريخية والحتمية في الفكر الماركسي- في كتابه "بزوغ النظرية </a:t>
            </a:r>
            <a:r>
              <a:rPr lang="ar-IQ" dirty="0" err="1"/>
              <a:t>الأنثروبولوجية</a:t>
            </a:r>
            <a:r>
              <a:rPr lang="ar-IQ" dirty="0"/>
              <a:t>" إلى انه من الصعب معرفة الكم الكبير الذي كتب في مجال البحوث الانثروبولوجية من منظور ايكولوجي، كما أن قائمة </a:t>
            </a:r>
            <a:r>
              <a:rPr lang="ar-IQ" dirty="0" err="1"/>
              <a:t>الأنثروبولوجيين</a:t>
            </a:r>
            <a:r>
              <a:rPr lang="ar-IQ" dirty="0"/>
              <a:t> الذين استفادوا بشكل مباشر من معالجة جوليان </a:t>
            </a:r>
            <a:r>
              <a:rPr lang="ar-IQ" dirty="0" err="1"/>
              <a:t>ستيوارد</a:t>
            </a:r>
            <a:r>
              <a:rPr lang="ar-IQ" dirty="0"/>
              <a:t> التفاعلات التكنو بيئية، والتكنو-اقتصادية هي قائمة كبيرة نسبياً.</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8827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2463" y="1106059"/>
            <a:ext cx="8807629" cy="6044339"/>
          </a:xfrm>
        </p:spPr>
        <p:txBody>
          <a:bodyPr>
            <a:noAutofit/>
          </a:bodyPr>
          <a:lstStyle/>
          <a:p>
            <a:pPr marL="0" lvl="0" indent="0">
              <a:buNone/>
            </a:pPr>
            <a:r>
              <a:rPr lang="ar-IQ" dirty="0"/>
              <a:t>لهذا لم يقتصر الاهتمام بالمدخل الايكولوجي في العقود الأولى من القرن الماضي على علماء الاجتماع الأمريكيين، وإنما وجد صداه ايضاً لدى علماء الانثروبولوجيا في أمريكا وفي غيرها، وإذا كان </a:t>
            </a:r>
            <a:r>
              <a:rPr lang="ar-IQ" dirty="0" err="1"/>
              <a:t>ستيوارد</a:t>
            </a:r>
            <a:r>
              <a:rPr lang="ar-IQ" dirty="0"/>
              <a:t> يطلق على اتجاهه في البحث اسم " الايكولوجيا الثقافية " مؤكداً تحديد مجالها الخاص تجاه مجال الايكولوجيا العامة التي تدرس الكائنات الحية في مستوياتها النباتية والحيوانية من حيث ارتباطها </a:t>
            </a:r>
            <a:r>
              <a:rPr lang="ar-IQ" dirty="0" smtClean="0"/>
              <a:t>بالبيئة.</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8207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4101" y="1028700"/>
            <a:ext cx="9319862" cy="7658100"/>
          </a:xfrm>
        </p:spPr>
        <p:txBody>
          <a:bodyPr>
            <a:noAutofit/>
          </a:bodyPr>
          <a:lstStyle/>
          <a:p>
            <a:pPr indent="0" algn="just">
              <a:lnSpc>
                <a:spcPct val="150000"/>
              </a:lnSpc>
              <a:spcAft>
                <a:spcPts val="800"/>
              </a:spcAft>
              <a:buNone/>
            </a:pPr>
            <a:r>
              <a:rPr lang="ar-IQ" dirty="0"/>
              <a:t>أن الآراء قد تباينت لدى الباحثين </a:t>
            </a:r>
            <a:r>
              <a:rPr lang="ar-IQ" dirty="0" err="1"/>
              <a:t>الايكولوجيين</a:t>
            </a:r>
            <a:r>
              <a:rPr lang="ar-IQ" dirty="0"/>
              <a:t> من بعده، </a:t>
            </a:r>
            <a:r>
              <a:rPr lang="ar-IQ" dirty="0" err="1"/>
              <a:t>مابين</a:t>
            </a:r>
            <a:r>
              <a:rPr lang="ar-IQ" dirty="0"/>
              <a:t> مؤيد لهذا التحديد الذي يقصر الدراسة على المجتمعات البشرية والتفاعل بين العوامل الثقافية والعوامل البيئية، وما بين معارض لهذا التحديد على أساس أنه يضعف الاهتمام بالعوامل البيولوجية التي من شأنها زيادة فهمنا للظواهر الثقافية في تفاعلها مع البيئة، وزيادة قدرتنا على استكشاف نشأتها وتطورها، </a:t>
            </a:r>
            <a:r>
              <a:rPr lang="ar-IQ" dirty="0" smtClean="0"/>
              <a:t>ونعرض في المحاضرة القادمة فكرة </a:t>
            </a:r>
            <a:r>
              <a:rPr lang="ar-IQ" dirty="0"/>
              <a:t>عن كل من </a:t>
            </a:r>
            <a:r>
              <a:rPr lang="ar-IQ" dirty="0" smtClean="0"/>
              <a:t>الرأيين</a:t>
            </a:r>
            <a:r>
              <a:rPr lang="ar-IQ" dirty="0"/>
              <a:t>.</a:t>
            </a:r>
            <a:r>
              <a:rPr lang="ar-IQ" dirty="0" smtClean="0"/>
              <a:t> </a:t>
            </a:r>
            <a:endParaRPr lang="en-US" dirty="0"/>
          </a:p>
          <a:p>
            <a:pPr indent="0" algn="just">
              <a:lnSpc>
                <a:spcPct val="150000"/>
              </a:lnSpc>
              <a:spcAft>
                <a:spcPts val="800"/>
              </a:spcAft>
              <a:buNone/>
            </a:pPr>
            <a:endParaRPr lang="en-US"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9340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عضوي">
  <a:themeElements>
    <a:clrScheme name="عضوي">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عضوي">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عضوي">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101</TotalTime>
  <Words>248</Words>
  <Application>Microsoft Office PowerPoint</Application>
  <PresentationFormat>ملء الشاشة</PresentationFormat>
  <Paragraphs>9</Paragraphs>
  <Slides>4</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4</vt:i4>
      </vt:variant>
    </vt:vector>
  </HeadingPairs>
  <TitlesOfParts>
    <vt:vector size="9" baseType="lpstr">
      <vt:lpstr>Arial</vt:lpstr>
      <vt:lpstr>Calibri</vt:lpstr>
      <vt:lpstr>Garamond</vt:lpstr>
      <vt:lpstr>Times New Roman</vt:lpstr>
      <vt:lpstr>عضوي</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PC2</dc:creator>
  <cp:lastModifiedBy>د. بشير</cp:lastModifiedBy>
  <cp:revision>37</cp:revision>
  <dcterms:created xsi:type="dcterms:W3CDTF">1980-01-01T20:09:53Z</dcterms:created>
  <dcterms:modified xsi:type="dcterms:W3CDTF">2018-02-08T13:12:41Z</dcterms:modified>
</cp:coreProperties>
</file>