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a:t>
            </a:r>
            <a:r>
              <a:rPr lang="en-US" sz="3200" b="1" dirty="0" smtClean="0">
                <a:latin typeface="Arial" panose="020B0604020202020204" pitchFamily="34" charset="0"/>
                <a:cs typeface="Arial" panose="020B0604020202020204" pitchFamily="34" charset="0"/>
              </a:rPr>
              <a:t>1</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3200" b="1" dirty="0" smtClean="0">
                <a:latin typeface="Arial" panose="020B0604020202020204" pitchFamily="34" charset="0"/>
                <a:cs typeface="Arial" panose="020B0604020202020204" pitchFamily="34" charset="0"/>
              </a:rPr>
              <a:t>مدخل عام</a:t>
            </a: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8901" y="952501"/>
            <a:ext cx="9180162" cy="6248400"/>
          </a:xfrm>
        </p:spPr>
        <p:txBody>
          <a:bodyPr>
            <a:noAutofit/>
          </a:bodyPr>
          <a:lstStyle/>
          <a:p>
            <a:pPr indent="457200" algn="just">
              <a:lnSpc>
                <a:spcPct val="150000"/>
              </a:lnSpc>
              <a:spcAft>
                <a:spcPts val="800"/>
              </a:spcAft>
            </a:pPr>
            <a:r>
              <a:rPr lang="ar-IQ" sz="2000" dirty="0"/>
              <a:t>تشغل الدراسات البيئية الايكولوجية حيزاً كبيراً في مجال العلوم الاجتماعية بصفة عامة والانثروبولوجيا بصفة خاصة، وقد كانت البيئة المحيطة بالإنسان لا سيما الموقع الجغرافي والموارد الطبيعية والمناخ موضوعا لدراسات مستفيضة نجد أصداءها في كتابات المؤرخين والجغرافيين والرحالة العرب منذ أقدم العصور، كالمسعودي والقزويني وابن خلدون وابن بطوطة، وترك لنا هؤلاء مؤلفات ومصنفات رائدة في الوصف الاثنوجرافي للبلدان التي عاشوا فيها أو شاهدوها في رحلاتهم. ويزداد ثراء الانثروبولوجيا كلما تعددت الاتجاهات الفكرية فيها، فقضايا الثقافة تبحث في ضوء المفاهيم المختلفة ومناهج البحث المتباينة، وفي كل الحالات يكون الاختلاف في وجهات النظر بمثابة أضواء متعددة الزوايا تكشف عن أبعاد جديدة لهذه القضايا فتزيدها عمقاً وحيوية ، وإذا كانت الانثروبولوجيا قد استفادت من الاختلافات بين الاتجاه البريطاني والاتجاه الأمريكي مثلاً في النظر إلى الظاهرة </a:t>
            </a:r>
            <a:r>
              <a:rPr lang="ar-IQ" sz="2000" dirty="0" err="1"/>
              <a:t>الانثروبولوجيه</a:t>
            </a:r>
            <a:r>
              <a:rPr lang="ar-IQ" sz="2000" dirty="0"/>
              <a:t> فأنها استفادت بدرجة اكبر من المناقشات الفكرية التي حدثت داخل كل واحد من الاتجاهين، وكان هذا دليلاً على أن علماء الانثروبولوجيا لا يعيشون في عزلة عن المحيط الثقافي العام لعصرهم وأنهم يتفاعلون مع الأفكار الجديدة في العلوم المختلفة الطبيعية منها والإنسانية.</a:t>
            </a:r>
            <a:endParaRPr lang="en-US" sz="2000" dirty="0"/>
          </a:p>
          <a:p>
            <a:pPr indent="457200" algn="just" rtl="1">
              <a:lnSpc>
                <a:spcPct val="150000"/>
              </a:lnSpc>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3263" y="1398159"/>
            <a:ext cx="8807629" cy="6044339"/>
          </a:xfrm>
        </p:spPr>
        <p:txBody>
          <a:bodyPr>
            <a:noAutofit/>
          </a:bodyPr>
          <a:lstStyle/>
          <a:p>
            <a:pPr indent="457200" algn="just">
              <a:lnSpc>
                <a:spcPct val="150000"/>
              </a:lnSpc>
              <a:spcAft>
                <a:spcPts val="800"/>
              </a:spcAft>
            </a:pPr>
            <a:r>
              <a:rPr lang="ar-IQ" sz="2000" dirty="0"/>
              <a:t>فالمدخل الايكولوجي يمثل اتجاهاً فكرياً جديداً في النظر إلى الظاهرة الانثروبولوجية، </a:t>
            </a:r>
            <a:r>
              <a:rPr lang="ar-IQ" sz="2000" dirty="0" smtClean="0"/>
              <a:t>لأنه </a:t>
            </a:r>
            <a:r>
              <a:rPr lang="ar-IQ" sz="2000" dirty="0"/>
              <a:t>يربطها ليس فقط بالظواهر البيولوجية الحية المتصلة بالنباتات والحيوانات التي تشارك الإنسان بيئته بالإضافة إلى ما يتصل منها بالإنسان ذاته، وإنما أيضا بالظواهر الطبيعية غير الحية التي تمثل الإطار الفيزيقي لهذه البيئة، فهو اذاً اتجاه تكاملي يحرص على دراسة الثقافة لا كنسق أيديولوجي يمكن التوصل إلى عناصره من خلال الإخباريين المنتمين إليها، وإنما كنسق من العناصر المتفاعلة مع المكونات المختلفة للبيئة، وهذا التفاعل يؤثر على البيئة والثقافة معاً، فليست هناك حتمية بيئية تشكل الثقافة وليست هناك ثقافة في عزله عن البيئة، بل وحده متكاملة لا يضمها بناء اجتماعي واحد أو صيغة ثقافية واحدة بل نسق ايكولوجي واحد.</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501" y="495300"/>
            <a:ext cx="9319862" cy="6184900"/>
          </a:xfrm>
        </p:spPr>
        <p:txBody>
          <a:bodyPr>
            <a:noAutofit/>
          </a:bodyPr>
          <a:lstStyle/>
          <a:p>
            <a:pPr indent="457200" algn="just">
              <a:lnSpc>
                <a:spcPct val="150000"/>
              </a:lnSpc>
              <a:spcAft>
                <a:spcPts val="800"/>
              </a:spcAft>
            </a:pPr>
            <a:r>
              <a:rPr lang="ar-IQ" sz="2000" dirty="0"/>
              <a:t>نحتاج اذاً في </a:t>
            </a:r>
            <a:r>
              <a:rPr lang="ar-IQ" sz="2000" dirty="0" err="1"/>
              <a:t>الانثربولوجيا</a:t>
            </a:r>
            <a:r>
              <a:rPr lang="ar-IQ" sz="2000" dirty="0"/>
              <a:t> الايكولوجية إلى دراسة الإنسان كمجتمع سكاني، يدخل في شبكة من العلاقات مع مجتمعات سكانية أخرى نباتية وحيوانية ومظاهر أخرى بيئية غير حية، وهذه الدراسة تسمح لنا بتناول الاهتمامات التقليدية في الأنثروبولوجيا الثقافية من منظور جديد وفي الوقت نفسه تفسح المجال لمعالجة موضوعات أخرى تهم الإنسان المعاصر، كالأبعاد </a:t>
            </a:r>
            <a:r>
              <a:rPr lang="ar-IQ" sz="2000" dirty="0" err="1"/>
              <a:t>الأنثروبولوجيه</a:t>
            </a:r>
            <a:r>
              <a:rPr lang="ar-IQ" sz="2000" dirty="0"/>
              <a:t> لمشكلات تلوث البيئة واستنزاف الموارد الطبيعية والتربية البيئية كمدخل لحماية البيئة. وفي عام </a:t>
            </a:r>
            <a:r>
              <a:rPr lang="en-US" sz="2000" dirty="0"/>
              <a:t>1971</a:t>
            </a:r>
            <a:r>
              <a:rPr lang="ar-IQ" sz="2000" dirty="0"/>
              <a:t> م اجتمع ما يزيد على ألفي عالم من كافة أنحاء العالم في مدينة </a:t>
            </a:r>
            <a:r>
              <a:rPr lang="ar-IQ" sz="2000" dirty="0" err="1"/>
              <a:t>مونتون</a:t>
            </a:r>
            <a:r>
              <a:rPr lang="ar-IQ" sz="2000" dirty="0"/>
              <a:t> الفرنسية للتباحث في مشكلات الإنسان والبيئة، وأرسلوا إلى الأمين العام للأمم المتحدة رسالة جاء في مقدمتها: " لم يجابه الإنسان حتى الآن خطراً بهذه الضخامة وهذا الانتشار الناتجين عن تضافر عوامل متعددة، كل منها أصبح كافياً لوجود معضلات مستعصية الحل، وهي تعني مجتمعة أن آلام الإنسانية سوف تزداد إلى حد مخيف في المستقبل القريب وأن كل حياته سوف تنطفئ أو هي مهدده بخطر التلاشي، ونحن علماء الحياة والطبيعة لا نشك بفعالية الحلول الخاصة بهذه المسائل إذا طرحنا جانباً مصالحنا الفردية والأنانية، أن البيئة التي نعيش فيها تتدهور بنمط لم يسبق له مثيل، وهذه الظاهرة أكثر وضوحاً في بعض أجزاء العالم منة في البعض الأخر، ولكن البيئة في الواقع لا تتجزأ وما يؤثر على البعض يؤثر على الكل".</a:t>
            </a:r>
            <a:endParaRPr lang="en-US" sz="2000" dirty="0"/>
          </a:p>
          <a:p>
            <a:pPr indent="457200" algn="just">
              <a:lnSpc>
                <a:spcPct val="150000"/>
              </a:lnSpc>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689458"/>
            <a:ext cx="9965267" cy="5457341"/>
          </a:xfrm>
        </p:spPr>
        <p:txBody>
          <a:bodyPr>
            <a:noAutofit/>
          </a:bodyPr>
          <a:lstStyle/>
          <a:p>
            <a:pPr indent="457200" algn="just">
              <a:lnSpc>
                <a:spcPct val="150000"/>
              </a:lnSpc>
              <a:spcAft>
                <a:spcPts val="800"/>
              </a:spcAft>
            </a:pPr>
            <a:r>
              <a:rPr lang="ar-IQ" dirty="0"/>
              <a:t>ولقد بلور العالم الانثروبولوجي الأمريكي جوليان </a:t>
            </a:r>
            <a:r>
              <a:rPr lang="ar-IQ" dirty="0" err="1"/>
              <a:t>ستيوارد</a:t>
            </a:r>
            <a:r>
              <a:rPr lang="ar-IQ" dirty="0"/>
              <a:t> </a:t>
            </a:r>
            <a:r>
              <a:rPr lang="en-US" dirty="0"/>
              <a:t>Julian H. Steward</a:t>
            </a:r>
            <a:r>
              <a:rPr lang="ar-IQ" dirty="0"/>
              <a:t> (</a:t>
            </a:r>
            <a:r>
              <a:rPr lang="en-US" dirty="0"/>
              <a:t>1972 -1902</a:t>
            </a:r>
            <a:r>
              <a:rPr lang="ar-IQ" dirty="0"/>
              <a:t>) العلاقة بين تكنولوجيا استغلال البيئة من ناحية وثقافة المجتمع وبنائه الاجتماعي ككل في نظرية أصبحت تعرف بأسم "الايكولوجيا الثقافية" وهي نظرية تقوم على وجود علاقة دينامية خلاقة بين الثقافة والبيئة.</a:t>
            </a:r>
            <a:endParaRPr lang="en-US" dirty="0"/>
          </a:p>
          <a:p>
            <a:pPr indent="457200" algn="just">
              <a:lnSpc>
                <a:spcPct val="150000"/>
              </a:lnSpc>
              <a:spcAft>
                <a:spcPts val="800"/>
              </a:spcAft>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600" y="825500"/>
            <a:ext cx="8253062" cy="5539997"/>
          </a:xfrm>
        </p:spPr>
        <p:txBody>
          <a:bodyPr>
            <a:noAutofit/>
          </a:bodyPr>
          <a:lstStyle/>
          <a:p>
            <a:pPr lvl="1" indent="457200" algn="just">
              <a:lnSpc>
                <a:spcPct val="107000"/>
              </a:lnSpc>
              <a:spcAft>
                <a:spcPts val="800"/>
              </a:spcAft>
            </a:pPr>
            <a:r>
              <a:rPr lang="ar-IQ" sz="2400" dirty="0"/>
              <a:t>وقال الدكتور احمد أبو زيد في مقال له في مجلة عالم الفكر تحت عنوان أزمة البيئة " أن الآراء تكاد تجمع على أن العالم كله مقبل على أزمة بيئية أو أزمة ايكولوجية قد تقلب الأوضاع الاجتماعية والاقتصادية السائدة الآن في المستقبل القريب أو البعيد</a:t>
            </a:r>
            <a:r>
              <a:rPr lang="ar-IQ" sz="2400" baseline="30000" dirty="0"/>
              <a:t>"</a:t>
            </a:r>
            <a:r>
              <a:rPr lang="ar-IQ" sz="2400" dirty="0"/>
              <a:t>. ويكفي هذا مبرراً لأن تنال الانثروبولوجيا الايكولوجية حقها من الدراسة والاهتمام.</a:t>
            </a:r>
            <a:endParaRPr lang="en-US" sz="2400" dirty="0"/>
          </a:p>
          <a:p>
            <a:pPr lvl="1" indent="457200" algn="just">
              <a:lnSpc>
                <a:spcPct val="107000"/>
              </a:lnSpc>
              <a:spcAft>
                <a:spcPts val="800"/>
              </a:spcAft>
            </a:pPr>
            <a:endParaRPr lang="en-US"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4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9033" y="810003"/>
            <a:ext cx="8807629" cy="6047997"/>
          </a:xfrm>
        </p:spPr>
        <p:txBody>
          <a:bodyPr>
            <a:noAutofit/>
          </a:bodyPr>
          <a:lstStyle/>
          <a:p>
            <a:pPr marL="628650" indent="-342900" algn="just">
              <a:lnSpc>
                <a:spcPct val="107000"/>
              </a:lnSpc>
              <a:spcAft>
                <a:spcPts val="800"/>
              </a:spcAft>
            </a:pPr>
            <a:r>
              <a:rPr lang="ar-IQ" sz="2000" b="1" dirty="0" smtClean="0">
                <a:effectLst/>
                <a:latin typeface="Calibri" panose="020F0502020204030204" pitchFamily="34" charset="0"/>
                <a:ea typeface="Calibri" panose="020F0502020204030204" pitchFamily="34" charset="0"/>
                <a:cs typeface="Arial" panose="020B0604020202020204" pitchFamily="34" charset="0"/>
              </a:rPr>
              <a:t>مصادر المادة الدراسية</a:t>
            </a:r>
          </a:p>
          <a:p>
            <a:pPr indent="0" algn="just">
              <a:lnSpc>
                <a:spcPct val="107000"/>
              </a:lnSpc>
              <a:spcAft>
                <a:spcPts val="800"/>
              </a:spcAft>
              <a:buNone/>
            </a:pPr>
            <a:r>
              <a:rPr lang="ar-IQ" sz="2000" b="1" dirty="0" smtClean="0">
                <a:latin typeface="Calibri" panose="020F0502020204030204" pitchFamily="34" charset="0"/>
                <a:ea typeface="Calibri" panose="020F0502020204030204" pitchFamily="34" charset="0"/>
                <a:cs typeface="Arial" panose="020B0604020202020204" pitchFamily="34" charset="0"/>
              </a:rPr>
              <a:t>لقد تم الاعتماد على مصادر متنوعة في اعداد هذه المحاضرات، ولكن بشكل رئيس تم الاعتماد على هذه المصادر: </a:t>
            </a:r>
          </a:p>
          <a:p>
            <a:pPr indent="0" algn="just">
              <a:lnSpc>
                <a:spcPct val="107000"/>
              </a:lnSpc>
              <a:spcAft>
                <a:spcPts val="800"/>
              </a:spcAft>
              <a:buNone/>
            </a:pPr>
            <a:endParaRPr lang="ar-IQ" sz="2000" b="1" dirty="0" smtClean="0">
              <a:effectLst/>
              <a:latin typeface="Calibri" panose="020F0502020204030204" pitchFamily="34" charset="0"/>
              <a:ea typeface="Calibri" panose="020F0502020204030204" pitchFamily="34" charset="0"/>
              <a:cs typeface="Arial" panose="020B0604020202020204" pitchFamily="34" charset="0"/>
            </a:endParaRPr>
          </a:p>
          <a:p>
            <a:pPr marL="742950" lvl="0" indent="-457200" algn="just">
              <a:lnSpc>
                <a:spcPct val="107000"/>
              </a:lnSpc>
              <a:spcAft>
                <a:spcPts val="800"/>
              </a:spcAft>
              <a:buFont typeface="+mj-lt"/>
              <a:buAutoNum type="arabicPeriod"/>
            </a:pPr>
            <a:r>
              <a:rPr lang="ar-IQ" sz="2000" dirty="0"/>
              <a:t>فتحية محمد إبراهيم، مصطفى حمدي </a:t>
            </a:r>
            <a:r>
              <a:rPr lang="ar-IQ" sz="2000" dirty="0" err="1"/>
              <a:t>الشنواني</a:t>
            </a:r>
            <a:r>
              <a:rPr lang="ar-IQ" sz="2000" dirty="0"/>
              <a:t>، الثقافة والبيئة مدخل إلى دراسة الانثروبولوجيا الايكولوجية، دار المريخ، السعودية، 1988.</a:t>
            </a:r>
            <a:endParaRPr lang="en-US" sz="2000" dirty="0"/>
          </a:p>
          <a:p>
            <a:pPr marL="742950" indent="-457200" algn="just">
              <a:lnSpc>
                <a:spcPct val="107000"/>
              </a:lnSpc>
              <a:spcAft>
                <a:spcPts val="800"/>
              </a:spcAft>
              <a:buFont typeface="+mj-lt"/>
              <a:buAutoNum type="arabicPeriod"/>
            </a:pPr>
            <a:r>
              <a:rPr lang="ar-IQ" sz="2000" b="1" dirty="0" smtClean="0">
                <a:effectLst/>
                <a:latin typeface="Calibri" panose="020F0502020204030204" pitchFamily="34" charset="0"/>
                <a:ea typeface="Calibri" panose="020F0502020204030204" pitchFamily="34" charset="0"/>
                <a:cs typeface="Arial" panose="020B0604020202020204" pitchFamily="34" charset="0"/>
              </a:rPr>
              <a:t>بشير ناظر حميد، مدخل لدراسة الايكولوجيا، مكتبة عادل، بغداد، 2014.</a:t>
            </a:r>
          </a:p>
          <a:p>
            <a:pPr marL="742950" lvl="0" indent="-457200" algn="just">
              <a:lnSpc>
                <a:spcPct val="107000"/>
              </a:lnSpc>
              <a:spcAft>
                <a:spcPts val="800"/>
              </a:spcAft>
              <a:buFont typeface="+mj-lt"/>
              <a:buAutoNum type="arabicPeriod"/>
            </a:pPr>
            <a:r>
              <a:rPr lang="ar-IQ" sz="2000" dirty="0"/>
              <a:t>مصطفى السخاوي، الايكولوجيا الثقافية، دار المعرفة الجامعية، الإسكندرية، 1996</a:t>
            </a:r>
            <a:r>
              <a:rPr lang="ar-IQ" sz="2000" dirty="0" smtClean="0"/>
              <a:t>.</a:t>
            </a:r>
            <a:endParaRPr lang="en-US" sz="2000" dirty="0"/>
          </a:p>
        </p:txBody>
      </p:sp>
    </p:spTree>
    <p:extLst>
      <p:ext uri="{BB962C8B-B14F-4D97-AF65-F5344CB8AC3E}">
        <p14:creationId xmlns:p14="http://schemas.microsoft.com/office/powerpoint/2010/main" val="230963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56</TotalTime>
  <Words>711</Words>
  <Application>Microsoft Office PowerPoint</Application>
  <PresentationFormat>ملء الشاشة</PresentationFormat>
  <Paragraphs>17</Paragraphs>
  <Slides>7</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7</vt:i4>
      </vt:variant>
    </vt:vector>
  </HeadingPairs>
  <TitlesOfParts>
    <vt:vector size="12" baseType="lpstr">
      <vt:lpstr>Arial</vt:lpstr>
      <vt:lpstr>Calibri</vt:lpstr>
      <vt:lpstr>Garamond</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21</cp:revision>
  <dcterms:created xsi:type="dcterms:W3CDTF">1980-01-01T20:09:53Z</dcterms:created>
  <dcterms:modified xsi:type="dcterms:W3CDTF">2018-02-08T11:04:27Z</dcterms:modified>
</cp:coreProperties>
</file>