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3" autoAdjust="0"/>
    <p:restoredTop sz="94660"/>
  </p:normalViewPr>
  <p:slideViewPr>
    <p:cSldViewPr snapToGrid="0">
      <p:cViewPr varScale="1">
        <p:scale>
          <a:sx n="75" d="100"/>
          <a:sy n="75" d="100"/>
        </p:scale>
        <p:origin x="49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281810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Date Placeholder 2"/>
          <p:cNvSpPr>
            <a:spLocks noGrp="1"/>
          </p:cNvSpPr>
          <p:nvPr>
            <p:ph type="dt" sz="half" idx="10"/>
          </p:nvPr>
        </p:nvSpPr>
        <p:spPr/>
        <p:txBody>
          <a:bodyPr/>
          <a:lstStyle/>
          <a:p>
            <a:fld id="{837F5998-810B-4EC1-A923-EC79675A8282}" type="datetimeFigureOut">
              <a:rPr lang="en-US" smtClean="0"/>
              <a:t>2/16/2018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1134278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42696182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7206417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3521128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5315247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3308755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4987131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258594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976946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1006515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837F5998-810B-4EC1-A923-EC79675A8282}" type="datetimeFigureOut">
              <a:rPr lang="en-US" smtClean="0"/>
              <a:t>2/16/2018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739275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837F5998-810B-4EC1-A923-EC79675A8282}" type="datetimeFigureOut">
              <a:rPr lang="en-US" smtClean="0"/>
              <a:t>2/16/2018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5260463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837F5998-810B-4EC1-A923-EC79675A8282}" type="datetimeFigureOut">
              <a:rPr lang="en-US" smtClean="0"/>
              <a:t>2/16/2018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608356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7F5998-810B-4EC1-A923-EC79675A8282}" type="datetimeFigureOut">
              <a:rPr lang="en-US" smtClean="0"/>
              <a:t>2/16/2018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1697107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837F5998-810B-4EC1-A923-EC79675A8282}" type="datetimeFigureOut">
              <a:rPr lang="en-US" smtClean="0"/>
              <a:t>2/16/2018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91081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ar-SA" smtClean="0"/>
              <a:t>انقر لتحرير نمط العنوان الرئيسي</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837F5998-810B-4EC1-A923-EC79675A8282}" type="datetimeFigureOut">
              <a:rPr lang="en-US" smtClean="0"/>
              <a:t>2/16/2018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861035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837F5998-810B-4EC1-A923-EC79675A8282}" type="datetimeFigureOut">
              <a:rPr lang="en-US" smtClean="0"/>
              <a:t>2/16/2018</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38B10270-9D0C-4598-8DC1-A0D55AFF91A3}" type="slidenum">
              <a:rPr lang="en-US" smtClean="0"/>
              <a:t>‹#›</a:t>
            </a:fld>
            <a:endParaRPr lang="en-US"/>
          </a:p>
        </p:txBody>
      </p:sp>
    </p:spTree>
    <p:extLst>
      <p:ext uri="{BB962C8B-B14F-4D97-AF65-F5344CB8AC3E}">
        <p14:creationId xmlns:p14="http://schemas.microsoft.com/office/powerpoint/2010/main" val="2503684786"/>
      </p:ext>
    </p:extLst>
  </p:cSld>
  <p:clrMap bg1="dk1" tx1="lt1" bg2="dk2" tx2="lt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726" r:id="rId13"/>
    <p:sldLayoutId id="2147483727" r:id="rId14"/>
    <p:sldLayoutId id="2147483728" r:id="rId15"/>
    <p:sldLayoutId id="2147483729" r:id="rId16"/>
    <p:sldLayoutId id="2147483730" r:id="rId17"/>
  </p:sldLayoutIdLst>
  <p:txStyles>
    <p:titleStyle>
      <a:lvl1pPr algn="l" defTabSz="457200" rtl="1" eaLnBrk="1" latinLnBrk="0" hangingPunct="1">
        <a:spcBef>
          <a:spcPct val="0"/>
        </a:spcBef>
        <a:buNone/>
        <a:defRPr sz="36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tx1"/>
          </a:solidFill>
          <a:effectLst/>
          <a:latin typeface="+mn-lt"/>
          <a:ea typeface="+mn-ea"/>
          <a:cs typeface="+mn-cs"/>
        </a:defRPr>
      </a:lvl1pPr>
      <a:lvl2pPr marL="7429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tx1"/>
          </a:solidFill>
          <a:effectLst/>
          <a:latin typeface="+mn-lt"/>
          <a:ea typeface="+mn-ea"/>
          <a:cs typeface="+mn-cs"/>
        </a:defRPr>
      </a:lvl2pPr>
      <a:lvl3pPr marL="12001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tx1"/>
          </a:solidFill>
          <a:effectLst/>
          <a:latin typeface="+mn-lt"/>
          <a:ea typeface="+mn-ea"/>
          <a:cs typeface="+mn-cs"/>
        </a:defRPr>
      </a:lvl3pPr>
      <a:lvl4pPr marL="15430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4pPr>
      <a:lvl5pPr marL="20002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5pPr>
      <a:lvl6pPr marL="25146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6pPr>
      <a:lvl7pPr marL="29718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7pPr>
      <a:lvl8pPr marL="34290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8pPr>
      <a:lvl9pPr marL="38862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9765" y="851770"/>
            <a:ext cx="8304756" cy="539871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rtl="1">
              <a:lnSpc>
                <a:spcPct val="150000"/>
              </a:lnSpc>
            </a:pPr>
            <a:r>
              <a:rPr lang="ar-IQ" sz="3200" b="1" dirty="0">
                <a:latin typeface="Arial" panose="020B0604020202020204" pitchFamily="34" charset="0"/>
                <a:cs typeface="Arial" panose="020B0604020202020204" pitchFamily="34" charset="0"/>
              </a:rPr>
              <a:t>الجامعة المستنصرية</a:t>
            </a:r>
            <a:r>
              <a:rPr lang="en-US" sz="3200" dirty="0">
                <a:latin typeface="Arial" panose="020B0604020202020204" pitchFamily="34" charset="0"/>
                <a:cs typeface="Arial" panose="020B0604020202020204" pitchFamily="34" charset="0"/>
              </a:rPr>
              <a:t> / </a:t>
            </a:r>
            <a:r>
              <a:rPr lang="ar-IQ" sz="3200" b="1" dirty="0">
                <a:latin typeface="Arial" panose="020B0604020202020204" pitchFamily="34" charset="0"/>
                <a:cs typeface="Arial" panose="020B0604020202020204" pitchFamily="34" charset="0"/>
              </a:rPr>
              <a:t>الكلية الآداب</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القسم: الانثروبولوجيا والاجتماع</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المرحلة الرابعة: </a:t>
            </a:r>
            <a:r>
              <a:rPr lang="ar-IQ" sz="3200" b="1" dirty="0" smtClean="0">
                <a:latin typeface="Arial" panose="020B0604020202020204" pitchFamily="34" charset="0"/>
                <a:cs typeface="Arial" panose="020B0604020202020204" pitchFamily="34" charset="0"/>
              </a:rPr>
              <a:t>علم الاجتماع القانوني</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أستاذ المادة: أ.م. د. بشير ناظر حميد</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تسلسل المحاضرة: </a:t>
            </a:r>
            <a:r>
              <a:rPr lang="ar-IQ" sz="3200" b="1" dirty="0" smtClean="0">
                <a:latin typeface="Arial" panose="020B0604020202020204" pitchFamily="34" charset="0"/>
                <a:cs typeface="Arial" panose="020B0604020202020204" pitchFamily="34" charset="0"/>
              </a:rPr>
              <a:t>8</a:t>
            </a:r>
            <a:endParaRPr lang="en-US" sz="3200" dirty="0" smtClean="0">
              <a:latin typeface="Arial" panose="020B0604020202020204" pitchFamily="34" charset="0"/>
              <a:cs typeface="Arial" panose="020B0604020202020204" pitchFamily="34" charset="0"/>
            </a:endParaRPr>
          </a:p>
          <a:p>
            <a:pPr algn="ctr" rtl="1">
              <a:lnSpc>
                <a:spcPct val="107000"/>
              </a:lnSpc>
              <a:spcAft>
                <a:spcPts val="800"/>
              </a:spcAft>
            </a:pPr>
            <a:r>
              <a:rPr lang="ar-IQ" sz="3200" b="1" dirty="0" smtClean="0">
                <a:latin typeface="Arial" panose="020B0604020202020204" pitchFamily="34" charset="0"/>
                <a:cs typeface="Arial" panose="020B0604020202020204" pitchFamily="34" charset="0"/>
              </a:rPr>
              <a:t>أسم المحاضرة: </a:t>
            </a:r>
            <a:r>
              <a:rPr lang="ar-IQ" sz="3200" b="1" dirty="0" smtClean="0"/>
              <a:t> </a:t>
            </a:r>
            <a:r>
              <a:rPr lang="ar-IQ" sz="3200" b="1" dirty="0" smtClean="0"/>
              <a:t>مفهوم القانون</a:t>
            </a:r>
            <a:endParaRPr lang="en-US" sz="3200" dirty="0"/>
          </a:p>
          <a:p>
            <a:pPr algn="ctr" rtl="1">
              <a:lnSpc>
                <a:spcPct val="107000"/>
              </a:lnSpc>
              <a:spcAft>
                <a:spcPts val="800"/>
              </a:spcAft>
            </a:pPr>
            <a:endParaRPr lang="en-US" sz="3200" dirty="0"/>
          </a:p>
          <a:p>
            <a:pPr algn="ctr" rtl="1">
              <a:lnSpc>
                <a:spcPct val="107000"/>
              </a:lnSpc>
              <a:spcAft>
                <a:spcPts val="800"/>
              </a:spcAft>
            </a:pP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71744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0" algn="just">
              <a:lnSpc>
                <a:spcPct val="150000"/>
              </a:lnSpc>
              <a:spcAft>
                <a:spcPts val="800"/>
              </a:spcAft>
              <a:buNone/>
            </a:pPr>
            <a:r>
              <a:rPr lang="ar-IQ" dirty="0"/>
              <a:t>يوجد خلاف وجدل حول تعريف القانون في أدبيات هذا المصطلح ومحور الجدل المركزي يدور حول ملاءمة وكفاءة تعريف القانون على أساس أنه "نسق متخصص من القواعد المنظمة التي تساندها عقوبات أو </a:t>
            </a:r>
            <a:r>
              <a:rPr lang="ar-IQ" dirty="0" err="1" smtClean="0"/>
              <a:t>جزاءت</a:t>
            </a:r>
            <a:r>
              <a:rPr lang="ar-IQ" dirty="0" smtClean="0"/>
              <a:t>«</a:t>
            </a:r>
          </a:p>
          <a:p>
            <a:pPr indent="0" algn="just">
              <a:lnSpc>
                <a:spcPct val="150000"/>
              </a:lnSpc>
              <a:spcAft>
                <a:spcPts val="800"/>
              </a:spcAft>
              <a:buNone/>
            </a:pPr>
            <a:r>
              <a:rPr lang="ar-IQ" dirty="0" smtClean="0"/>
              <a:t>والقانون كذلك يحمل الفات التالية:</a:t>
            </a:r>
            <a:endParaRPr lang="en-US" dirty="0"/>
          </a:p>
          <a:p>
            <a:pPr indent="0" algn="just">
              <a:lnSpc>
                <a:spcPct val="150000"/>
              </a:lnSpc>
              <a:spcAft>
                <a:spcPts val="800"/>
              </a:spcAft>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8827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lvl="0"/>
            <a:r>
              <a:rPr lang="ar-IQ" dirty="0"/>
              <a:t>مفهوم القواعد الصحيحة التي تركز اهتمامها على المتطلبات الدستورية الخاصة بخلق وتمثل القواعد كقواعد شرعية.</a:t>
            </a:r>
            <a:endParaRPr lang="en-US" dirty="0"/>
          </a:p>
          <a:p>
            <a:pPr lvl="0"/>
            <a:r>
              <a:rPr lang="ar-IQ" dirty="0"/>
              <a:t>صفة العمومية في القواعد القانونية مقابل صفة الخصوصية أو الطبيعة الخيارية للقواعد غير القانونية.</a:t>
            </a:r>
            <a:endParaRPr lang="en-US" dirty="0"/>
          </a:p>
          <a:p>
            <a:pPr lvl="0"/>
            <a:r>
              <a:rPr lang="ar-IQ" dirty="0"/>
              <a:t>ضرورة العلاقة بين القواعد القانونية والعقوبات التي يتم فرضها من جانب ومن خلال المؤسسات القانونية.</a:t>
            </a:r>
            <a:endParaRPr lang="en-US" dirty="0"/>
          </a:p>
          <a:p>
            <a:pPr marL="0" indent="0">
              <a:buNone/>
            </a:pPr>
            <a:endParaRPr lang="en-US" dirty="0"/>
          </a:p>
        </p:txBody>
      </p:sp>
    </p:spTree>
    <p:extLst>
      <p:ext uri="{BB962C8B-B14F-4D97-AF65-F5344CB8AC3E}">
        <p14:creationId xmlns:p14="http://schemas.microsoft.com/office/powerpoint/2010/main" val="2282072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5900" y="0"/>
            <a:ext cx="11188699" cy="6654800"/>
          </a:xfrm>
        </p:spPr>
        <p:txBody>
          <a:bodyPr>
            <a:noAutofit/>
          </a:bodyPr>
          <a:lstStyle/>
          <a:p>
            <a:pPr indent="0" algn="just">
              <a:lnSpc>
                <a:spcPct val="150000"/>
              </a:lnSpc>
              <a:spcAft>
                <a:spcPts val="800"/>
              </a:spcAft>
              <a:buNone/>
            </a:pPr>
            <a:r>
              <a:rPr lang="ar-IQ" dirty="0"/>
              <a:t>لكن استخدامات علماء الاجتماع للقانون فهي تتباين عن استخدامات علماء القانون في بعض الجوانب، فالقانون يعتبر جزءاً من الثقافة التي يكتسبها الفرد بوصفه عضواً في المجتمع، كما أشار الى الاجتماع السير ادوارد تايلور في تعريفه الذائع الصيت في كتابه المجتمع البدائي "للثقافة بواصفها" ذلك الكل الديناميكي المركب الذي يشتمل على المعارف والمعايير والعادات والتقاليد والتعميم والعرف والقانون والدين وكل ما اكتسبه الإنسان باعتباره عضواً في المجتمع.</a:t>
            </a:r>
            <a:endParaRPr lang="en-US" dirty="0"/>
          </a:p>
          <a:p>
            <a:pPr indent="0" algn="just" rtl="1">
              <a:lnSpc>
                <a:spcPct val="150000"/>
              </a:lnSpc>
              <a:spcAft>
                <a:spcPts val="800"/>
              </a:spcAft>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93401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10295467" cy="6044339"/>
          </a:xfrm>
        </p:spPr>
        <p:txBody>
          <a:bodyPr>
            <a:noAutofit/>
          </a:bodyPr>
          <a:lstStyle/>
          <a:p>
            <a:pPr indent="0" algn="just">
              <a:lnSpc>
                <a:spcPct val="150000"/>
              </a:lnSpc>
              <a:spcAft>
                <a:spcPts val="800"/>
              </a:spcAft>
              <a:buNone/>
            </a:pPr>
            <a:r>
              <a:rPr lang="ar-IQ" dirty="0"/>
              <a:t>لذا يفسر علماء الاجتماع معنى القانون واستخداماته المتعدد بوصفه أدارة للعدالة او للدلالة على القواعد المؤثرة في توجيه السلوك البشري وخاصة إذا كانت هذا القواعد تتعلق بالدوافع والقرارات الداخلية لإرادة الفرد بوصفها القواعد الأخلاقية، كما قد تكون هذه القواعد موجبة لتوجيه الأفعال الظاهرية أو بوصفها قوانين اجتماعية. </a:t>
            </a:r>
            <a:endParaRPr lang="en-US"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78388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787400" y="1456473"/>
            <a:ext cx="9880600" cy="4044056"/>
          </a:xfrm>
          <a:prstGeom prst="rect">
            <a:avLst/>
          </a:prstGeom>
        </p:spPr>
        <p:txBody>
          <a:bodyPr wrap="square">
            <a:spAutoFit/>
          </a:bodyPr>
          <a:lstStyle/>
          <a:p>
            <a:pPr algn="just" rtl="1">
              <a:lnSpc>
                <a:spcPct val="107000"/>
              </a:lnSpc>
              <a:spcAft>
                <a:spcPts val="800"/>
              </a:spcAft>
            </a:pPr>
            <a:r>
              <a:rPr lang="ar-IQ" sz="2400" dirty="0">
                <a:latin typeface="Calibri" panose="020F0502020204030204" pitchFamily="34" charset="0"/>
                <a:ea typeface="Calibri" panose="020F0502020204030204" pitchFamily="34" charset="0"/>
                <a:cs typeface="Simplified Arabic" panose="02020603050405020304" pitchFamily="18" charset="-78"/>
              </a:rPr>
              <a:t>لذا يرتكز القانون – كما يقول نيقولا تيماشيف – على عنصرين أساسين هما الأخلاق والقوة، فمعايير السلوك التي تفرض على الإرادة الفردية لا تكمن في القانون فحسب ولكنها تكمن أيضاً في الأخلاق والعرف، وهذا يدعو إلى التوصل إلى أن الأخلاق والعرف والقانون تعد قوة أخلاقية وتشكل ما يطلق عليه الأخلاقيات وعلى الطرف الأخر فإن قوة القانون، والضغط القانوني على السلوك البشري إنما تبرز في الممارسة الفعلية والحقيقية للسلطة الاجتماعية المنظمة إلا أنه في بعض الحالات قد تمارس السلطة الاجتماعية نشاطها دون اعتماد على (الأخلاقيات) ويظهر هذا في حالة الحكم الاستبدادي، ومن جهة أخرى قد تكون الأخلاقيات قائمة وموجودة دون علاقة أو اعتماد السلطة الاجتماعية مثلما هو الحال في حالات التوافق الأخلاقي البحت، وفي كلتا الحالتين فإنه لا يمكن القول بوجود القانون ذلك لأن القانون في تصور تيماشيف يمثل ذلك الجزء المشترك بين دائرتي الخلاق والقوة، وبالتالي يمثل القانون هفي نظره قوة اجتماعية كما تتمثل وظيفته الاجتماعية في فرد معايير السلوك الاجتماعي على إرادة الفرد. </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120816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892300" y="2294267"/>
            <a:ext cx="7810500" cy="3356303"/>
          </a:xfrm>
          <a:prstGeom prst="rect">
            <a:avLst/>
          </a:prstGeom>
        </p:spPr>
        <p:txBody>
          <a:bodyPr wrap="square">
            <a:spAutoFit/>
          </a:bodyPr>
          <a:lstStyle/>
          <a:p>
            <a:pPr algn="just" rtl="1">
              <a:lnSpc>
                <a:spcPct val="107000"/>
              </a:lnSpc>
              <a:spcAft>
                <a:spcPts val="800"/>
              </a:spcAft>
            </a:pPr>
            <a:r>
              <a:rPr lang="ar-IQ" sz="2400" dirty="0">
                <a:latin typeface="Calibri" panose="020F0502020204030204" pitchFamily="34" charset="0"/>
                <a:ea typeface="Calibri" panose="020F0502020204030204" pitchFamily="34" charset="0"/>
                <a:cs typeface="Simplified Arabic" panose="02020603050405020304" pitchFamily="18" charset="-78"/>
              </a:rPr>
              <a:t>لذا فقد ذهب (راد كليف براون) إلى أن القانون يعتبر عاملاً من عوامل المحافظة على النظام الاجتماعي أو توطيد هذا النظام داخل نطاق إقليمي محدد عن طريق ممارسة سلطة القهر واستخدام القوة الفيزيقية إذ تطلب الأمر ذلك. </a:t>
            </a:r>
            <a:endParaRPr lang="en-US" sz="24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IQ" sz="2400" dirty="0">
                <a:latin typeface="Calibri" panose="020F0502020204030204" pitchFamily="34" charset="0"/>
                <a:ea typeface="Calibri" panose="020F0502020204030204" pitchFamily="34" charset="0"/>
                <a:cs typeface="Simplified Arabic" panose="02020603050405020304" pitchFamily="18" charset="-78"/>
              </a:rPr>
              <a:t>وهكذا يتضح أن القانون يعتبر عبارة عن مجموعة من القواعد والأساليب القانونية التي تحكم سلوك الأفراد داخل المجتمع، والتي يتعين عليه الخضوع لأوامره، والتي ترتبط بتوقيع </a:t>
            </a:r>
            <a:r>
              <a:rPr lang="ar-IQ" sz="2400" dirty="0" err="1">
                <a:latin typeface="Calibri" panose="020F0502020204030204" pitchFamily="34" charset="0"/>
                <a:ea typeface="Calibri" panose="020F0502020204030204" pitchFamily="34" charset="0"/>
                <a:cs typeface="Simplified Arabic" panose="02020603050405020304" pitchFamily="18" charset="-78"/>
              </a:rPr>
              <a:t>جزاءات</a:t>
            </a:r>
            <a:r>
              <a:rPr lang="ar-IQ" sz="2400" dirty="0">
                <a:latin typeface="Calibri" panose="020F0502020204030204" pitchFamily="34" charset="0"/>
                <a:ea typeface="Calibri" panose="020F0502020204030204" pitchFamily="34" charset="0"/>
                <a:cs typeface="Simplified Arabic" panose="02020603050405020304" pitchFamily="18" charset="-78"/>
              </a:rPr>
              <a:t> مادية أو اجتماعية بمن يخالف تلك القواعد، حتى يتحقق التوازن بين مصالح الفرد الخاصة ومصلحة الجماعة أو المجتمع الذي يعيش فيه. </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092698468"/>
      </p:ext>
    </p:extLst>
  </p:cSld>
  <p:clrMapOvr>
    <a:masterClrMapping/>
  </p:clrMapOvr>
</p:sld>
</file>

<file path=ppt/theme/theme1.xml><?xml version="1.0" encoding="utf-8"?>
<a:theme xmlns:a="http://schemas.openxmlformats.org/drawingml/2006/main" name="شريحة">
  <a:themeElements>
    <a:clrScheme name="شريحة">
      <a:dk1>
        <a:sysClr val="windowText" lastClr="000000"/>
      </a:dk1>
      <a:lt1>
        <a:sysClr val="window" lastClr="FFFFFF"/>
      </a:lt1>
      <a:dk2>
        <a:srgbClr val="AD2E03"/>
      </a:dk2>
      <a:lt2>
        <a:srgbClr val="D75626"/>
      </a:lt2>
      <a:accent1>
        <a:srgbClr val="760603"/>
      </a:accent1>
      <a:accent2>
        <a:srgbClr val="FA9C1F"/>
      </a:accent2>
      <a:accent3>
        <a:srgbClr val="D9BB55"/>
      </a:accent3>
      <a:accent4>
        <a:srgbClr val="829551"/>
      </a:accent4>
      <a:accent5>
        <a:srgbClr val="58A28B"/>
      </a:accent5>
      <a:accent6>
        <a:srgbClr val="426480"/>
      </a:accent6>
      <a:hlink>
        <a:srgbClr val="460402"/>
      </a:hlink>
      <a:folHlink>
        <a:srgbClr val="991111"/>
      </a:folHlink>
    </a:clrScheme>
    <a:fontScheme name="شريحة">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شريحة">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42000"/>
                <a:satMod val="200000"/>
                <a:lumMod val="118000"/>
              </a:schemeClr>
            </a:gs>
            <a:gs pos="100000">
              <a:schemeClr val="phClr">
                <a:shade val="94000"/>
                <a:hueMod val="22000"/>
                <a:satMod val="220000"/>
                <a:lumMod val="62000"/>
              </a:schemeClr>
            </a:gs>
          </a:gsLst>
          <a:lin ang="6120000" scaled="1"/>
        </a:gradFill>
        <a:gradFill rotWithShape="1">
          <a:gsLst>
            <a:gs pos="0">
              <a:schemeClr val="phClr">
                <a:tint val="97000"/>
                <a:hueMod val="142000"/>
                <a:satMod val="200000"/>
                <a:lumMod val="118000"/>
              </a:schemeClr>
            </a:gs>
            <a:gs pos="100000">
              <a:schemeClr val="phClr">
                <a:shade val="92000"/>
                <a:hueMod val="22000"/>
                <a:satMod val="220000"/>
                <a:lumMod val="6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903AAAE-3EA5-424A-B142-CC51DC1F897D}"/>
    </a:ext>
  </a:extLst>
</a:theme>
</file>

<file path=docProps/app.xml><?xml version="1.0" encoding="utf-8"?>
<Properties xmlns="http://schemas.openxmlformats.org/officeDocument/2006/extended-properties" xmlns:vt="http://schemas.openxmlformats.org/officeDocument/2006/docPropsVTypes">
  <Template>Slice</Template>
  <TotalTime>50</TotalTime>
  <Words>496</Words>
  <Application>Microsoft Office PowerPoint</Application>
  <PresentationFormat>ملء الشاشة</PresentationFormat>
  <Paragraphs>16</Paragraphs>
  <Slides>7</Slides>
  <Notes>0</Notes>
  <HiddenSlides>0</HiddenSlides>
  <MMClips>0</MMClips>
  <ScaleCrop>false</ScaleCrop>
  <HeadingPairs>
    <vt:vector size="6" baseType="variant">
      <vt:variant>
        <vt:lpstr>الخطوط المستخدمة</vt:lpstr>
      </vt:variant>
      <vt:variant>
        <vt:i4>6</vt:i4>
      </vt:variant>
      <vt:variant>
        <vt:lpstr>نسق</vt:lpstr>
      </vt:variant>
      <vt:variant>
        <vt:i4>1</vt:i4>
      </vt:variant>
      <vt:variant>
        <vt:lpstr>عناوين الشرائح</vt:lpstr>
      </vt:variant>
      <vt:variant>
        <vt:i4>7</vt:i4>
      </vt:variant>
    </vt:vector>
  </HeadingPairs>
  <TitlesOfParts>
    <vt:vector size="14" baseType="lpstr">
      <vt:lpstr>Arial</vt:lpstr>
      <vt:lpstr>Calibri</vt:lpstr>
      <vt:lpstr>Century Gothic</vt:lpstr>
      <vt:lpstr>Simplified Arabic</vt:lpstr>
      <vt:lpstr>Tahoma</vt:lpstr>
      <vt:lpstr>Wingdings 3</vt:lpstr>
      <vt:lpstr>شريحة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PC2</dc:creator>
  <cp:lastModifiedBy>د. بشير</cp:lastModifiedBy>
  <cp:revision>26</cp:revision>
  <dcterms:created xsi:type="dcterms:W3CDTF">1980-01-01T20:09:53Z</dcterms:created>
  <dcterms:modified xsi:type="dcterms:W3CDTF">2018-02-16T10:41:13Z</dcterms:modified>
</cp:coreProperties>
</file>