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0CB0F3-C60F-421B-9438-6EDE0ABA60AB}" type="datetimeFigureOut">
              <a:rPr lang="ar-IQ" smtClean="0"/>
              <a:pPr/>
              <a:t>19/05/1439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591223-B4AF-4ECF-BAD2-6B76F97B9EC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0CB0F3-C60F-421B-9438-6EDE0ABA60AB}" type="datetimeFigureOut">
              <a:rPr lang="ar-IQ" smtClean="0"/>
              <a:pPr/>
              <a:t>19/05/1439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591223-B4AF-4ECF-BAD2-6B76F97B9EC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ar-IQ" sz="2200" b="1" i="1" u="sng" dirty="0" smtClean="0">
                <a:solidFill>
                  <a:schemeClr val="tx1"/>
                </a:solidFill>
              </a:rPr>
              <a:t/>
            </a:r>
            <a:br>
              <a:rPr lang="ar-IQ" sz="2200" b="1" i="1" u="sng" dirty="0" smtClean="0">
                <a:solidFill>
                  <a:schemeClr val="tx1"/>
                </a:solidFill>
              </a:rPr>
            </a:br>
            <a:r>
              <a:rPr lang="en-US" sz="2200" b="1" i="1" u="sng" smtClean="0">
                <a:solidFill>
                  <a:schemeClr val="tx1"/>
                </a:solidFill>
              </a:rPr>
              <a:t>10.L</a:t>
            </a:r>
            <a:r>
              <a:rPr lang="en-US" sz="2200" b="1" i="1" u="sng" smtClean="0"/>
              <a:t>ˊi</a:t>
            </a:r>
            <a:r>
              <a:rPr lang="en-US" sz="2200" b="1" i="1" u="sng" smtClean="0">
                <a:solidFill>
                  <a:schemeClr val="tx1"/>
                </a:solidFill>
              </a:rPr>
              <a:t>nfluence </a:t>
            </a:r>
            <a:r>
              <a:rPr lang="en-US" sz="2200" b="1" i="1" u="sng" dirty="0" err="1" smtClean="0">
                <a:solidFill>
                  <a:schemeClr val="tx1"/>
                </a:solidFill>
              </a:rPr>
              <a:t>bretonne</a:t>
            </a:r>
            <a:r>
              <a:rPr lang="en-US" sz="9600" dirty="0" smtClean="0">
                <a:solidFill>
                  <a:schemeClr val="tx1"/>
                </a:solidFill>
              </a:rPr>
              <a:t/>
            </a:r>
            <a:br>
              <a:rPr lang="en-US" sz="9600" dirty="0" smtClean="0">
                <a:solidFill>
                  <a:schemeClr val="tx1"/>
                </a:solidFill>
              </a:rPr>
            </a:br>
            <a:r>
              <a:rPr lang="ar-IQ" sz="9600" dirty="0" smtClean="0">
                <a:solidFill>
                  <a:schemeClr val="tx1"/>
                </a:solidFill>
              </a:rPr>
              <a:t/>
            </a:r>
            <a:br>
              <a:rPr lang="ar-IQ" sz="9600" dirty="0" smtClean="0">
                <a:solidFill>
                  <a:schemeClr val="tx1"/>
                </a:solidFill>
              </a:rPr>
            </a:br>
            <a:r>
              <a:rPr lang="en-US" sz="2000" b="1" dirty="0" smtClean="0">
                <a:solidFill>
                  <a:schemeClr val="tx1"/>
                </a:solidFill>
              </a:rPr>
              <a:t>Les </a:t>
            </a:r>
            <a:r>
              <a:rPr lang="en-US" sz="2000" b="1" dirty="0" err="1" smtClean="0">
                <a:solidFill>
                  <a:schemeClr val="tx1"/>
                </a:solidFill>
              </a:rPr>
              <a:t>écrivains</a:t>
            </a:r>
            <a:r>
              <a:rPr lang="en-US" sz="2000" b="1" dirty="0" smtClean="0">
                <a:solidFill>
                  <a:schemeClr val="tx1"/>
                </a:solidFill>
              </a:rPr>
              <a:t> </a:t>
            </a:r>
            <a:r>
              <a:rPr lang="en-US" sz="2000" b="1" dirty="0" err="1" smtClean="0">
                <a:solidFill>
                  <a:schemeClr val="tx1"/>
                </a:solidFill>
              </a:rPr>
              <a:t>français</a:t>
            </a:r>
            <a:r>
              <a:rPr lang="en-US" sz="2000" b="1" dirty="0" smtClean="0">
                <a:solidFill>
                  <a:schemeClr val="tx1"/>
                </a:solidFill>
              </a:rPr>
              <a:t> </a:t>
            </a:r>
            <a:r>
              <a:rPr lang="en-US" sz="2000" b="1" dirty="0" err="1" smtClean="0">
                <a:solidFill>
                  <a:schemeClr val="tx1"/>
                </a:solidFill>
              </a:rPr>
              <a:t>sˋinspirent</a:t>
            </a:r>
            <a:r>
              <a:rPr lang="en-US" sz="2000" b="1" dirty="0" smtClean="0">
                <a:solidFill>
                  <a:schemeClr val="tx1"/>
                </a:solidFill>
              </a:rPr>
              <a:t> </a:t>
            </a:r>
            <a:r>
              <a:rPr lang="en-US" sz="2000" b="1" dirty="0" err="1" smtClean="0">
                <a:solidFill>
                  <a:schemeClr val="tx1"/>
                </a:solidFill>
              </a:rPr>
              <a:t>lˊessentiel</a:t>
            </a:r>
            <a:r>
              <a:rPr lang="en-US" sz="2000" b="1" dirty="0" smtClean="0">
                <a:solidFill>
                  <a:schemeClr val="tx1"/>
                </a:solidFill>
              </a:rPr>
              <a:t> de </a:t>
            </a:r>
            <a:r>
              <a:rPr lang="en-US" sz="2000" b="1" dirty="0" err="1" smtClean="0">
                <a:solidFill>
                  <a:schemeClr val="tx1"/>
                </a:solidFill>
              </a:rPr>
              <a:t>leurs</a:t>
            </a:r>
            <a:r>
              <a:rPr lang="en-US" sz="2000" b="1" dirty="0" smtClean="0">
                <a:solidFill>
                  <a:schemeClr val="tx1"/>
                </a:solidFill>
              </a:rPr>
              <a:t> </a:t>
            </a:r>
            <a:r>
              <a:rPr lang="en-US" sz="2000" b="1" dirty="0" err="1" smtClean="0">
                <a:solidFill>
                  <a:schemeClr val="tx1"/>
                </a:solidFill>
              </a:rPr>
              <a:t>œuvres</a:t>
            </a:r>
            <a:r>
              <a:rPr lang="en-US" sz="2000" b="1" dirty="0" smtClean="0">
                <a:solidFill>
                  <a:schemeClr val="tx1"/>
                </a:solidFill>
              </a:rPr>
              <a:t> des </a:t>
            </a:r>
            <a:r>
              <a:rPr lang="en-US" sz="2000" b="1" dirty="0" err="1" smtClean="0">
                <a:solidFill>
                  <a:schemeClr val="tx1"/>
                </a:solidFill>
              </a:rPr>
              <a:t>romans</a:t>
            </a:r>
            <a:r>
              <a:rPr lang="en-US" sz="2000" b="1" dirty="0" smtClean="0">
                <a:solidFill>
                  <a:schemeClr val="tx1"/>
                </a:solidFill>
              </a:rPr>
              <a:t> du </a:t>
            </a:r>
            <a:r>
              <a:rPr lang="en-US" sz="2000" b="1" dirty="0" err="1" smtClean="0">
                <a:solidFill>
                  <a:schemeClr val="tx1"/>
                </a:solidFill>
              </a:rPr>
              <a:t>roi</a:t>
            </a:r>
            <a:r>
              <a:rPr lang="en-US" sz="2000" b="1" dirty="0" smtClean="0">
                <a:solidFill>
                  <a:schemeClr val="tx1"/>
                </a:solidFill>
              </a:rPr>
              <a:t> </a:t>
            </a:r>
            <a:r>
              <a:rPr lang="en-US" sz="2000" b="1" dirty="0" err="1" smtClean="0">
                <a:solidFill>
                  <a:schemeClr val="tx1"/>
                </a:solidFill>
              </a:rPr>
              <a:t>Arthur.Vingt</a:t>
            </a:r>
            <a:r>
              <a:rPr lang="en-US" sz="2000" b="1" dirty="0" smtClean="0">
                <a:solidFill>
                  <a:schemeClr val="tx1"/>
                </a:solidFill>
              </a:rPr>
              <a:t> </a:t>
            </a:r>
            <a:r>
              <a:rPr lang="en-US" sz="2000" b="1" dirty="0" err="1" smtClean="0">
                <a:solidFill>
                  <a:schemeClr val="tx1"/>
                </a:solidFill>
              </a:rPr>
              <a:t>ans</a:t>
            </a:r>
            <a:r>
              <a:rPr lang="en-US" sz="2000" b="1" dirty="0" smtClean="0">
                <a:solidFill>
                  <a:schemeClr val="tx1"/>
                </a:solidFill>
              </a:rPr>
              <a:t> plus </a:t>
            </a:r>
            <a:r>
              <a:rPr lang="en-US" sz="2000" b="1" dirty="0" err="1" smtClean="0">
                <a:solidFill>
                  <a:schemeClr val="tx1"/>
                </a:solidFill>
              </a:rPr>
              <a:t>tard,ils</a:t>
            </a:r>
            <a:r>
              <a:rPr lang="en-US" sz="2000" b="1" dirty="0" smtClean="0">
                <a:solidFill>
                  <a:schemeClr val="tx1"/>
                </a:solidFill>
              </a:rPr>
              <a:t> </a:t>
            </a:r>
            <a:r>
              <a:rPr lang="en-US" sz="2000" b="1" dirty="0" err="1" smtClean="0">
                <a:solidFill>
                  <a:schemeClr val="tx1"/>
                </a:solidFill>
              </a:rPr>
              <a:t>sont</a:t>
            </a:r>
            <a:r>
              <a:rPr lang="en-US" sz="2000" b="1" dirty="0" smtClean="0">
                <a:solidFill>
                  <a:schemeClr val="tx1"/>
                </a:solidFill>
              </a:rPr>
              <a:t> </a:t>
            </a:r>
            <a:r>
              <a:rPr lang="en-US" sz="2000" b="1" dirty="0" err="1" smtClean="0">
                <a:solidFill>
                  <a:schemeClr val="tx1"/>
                </a:solidFill>
              </a:rPr>
              <a:t>adaptés</a:t>
            </a:r>
            <a:r>
              <a:rPr lang="en-US" sz="2000" b="1" dirty="0" smtClean="0">
                <a:solidFill>
                  <a:schemeClr val="tx1"/>
                </a:solidFill>
              </a:rPr>
              <a:t> en </a:t>
            </a:r>
            <a:r>
              <a:rPr lang="en-US" sz="2000" b="1" dirty="0" err="1" smtClean="0">
                <a:solidFill>
                  <a:schemeClr val="tx1"/>
                </a:solidFill>
              </a:rPr>
              <a:t>français</a:t>
            </a:r>
            <a:r>
              <a:rPr lang="en-US" sz="2000" b="1" dirty="0" smtClean="0">
                <a:solidFill>
                  <a:schemeClr val="tx1"/>
                </a:solidFill>
              </a:rPr>
              <a:t> .</a:t>
            </a:r>
            <a:r>
              <a:rPr lang="en-US" sz="2000" b="1" dirty="0" err="1" smtClean="0">
                <a:solidFill>
                  <a:schemeClr val="tx1"/>
                </a:solidFill>
              </a:rPr>
              <a:t>Ces</a:t>
            </a:r>
            <a:r>
              <a:rPr lang="en-US" sz="2000" b="1" dirty="0" smtClean="0">
                <a:solidFill>
                  <a:schemeClr val="tx1"/>
                </a:solidFill>
              </a:rPr>
              <a:t> </a:t>
            </a:r>
            <a:r>
              <a:rPr lang="en-US" sz="2000" b="1" dirty="0" err="1" smtClean="0">
                <a:solidFill>
                  <a:schemeClr val="tx1"/>
                </a:solidFill>
              </a:rPr>
              <a:t>romans</a:t>
            </a:r>
            <a:r>
              <a:rPr lang="en-US" sz="2000" b="1" dirty="0" smtClean="0">
                <a:solidFill>
                  <a:schemeClr val="tx1"/>
                </a:solidFill>
              </a:rPr>
              <a:t> se </a:t>
            </a:r>
            <a:r>
              <a:rPr lang="en-US" sz="2000" b="1" dirty="0" err="1" smtClean="0">
                <a:solidFill>
                  <a:schemeClr val="tx1"/>
                </a:solidFill>
              </a:rPr>
              <a:t>distinguent</a:t>
            </a:r>
            <a:r>
              <a:rPr lang="en-US" sz="2000" b="1" dirty="0" smtClean="0">
                <a:solidFill>
                  <a:schemeClr val="tx1"/>
                </a:solidFill>
              </a:rPr>
              <a:t> par </a:t>
            </a:r>
            <a:r>
              <a:rPr lang="en-US" sz="2000" b="1" dirty="0" err="1" smtClean="0">
                <a:solidFill>
                  <a:schemeClr val="tx1"/>
                </a:solidFill>
              </a:rPr>
              <a:t>lˊorigine</a:t>
            </a:r>
            <a:r>
              <a:rPr lang="en-US" sz="2000" b="1" dirty="0" smtClean="0">
                <a:solidFill>
                  <a:schemeClr val="tx1"/>
                </a:solidFill>
              </a:rPr>
              <a:t> de </a:t>
            </a:r>
            <a:r>
              <a:rPr lang="en-US" sz="2000" b="1" dirty="0" err="1" smtClean="0">
                <a:solidFill>
                  <a:schemeClr val="tx1"/>
                </a:solidFill>
              </a:rPr>
              <a:t>leurs</a:t>
            </a:r>
            <a:r>
              <a:rPr lang="en-US" sz="2000" b="1" dirty="0" smtClean="0">
                <a:solidFill>
                  <a:schemeClr val="tx1"/>
                </a:solidFill>
              </a:rPr>
              <a:t> </a:t>
            </a:r>
            <a:r>
              <a:rPr lang="en-US" sz="2000" b="1" dirty="0" err="1" smtClean="0">
                <a:solidFill>
                  <a:schemeClr val="tx1"/>
                </a:solidFill>
              </a:rPr>
              <a:t>héros</a:t>
            </a:r>
            <a:r>
              <a:rPr lang="en-US" sz="2000" b="1" dirty="0" smtClean="0">
                <a:solidFill>
                  <a:schemeClr val="tx1"/>
                </a:solidFill>
              </a:rPr>
              <a:t> et par le cadre de </a:t>
            </a:r>
            <a:r>
              <a:rPr lang="en-US" sz="2000" b="1" dirty="0" err="1" smtClean="0">
                <a:solidFill>
                  <a:schemeClr val="tx1"/>
                </a:solidFill>
              </a:rPr>
              <a:t>leurs</a:t>
            </a:r>
            <a:r>
              <a:rPr lang="en-US" sz="2000" b="1" dirty="0" smtClean="0">
                <a:solidFill>
                  <a:schemeClr val="tx1"/>
                </a:solidFill>
              </a:rPr>
              <a:t> </a:t>
            </a:r>
            <a:r>
              <a:rPr lang="en-US" sz="2000" b="1" dirty="0" err="1" smtClean="0">
                <a:solidFill>
                  <a:schemeClr val="tx1"/>
                </a:solidFill>
              </a:rPr>
              <a:t>aventures</a:t>
            </a:r>
            <a:r>
              <a:rPr lang="en-US" sz="2000" b="1" dirty="0" smtClean="0">
                <a:solidFill>
                  <a:schemeClr val="tx1"/>
                </a:solidFill>
              </a:rPr>
              <a:t> et en fin par </a:t>
            </a:r>
            <a:r>
              <a:rPr lang="en-US" sz="2000" b="1" dirty="0" err="1" smtClean="0">
                <a:solidFill>
                  <a:schemeClr val="tx1"/>
                </a:solidFill>
              </a:rPr>
              <a:t>lˊimportance</a:t>
            </a:r>
            <a:r>
              <a:rPr lang="en-US" sz="2000" b="1" dirty="0" smtClean="0">
                <a:solidFill>
                  <a:schemeClr val="tx1"/>
                </a:solidFill>
              </a:rPr>
              <a:t> </a:t>
            </a:r>
            <a:r>
              <a:rPr lang="en-US" sz="2000" b="1" dirty="0" err="1" smtClean="0">
                <a:solidFill>
                  <a:schemeClr val="tx1"/>
                </a:solidFill>
              </a:rPr>
              <a:t>quˊils</a:t>
            </a:r>
            <a:r>
              <a:rPr lang="en-US" sz="2000" b="1" dirty="0" smtClean="0">
                <a:solidFill>
                  <a:schemeClr val="tx1"/>
                </a:solidFill>
              </a:rPr>
              <a:t> </a:t>
            </a:r>
            <a:r>
              <a:rPr lang="en-US" sz="2000" b="1" dirty="0" err="1" smtClean="0">
                <a:solidFill>
                  <a:schemeClr val="tx1"/>
                </a:solidFill>
              </a:rPr>
              <a:t>donnent</a:t>
            </a:r>
            <a:r>
              <a:rPr lang="en-US" sz="2000" b="1" dirty="0" smtClean="0">
                <a:solidFill>
                  <a:schemeClr val="tx1"/>
                </a:solidFill>
              </a:rPr>
              <a:t> au </a:t>
            </a:r>
            <a:r>
              <a:rPr lang="en-US" sz="2000" b="1" dirty="0" err="1" smtClean="0">
                <a:solidFill>
                  <a:schemeClr val="tx1"/>
                </a:solidFill>
              </a:rPr>
              <a:t>mystère.parmi</a:t>
            </a:r>
            <a:r>
              <a:rPr lang="en-US" sz="2000" b="1" dirty="0" smtClean="0">
                <a:solidFill>
                  <a:schemeClr val="tx1"/>
                </a:solidFill>
              </a:rPr>
              <a:t> </a:t>
            </a:r>
            <a:r>
              <a:rPr lang="en-US" sz="2000" b="1" dirty="0" err="1" smtClean="0">
                <a:solidFill>
                  <a:schemeClr val="tx1"/>
                </a:solidFill>
              </a:rPr>
              <a:t>ces</a:t>
            </a:r>
            <a:r>
              <a:rPr lang="en-US" sz="2000" b="1" dirty="0" smtClean="0">
                <a:solidFill>
                  <a:schemeClr val="tx1"/>
                </a:solidFill>
              </a:rPr>
              <a:t> </a:t>
            </a:r>
            <a:r>
              <a:rPr lang="en-US" sz="2000" b="1" dirty="0" err="1" smtClean="0">
                <a:solidFill>
                  <a:schemeClr val="tx1"/>
                </a:solidFill>
              </a:rPr>
              <a:t>œuvres</a:t>
            </a:r>
            <a:r>
              <a:rPr lang="en-US" sz="2000" b="1" dirty="0" smtClean="0">
                <a:solidFill>
                  <a:schemeClr val="tx1"/>
                </a:solidFill>
              </a:rPr>
              <a:t> </a:t>
            </a:r>
            <a:r>
              <a:rPr lang="en-US" sz="2000" b="1" dirty="0" err="1" smtClean="0">
                <a:solidFill>
                  <a:schemeClr val="tx1"/>
                </a:solidFill>
              </a:rPr>
              <a:t>bretonnes</a:t>
            </a:r>
            <a:r>
              <a:rPr lang="en-US" sz="2000" b="1" dirty="0" smtClean="0">
                <a:solidFill>
                  <a:schemeClr val="tx1"/>
                </a:solidFill>
              </a:rPr>
              <a:t> Les </a:t>
            </a:r>
            <a:r>
              <a:rPr lang="en-US" sz="2000" b="1" dirty="0" err="1" smtClean="0">
                <a:solidFill>
                  <a:schemeClr val="tx1"/>
                </a:solidFill>
              </a:rPr>
              <a:t>Lais</a:t>
            </a:r>
            <a:r>
              <a:rPr lang="en-US" sz="2000" b="1" dirty="0" smtClean="0">
                <a:solidFill>
                  <a:schemeClr val="tx1"/>
                </a:solidFill>
              </a:rPr>
              <a:t> de Marie de France et le roman de Tristan et </a:t>
            </a:r>
            <a:r>
              <a:rPr lang="en-US" sz="2000" b="1" dirty="0" err="1" smtClean="0">
                <a:solidFill>
                  <a:schemeClr val="tx1"/>
                </a:solidFill>
              </a:rPr>
              <a:t>Iseut</a:t>
            </a:r>
            <a:r>
              <a:rPr lang="en-US" sz="2000" b="1" dirty="0" smtClean="0">
                <a:solidFill>
                  <a:schemeClr val="tx1"/>
                </a:solidFill>
              </a:rPr>
              <a:t>.</a:t>
            </a:r>
            <a:r>
              <a:rPr lang="en-US" sz="2000" b="1" dirty="0" smtClean="0">
                <a:solidFill>
                  <a:schemeClr val="tx1"/>
                </a:solidFill>
              </a:rPr>
              <a:t/>
            </a:r>
            <a:br>
              <a:rPr lang="en-US" sz="2000" b="1" dirty="0" smtClean="0">
                <a:solidFill>
                  <a:schemeClr val="tx1"/>
                </a:solidFill>
              </a:rPr>
            </a:br>
            <a:endParaRPr lang="ar-IQ" sz="2000" b="1" dirty="0"/>
          </a:p>
        </p:txBody>
      </p:sp>
      <p:sp>
        <p:nvSpPr>
          <p:cNvPr id="3" name="عنوان فرعي 2"/>
          <p:cNvSpPr>
            <a:spLocks noGrp="1"/>
          </p:cNvSpPr>
          <p:nvPr>
            <p:ph type="subTitle" idx="1"/>
          </p:nvPr>
        </p:nvSpPr>
        <p:spPr>
          <a:xfrm>
            <a:off x="1371600" y="5500702"/>
            <a:ext cx="5629292" cy="138098"/>
          </a:xfrm>
        </p:spPr>
        <p:txBody>
          <a:bodyPr>
            <a:normAutofit fontScale="25000" lnSpcReduction="20000"/>
          </a:bodyPr>
          <a:lstStyle/>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0</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10.Lˊinfluence bretonne  Les écrivains français sˋinspirent lˊessentiel de leurs œuvres des romans du roi Arthur.Vingt ans plus tard,ils sont adaptés en français .Ces romans se distinguent par lˊorigine de leurs héros et par le cadre de leurs aventures et en fin par lˊimportance quˊils donnent au mystère.parmi ces œuvres bretonnes Les Lais de Marie de France et le roman de Tristan et Iseut.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10.Lˋinfluence bretonne Les écrivains français sˋinspirent lˊessentiel de leurs œuvres des romans du roi Arthur. </dc:title>
  <dc:creator>Hp</dc:creator>
  <cp:lastModifiedBy>Hp</cp:lastModifiedBy>
  <cp:revision>3</cp:revision>
  <dcterms:created xsi:type="dcterms:W3CDTF">2018-01-17T04:59:08Z</dcterms:created>
  <dcterms:modified xsi:type="dcterms:W3CDTF">2018-02-04T19:58:07Z</dcterms:modified>
</cp:coreProperties>
</file>