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145" autoAdjust="0"/>
    <p:restoredTop sz="94660"/>
  </p:normalViewPr>
  <p:slideViewPr>
    <p:cSldViewPr>
      <p:cViewPr>
        <p:scale>
          <a:sx n="75" d="100"/>
          <a:sy n="75" d="100"/>
        </p:scale>
        <p:origin x="-121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021D-E9D9-4990-B8BD-85860523F0F0}" type="datetimeFigureOut">
              <a:rPr lang="ar-IQ" smtClean="0"/>
              <a:pPr/>
              <a:t>01/05/1439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D0D78-B731-4618-B783-A5B1AE3CAD5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littérature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>
            <a:normAutofit fontScale="25000" lnSpcReduction="20000"/>
          </a:bodyPr>
          <a:lstStyle/>
          <a:p>
            <a:endParaRPr lang="ar-IQ" dirty="0" smtClean="0"/>
          </a:p>
          <a:p>
            <a:r>
              <a:rPr lang="en-US" sz="13600" dirty="0" smtClean="0">
                <a:solidFill>
                  <a:schemeClr val="tx1"/>
                </a:solidFill>
              </a:rPr>
              <a:t>1.Le </a:t>
            </a:r>
            <a:r>
              <a:rPr lang="en-US" sz="13600" dirty="0" err="1" smtClean="0">
                <a:solidFill>
                  <a:schemeClr val="tx1"/>
                </a:solidFill>
              </a:rPr>
              <a:t>Moyen</a:t>
            </a:r>
            <a:r>
              <a:rPr lang="en-US" sz="13600" dirty="0" smtClean="0">
                <a:solidFill>
                  <a:schemeClr val="tx1"/>
                </a:solidFill>
              </a:rPr>
              <a:t> Age</a:t>
            </a:r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  <a:p>
            <a:pPr algn="l"/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moyen</a:t>
            </a:r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âge</a:t>
            </a:r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historique</a:t>
            </a:r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moyen</a:t>
            </a:r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âge</a:t>
            </a:r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politiqu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</a:t>
            </a:r>
            <a:endParaRPr lang="en-US" dirty="0" smtClean="0"/>
          </a:p>
          <a:p>
            <a:pPr algn="l"/>
            <a:endParaRPr lang="ar-IQ" dirty="0" smtClean="0"/>
          </a:p>
          <a:p>
            <a:pPr algn="l"/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moyen</a:t>
            </a:r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âge</a:t>
            </a:r>
            <a:r>
              <a:rPr lang="en-US" sz="1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littéraire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2.La formation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langue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francaise</a:t>
            </a:r>
            <a:endParaRPr lang="en-US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1.Le temps du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Vème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siècle.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2.Le temps du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Vième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siècle.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morcellement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féodal:picard,wallon,lorrain,normand,anglo-normand,poitevin,francien.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francien:dialecte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delˋile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France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5.La langue du XIV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ème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siècle</a:t>
            </a:r>
          </a:p>
          <a:p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3.La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littérature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épique</a:t>
            </a:r>
            <a:endParaRPr lang="en-US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épopées:Ce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poèmes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distincts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indépendants.ils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nés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au XI et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fleurissent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au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XIIsous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ar-IQ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nom des chansons de geste.ces chansons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rapportés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: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1.Les troubadours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2.Les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trouvères</a:t>
            </a:r>
            <a:endParaRPr lang="en-US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3.Les jongleurs</a:t>
            </a:r>
          </a:p>
          <a:p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4.La chanson de Roland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1.La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trahison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Ganelon</a:t>
            </a:r>
            <a:endParaRPr lang="en-US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2.La mort de Roland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3.La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vengence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Charlemagne.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châtiment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Ganelon</a:t>
            </a:r>
            <a:endParaRPr lang="en-US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5.Lˋesprit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épique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</a:rPr>
              <a:t>               </a:t>
            </a:r>
          </a:p>
          <a:p>
            <a:pPr algn="l"/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Quelles</a:t>
            </a:r>
            <a:r>
              <a:rPr lang="en-US" sz="6400" dirty="0" smtClean="0">
                <a:solidFill>
                  <a:schemeClr val="tx1"/>
                </a:solidFill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</a:rPr>
              <a:t>sont</a:t>
            </a:r>
            <a:r>
              <a:rPr lang="en-US" sz="6400" dirty="0" smtClean="0">
                <a:solidFill>
                  <a:schemeClr val="tx1"/>
                </a:solidFill>
              </a:rPr>
              <a:t> </a:t>
            </a:r>
            <a:r>
              <a:rPr lang="en-US" sz="6400" dirty="0">
                <a:solidFill>
                  <a:schemeClr val="tx1"/>
                </a:solidFill>
              </a:rPr>
              <a:t>les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caractéristiques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delˋésprit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épique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algn="l"/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Quels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motifs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humains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delˋesprit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épique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algn="l"/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Où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trouve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grandeur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delˋesprit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épique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algn="l"/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6.Qui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chanson de Roland?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1.Lˋauteur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inconnu</a:t>
            </a: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2.Lˋauteur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clerc</a:t>
            </a:r>
            <a:endParaRPr lang="en-US" sz="6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3.Lˋauteur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professionnel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ar-IQ" sz="13600" dirty="0" smtClean="0">
              <a:solidFill>
                <a:schemeClr val="tx1"/>
              </a:solidFill>
            </a:endParaRPr>
          </a:p>
          <a:p>
            <a:r>
              <a:rPr lang="ar-IQ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smtClean="0">
                <a:solidFill>
                  <a:schemeClr val="tx1"/>
                </a:solidFill>
              </a:rPr>
              <a:t>  7.Littérature </a:t>
            </a:r>
            <a:r>
              <a:rPr lang="en-US" sz="13600" dirty="0" err="1">
                <a:solidFill>
                  <a:schemeClr val="tx1"/>
                </a:solidFill>
              </a:rPr>
              <a:t>aristocratique</a:t>
            </a:r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Lˋélite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détourne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bientôt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épopées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,et commence à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sˋintéresser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à des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œuvres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spécialement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composées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pour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lui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plaire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:les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nouvelles,la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poésie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lyrique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romans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     8.Pourquoi </a:t>
            </a:r>
            <a:r>
              <a:rPr lang="en-US" sz="13600" dirty="0" err="1" smtClean="0">
                <a:solidFill>
                  <a:schemeClr val="tx1"/>
                </a:solidFill>
              </a:rPr>
              <a:t>cette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littérature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sˋappelle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aussi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courtoise</a:t>
            </a:r>
            <a:r>
              <a:rPr lang="en-US" sz="13600" dirty="0" smtClean="0">
                <a:solidFill>
                  <a:schemeClr val="tx1"/>
                </a:solidFill>
              </a:rPr>
              <a:t>? </a:t>
            </a: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Quelles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sont</a:t>
            </a:r>
            <a:r>
              <a:rPr lang="en-US" sz="13600" dirty="0" smtClean="0">
                <a:solidFill>
                  <a:schemeClr val="tx1"/>
                </a:solidFill>
              </a:rPr>
              <a:t> les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caractéristiquesdes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héros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ar-IQ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courtois</a:t>
            </a:r>
            <a:r>
              <a:rPr lang="en-US" sz="136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Quelles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sont</a:t>
            </a:r>
            <a:r>
              <a:rPr lang="en-US" sz="13600" dirty="0" smtClean="0">
                <a:solidFill>
                  <a:schemeClr val="tx1"/>
                </a:solidFill>
              </a:rPr>
              <a:t>  les influences qui </a:t>
            </a:r>
            <a:r>
              <a:rPr lang="en-US" sz="13600" dirty="0" err="1" smtClean="0">
                <a:solidFill>
                  <a:schemeClr val="tx1"/>
                </a:solidFill>
              </a:rPr>
              <a:t>participent</a:t>
            </a:r>
            <a:r>
              <a:rPr lang="en-US" sz="13600" dirty="0" smtClean="0">
                <a:solidFill>
                  <a:schemeClr val="tx1"/>
                </a:solidFill>
              </a:rPr>
              <a:t> à composer </a:t>
            </a:r>
            <a:r>
              <a:rPr lang="en-US" sz="13600" dirty="0" err="1" smtClean="0">
                <a:solidFill>
                  <a:schemeClr val="tx1"/>
                </a:solidFill>
              </a:rPr>
              <a:t>cette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littérature</a:t>
            </a:r>
            <a:r>
              <a:rPr lang="en-US" sz="13600" dirty="0" smtClean="0">
                <a:solidFill>
                  <a:schemeClr val="tx1"/>
                </a:solidFill>
              </a:rPr>
              <a:t>?   </a:t>
            </a:r>
          </a:p>
          <a:p>
            <a:r>
              <a:rPr lang="en-US" sz="13600" dirty="0" smtClean="0">
                <a:solidFill>
                  <a:schemeClr val="tx1"/>
                </a:solidFill>
              </a:rPr>
              <a:t>9.Lˋinfluence </a:t>
            </a:r>
            <a:r>
              <a:rPr lang="en-US" sz="13600" dirty="0" err="1" smtClean="0">
                <a:solidFill>
                  <a:schemeClr val="tx1"/>
                </a:solidFill>
              </a:rPr>
              <a:t>latine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Au </a:t>
            </a:r>
            <a:r>
              <a:rPr lang="en-US" sz="13600" dirty="0" err="1" smtClean="0">
                <a:solidFill>
                  <a:schemeClr val="tx1"/>
                </a:solidFill>
              </a:rPr>
              <a:t>XIIème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siècle,il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yavait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une</a:t>
            </a:r>
            <a:r>
              <a:rPr lang="en-US" sz="13600" dirty="0" smtClean="0">
                <a:solidFill>
                  <a:schemeClr val="tx1"/>
                </a:solidFill>
              </a:rPr>
              <a:t> renaissance des </a:t>
            </a:r>
            <a:r>
              <a:rPr lang="en-US" sz="13600" dirty="0" err="1" smtClean="0">
                <a:solidFill>
                  <a:schemeClr val="tx1"/>
                </a:solidFill>
              </a:rPr>
              <a:t>lettres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latines.Cette</a:t>
            </a:r>
            <a:r>
              <a:rPr lang="en-US" sz="13600" dirty="0" smtClean="0">
                <a:solidFill>
                  <a:schemeClr val="tx1"/>
                </a:solidFill>
              </a:rPr>
              <a:t> renaissance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représentées</a:t>
            </a:r>
            <a:r>
              <a:rPr lang="en-US" sz="13600" dirty="0" smtClean="0">
                <a:solidFill>
                  <a:schemeClr val="tx1"/>
                </a:solidFill>
              </a:rPr>
              <a:t> par des </a:t>
            </a:r>
            <a:r>
              <a:rPr lang="en-US" sz="13600" dirty="0" err="1" smtClean="0">
                <a:solidFill>
                  <a:schemeClr val="tx1"/>
                </a:solidFill>
              </a:rPr>
              <a:t>œuvres</a:t>
            </a:r>
            <a:r>
              <a:rPr lang="en-US" sz="13600" dirty="0" smtClean="0">
                <a:solidFill>
                  <a:schemeClr val="tx1"/>
                </a:solidFill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</a:rPr>
              <a:t>clercs</a:t>
            </a:r>
            <a:r>
              <a:rPr lang="en-US" sz="13600" dirty="0" smtClean="0">
                <a:solidFill>
                  <a:schemeClr val="tx1"/>
                </a:solidFill>
              </a:rPr>
              <a:t> qui </a:t>
            </a:r>
            <a:r>
              <a:rPr lang="en-US" sz="13600" dirty="0" err="1" smtClean="0">
                <a:solidFill>
                  <a:schemeClr val="tx1"/>
                </a:solidFill>
              </a:rPr>
              <a:t>prennent</a:t>
            </a:r>
            <a:r>
              <a:rPr lang="en-US" sz="13600" dirty="0" smtClean="0">
                <a:solidFill>
                  <a:schemeClr val="tx1"/>
                </a:solidFill>
              </a:rPr>
              <a:t> conscience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mission </a:t>
            </a:r>
            <a:r>
              <a:rPr lang="en-US" sz="13600" dirty="0" err="1" smtClean="0">
                <a:solidFill>
                  <a:schemeClr val="tx1"/>
                </a:solidFill>
              </a:rPr>
              <a:t>intellectuelle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France.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10.Lˋinfluence </a:t>
            </a:r>
            <a:r>
              <a:rPr lang="en-US" sz="13600" dirty="0" err="1" smtClean="0">
                <a:solidFill>
                  <a:schemeClr val="tx1"/>
                </a:solidFill>
              </a:rPr>
              <a:t>bretonne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Les </a:t>
            </a:r>
            <a:r>
              <a:rPr lang="en-US" sz="13600" dirty="0" err="1" smtClean="0">
                <a:solidFill>
                  <a:schemeClr val="tx1"/>
                </a:solidFill>
              </a:rPr>
              <a:t>écrivains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français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sˋinspirent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lˊessentiel</a:t>
            </a:r>
            <a:r>
              <a:rPr lang="en-US" sz="13600" dirty="0" smtClean="0">
                <a:solidFill>
                  <a:schemeClr val="tx1"/>
                </a:solidFill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</a:rPr>
              <a:t>leurs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œuvres</a:t>
            </a:r>
            <a:r>
              <a:rPr lang="en-US" sz="13600" dirty="0" smtClean="0">
                <a:solidFill>
                  <a:schemeClr val="tx1"/>
                </a:solidFill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</a:rPr>
              <a:t>romans</a:t>
            </a:r>
            <a:r>
              <a:rPr lang="en-US" sz="13600" dirty="0" smtClean="0">
                <a:solidFill>
                  <a:schemeClr val="tx1"/>
                </a:solidFill>
              </a:rPr>
              <a:t> du </a:t>
            </a:r>
            <a:r>
              <a:rPr lang="en-US" sz="13600" dirty="0" err="1" smtClean="0">
                <a:solidFill>
                  <a:schemeClr val="tx1"/>
                </a:solidFill>
              </a:rPr>
              <a:t>roi</a:t>
            </a:r>
            <a:r>
              <a:rPr lang="en-US" sz="13600" dirty="0" smtClean="0">
                <a:solidFill>
                  <a:schemeClr val="tx1"/>
                </a:solidFill>
              </a:rPr>
              <a:t> Arthur.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 11.Qui </a:t>
            </a:r>
            <a:r>
              <a:rPr lang="en-US" sz="13600" dirty="0" err="1" smtClean="0">
                <a:solidFill>
                  <a:schemeClr val="tx1"/>
                </a:solidFill>
              </a:rPr>
              <a:t>est-ce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Mariede</a:t>
            </a:r>
            <a:r>
              <a:rPr lang="en-US" sz="13600" dirty="0" smtClean="0">
                <a:solidFill>
                  <a:schemeClr val="tx1"/>
                </a:solidFill>
              </a:rPr>
              <a:t> France?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La première femme </a:t>
            </a:r>
            <a:r>
              <a:rPr lang="en-US" sz="13600" dirty="0" err="1" smtClean="0">
                <a:solidFill>
                  <a:schemeClr val="tx1"/>
                </a:solidFill>
              </a:rPr>
              <a:t>poète</a:t>
            </a:r>
            <a:r>
              <a:rPr lang="en-US" sz="13600" dirty="0" smtClean="0">
                <a:solidFill>
                  <a:schemeClr val="tx1"/>
                </a:solidFill>
              </a:rPr>
              <a:t> qui </a:t>
            </a:r>
            <a:r>
              <a:rPr lang="en-US" sz="13600" dirty="0" err="1" smtClean="0">
                <a:solidFill>
                  <a:schemeClr val="tx1"/>
                </a:solidFill>
              </a:rPr>
              <a:t>vit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àla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dˊAngleterre.Elle</a:t>
            </a:r>
            <a:r>
              <a:rPr lang="en-US" sz="13600" dirty="0" smtClean="0">
                <a:solidFill>
                  <a:schemeClr val="tx1"/>
                </a:solidFill>
              </a:rPr>
              <a:t> compose les </a:t>
            </a:r>
            <a:r>
              <a:rPr lang="en-US" sz="13600" dirty="0" err="1" smtClean="0">
                <a:solidFill>
                  <a:schemeClr val="tx1"/>
                </a:solidFill>
              </a:rPr>
              <a:t>Lais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12.Qui </a:t>
            </a:r>
            <a:r>
              <a:rPr lang="en-US" sz="13600" dirty="0" err="1" smtClean="0">
                <a:solidFill>
                  <a:schemeClr val="tx1"/>
                </a:solidFill>
              </a:rPr>
              <a:t>écrit</a:t>
            </a:r>
            <a:r>
              <a:rPr lang="en-US" sz="13600" dirty="0" smtClean="0">
                <a:solidFill>
                  <a:schemeClr val="tx1"/>
                </a:solidFill>
              </a:rPr>
              <a:t> le roman Tristan et </a:t>
            </a:r>
            <a:r>
              <a:rPr lang="en-US" sz="13600" dirty="0" err="1" smtClean="0">
                <a:solidFill>
                  <a:schemeClr val="tx1"/>
                </a:solidFill>
              </a:rPr>
              <a:t>Iseut</a:t>
            </a:r>
            <a:r>
              <a:rPr lang="en-US" sz="136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Lˊécrivain</a:t>
            </a:r>
            <a:r>
              <a:rPr lang="en-US" sz="13600" dirty="0" smtClean="0">
                <a:solidFill>
                  <a:schemeClr val="tx1"/>
                </a:solidFill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</a:rPr>
              <a:t>ce</a:t>
            </a:r>
            <a:r>
              <a:rPr lang="en-US" sz="13600" dirty="0" smtClean="0">
                <a:solidFill>
                  <a:schemeClr val="tx1"/>
                </a:solidFill>
              </a:rPr>
              <a:t> roman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un </a:t>
            </a:r>
            <a:r>
              <a:rPr lang="en-US" sz="13600" dirty="0" err="1" smtClean="0">
                <a:solidFill>
                  <a:schemeClr val="tx1"/>
                </a:solidFill>
              </a:rPr>
              <a:t>clerc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mais</a:t>
            </a:r>
            <a:r>
              <a:rPr lang="en-US" sz="13600" dirty="0" smtClean="0">
                <a:solidFill>
                  <a:schemeClr val="tx1"/>
                </a:solidFill>
              </a:rPr>
              <a:t> la version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perdue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13.Quelle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la </a:t>
            </a:r>
            <a:r>
              <a:rPr lang="en-US" sz="13600" dirty="0" err="1" smtClean="0">
                <a:solidFill>
                  <a:schemeClr val="tx1"/>
                </a:solidFill>
              </a:rPr>
              <a:t>différence</a:t>
            </a:r>
            <a:r>
              <a:rPr lang="en-US" sz="13600" dirty="0" smtClean="0">
                <a:solidFill>
                  <a:schemeClr val="tx1"/>
                </a:solidFill>
              </a:rPr>
              <a:t> entre </a:t>
            </a:r>
            <a:r>
              <a:rPr lang="en-US" sz="13600" dirty="0" err="1" smtClean="0">
                <a:solidFill>
                  <a:schemeClr val="tx1"/>
                </a:solidFill>
              </a:rPr>
              <a:t>lˊamour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épique</a:t>
            </a:r>
            <a:r>
              <a:rPr lang="en-US" sz="13600" dirty="0" smtClean="0">
                <a:solidFill>
                  <a:schemeClr val="tx1"/>
                </a:solidFill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</a:rPr>
              <a:t>lˊamour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courtoise</a:t>
            </a:r>
            <a:r>
              <a:rPr lang="en-US" sz="136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Dans</a:t>
            </a:r>
            <a:r>
              <a:rPr lang="en-US" sz="13600" dirty="0" smtClean="0">
                <a:solidFill>
                  <a:schemeClr val="tx1"/>
                </a:solidFill>
              </a:rPr>
              <a:t> la </a:t>
            </a:r>
            <a:r>
              <a:rPr lang="en-US" sz="13600" dirty="0" err="1" smtClean="0">
                <a:solidFill>
                  <a:schemeClr val="tx1"/>
                </a:solidFill>
              </a:rPr>
              <a:t>littérature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épique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lˊamour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volontaire.Mais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dans</a:t>
            </a:r>
            <a:r>
              <a:rPr lang="en-US" sz="13600" dirty="0" smtClean="0">
                <a:solidFill>
                  <a:schemeClr val="tx1"/>
                </a:solidFill>
              </a:rPr>
              <a:t> la </a:t>
            </a:r>
            <a:r>
              <a:rPr lang="en-US" sz="13600" dirty="0" err="1" smtClean="0">
                <a:solidFill>
                  <a:schemeClr val="tx1"/>
                </a:solidFill>
              </a:rPr>
              <a:t>littérature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courtoise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lˊamour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fatal.</a:t>
            </a:r>
          </a:p>
          <a:p>
            <a:r>
              <a:rPr lang="en-US" sz="13600" dirty="0" smtClean="0">
                <a:solidFill>
                  <a:schemeClr val="tx1"/>
                </a:solidFill>
              </a:rPr>
              <a:t>14.Lˊinfluence </a:t>
            </a:r>
            <a:r>
              <a:rPr lang="en-US" sz="13600" dirty="0" err="1" smtClean="0">
                <a:solidFill>
                  <a:schemeClr val="tx1"/>
                </a:solidFill>
              </a:rPr>
              <a:t>provençale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Comment la France du </a:t>
            </a:r>
            <a:r>
              <a:rPr lang="en-US" sz="13600" dirty="0" err="1" smtClean="0">
                <a:solidFill>
                  <a:schemeClr val="tx1"/>
                </a:solidFill>
              </a:rPr>
              <a:t>Sud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exerce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une</a:t>
            </a:r>
            <a:r>
              <a:rPr lang="en-US" sz="13600" dirty="0" smtClean="0">
                <a:solidFill>
                  <a:schemeClr val="tx1"/>
                </a:solidFill>
              </a:rPr>
              <a:t> influence </a:t>
            </a:r>
            <a:r>
              <a:rPr lang="en-US" sz="13600" dirty="0" err="1" smtClean="0">
                <a:solidFill>
                  <a:schemeClr val="tx1"/>
                </a:solidFill>
              </a:rPr>
              <a:t>àla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fois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littéraire</a:t>
            </a:r>
            <a:r>
              <a:rPr lang="en-US" sz="13600" dirty="0" smtClean="0">
                <a:solidFill>
                  <a:schemeClr val="tx1"/>
                </a:solidFill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</a:rPr>
              <a:t>sociale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sur</a:t>
            </a:r>
            <a:r>
              <a:rPr lang="en-US" sz="13600" dirty="0" smtClean="0">
                <a:solidFill>
                  <a:schemeClr val="tx1"/>
                </a:solidFill>
              </a:rPr>
              <a:t> la France du Nord?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15.Qui </a:t>
            </a:r>
            <a:r>
              <a:rPr lang="en-US" sz="13600" dirty="0" err="1" smtClean="0">
                <a:solidFill>
                  <a:schemeClr val="tx1"/>
                </a:solidFill>
              </a:rPr>
              <a:t>est-ce</a:t>
            </a:r>
            <a:r>
              <a:rPr lang="en-US" sz="13600" dirty="0" smtClean="0">
                <a:solidFill>
                  <a:schemeClr val="tx1"/>
                </a:solidFill>
              </a:rPr>
              <a:t> Chrétien de Troyes?</a:t>
            </a: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Cˊest</a:t>
            </a:r>
            <a:r>
              <a:rPr lang="en-US" sz="13600" dirty="0" smtClean="0">
                <a:solidFill>
                  <a:schemeClr val="tx1"/>
                </a:solidFill>
              </a:rPr>
              <a:t> un </a:t>
            </a:r>
            <a:r>
              <a:rPr lang="en-US" sz="13600" dirty="0" err="1" smtClean="0">
                <a:solidFill>
                  <a:schemeClr val="tx1"/>
                </a:solidFill>
              </a:rPr>
              <a:t>clerc</a:t>
            </a:r>
            <a:r>
              <a:rPr lang="en-US" sz="13600" dirty="0" smtClean="0">
                <a:solidFill>
                  <a:schemeClr val="tx1"/>
                </a:solidFill>
              </a:rPr>
              <a:t> qui </a:t>
            </a:r>
            <a:r>
              <a:rPr lang="en-US" sz="13600" dirty="0" err="1" smtClean="0">
                <a:solidFill>
                  <a:schemeClr val="tx1"/>
                </a:solidFill>
              </a:rPr>
              <a:t>écrit</a:t>
            </a:r>
            <a:r>
              <a:rPr lang="en-US" sz="13600" dirty="0" smtClean="0">
                <a:solidFill>
                  <a:schemeClr val="tx1"/>
                </a:solidFill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</a:rPr>
              <a:t>romans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courtois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pou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plaire</a:t>
            </a:r>
            <a:r>
              <a:rPr lang="en-US" sz="13600" dirty="0" smtClean="0">
                <a:solidFill>
                  <a:schemeClr val="tx1"/>
                </a:solidFill>
              </a:rPr>
              <a:t> à un public </a:t>
            </a:r>
            <a:r>
              <a:rPr lang="en-US" sz="13600" dirty="0" err="1" smtClean="0">
                <a:solidFill>
                  <a:schemeClr val="tx1"/>
                </a:solidFill>
              </a:rPr>
              <a:t>decour</a:t>
            </a:r>
            <a:r>
              <a:rPr lang="en-US" sz="13600" dirty="0" smtClean="0">
                <a:solidFill>
                  <a:schemeClr val="tx1"/>
                </a:solidFill>
              </a:rPr>
              <a:t>.  Il </a:t>
            </a:r>
            <a:r>
              <a:rPr lang="en-US" sz="13600" dirty="0" err="1" smtClean="0">
                <a:solidFill>
                  <a:schemeClr val="tx1"/>
                </a:solidFill>
              </a:rPr>
              <a:t>écrit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deux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sortes</a:t>
            </a:r>
            <a:r>
              <a:rPr lang="en-US" sz="13600" dirty="0" smtClean="0">
                <a:solidFill>
                  <a:schemeClr val="tx1"/>
                </a:solidFill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</a:rPr>
              <a:t>romans:roman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dˊamour</a:t>
            </a:r>
            <a:r>
              <a:rPr lang="en-US" sz="13600" dirty="0" smtClean="0">
                <a:solidFill>
                  <a:schemeClr val="tx1"/>
                </a:solidFill>
              </a:rPr>
              <a:t> et roman mystiques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16.Qui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– </a:t>
            </a:r>
            <a:r>
              <a:rPr lang="en-US" sz="13600" dirty="0" err="1" smtClean="0">
                <a:solidFill>
                  <a:schemeClr val="tx1"/>
                </a:solidFill>
              </a:rPr>
              <a:t>ce</a:t>
            </a:r>
            <a:r>
              <a:rPr lang="en-US" sz="13600" dirty="0" smtClean="0">
                <a:solidFill>
                  <a:schemeClr val="tx1"/>
                </a:solidFill>
              </a:rPr>
              <a:t> le </a:t>
            </a:r>
            <a:r>
              <a:rPr lang="en-US" sz="13600" dirty="0" err="1" smtClean="0">
                <a:solidFill>
                  <a:schemeClr val="tx1"/>
                </a:solidFill>
              </a:rPr>
              <a:t>roi</a:t>
            </a:r>
            <a:r>
              <a:rPr lang="en-US" sz="13600" dirty="0" smtClean="0">
                <a:solidFill>
                  <a:schemeClr val="tx1"/>
                </a:solidFill>
              </a:rPr>
              <a:t> Arthur?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Il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au début un chef </a:t>
            </a:r>
            <a:r>
              <a:rPr lang="en-US" sz="13600" dirty="0" err="1" smtClean="0">
                <a:solidFill>
                  <a:schemeClr val="tx1"/>
                </a:solidFill>
              </a:rPr>
              <a:t>populaire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résistance </a:t>
            </a:r>
            <a:r>
              <a:rPr lang="en-US" sz="13600" dirty="0" err="1" smtClean="0">
                <a:solidFill>
                  <a:schemeClr val="tx1"/>
                </a:solidFill>
              </a:rPr>
              <a:t>bretonne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contre</a:t>
            </a:r>
            <a:r>
              <a:rPr lang="en-US" sz="13600" dirty="0" smtClean="0">
                <a:solidFill>
                  <a:schemeClr val="tx1"/>
                </a:solidFill>
              </a:rPr>
              <a:t> les </a:t>
            </a:r>
            <a:r>
              <a:rPr lang="en-US" sz="13600" dirty="0" err="1" smtClean="0">
                <a:solidFill>
                  <a:schemeClr val="tx1"/>
                </a:solidFill>
              </a:rPr>
              <a:t>envahisseurs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saxons.Pour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éviter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toute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sorte</a:t>
            </a:r>
            <a:r>
              <a:rPr lang="en-US" sz="13600" dirty="0" smtClean="0">
                <a:solidFill>
                  <a:schemeClr val="tx1"/>
                </a:solidFill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</a:rPr>
              <a:t>querelles</a:t>
            </a:r>
            <a:r>
              <a:rPr lang="en-US" sz="13600" dirty="0" smtClean="0">
                <a:solidFill>
                  <a:schemeClr val="tx1"/>
                </a:solidFill>
              </a:rPr>
              <a:t> ,</a:t>
            </a:r>
            <a:r>
              <a:rPr lang="en-US" sz="13600" dirty="0" err="1" smtClean="0">
                <a:solidFill>
                  <a:schemeClr val="tx1"/>
                </a:solidFill>
              </a:rPr>
              <a:t>ils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siègent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autour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dˊune</a:t>
            </a:r>
            <a:r>
              <a:rPr lang="en-US" sz="13600" dirty="0" smtClean="0">
                <a:solidFill>
                  <a:schemeClr val="tx1"/>
                </a:solidFill>
              </a:rPr>
              <a:t> table </a:t>
            </a:r>
            <a:r>
              <a:rPr lang="en-US" sz="13600" dirty="0" err="1" smtClean="0">
                <a:solidFill>
                  <a:schemeClr val="tx1"/>
                </a:solidFill>
              </a:rPr>
              <a:t>ronde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17.Littérature </a:t>
            </a:r>
            <a:r>
              <a:rPr lang="en-US" sz="13600" dirty="0" err="1" smtClean="0">
                <a:solidFill>
                  <a:schemeClr val="tx1"/>
                </a:solidFill>
              </a:rPr>
              <a:t>Bourgeoise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Au XIII </a:t>
            </a:r>
            <a:r>
              <a:rPr lang="en-US" sz="13600" dirty="0" err="1" smtClean="0">
                <a:solidFill>
                  <a:schemeClr val="tx1"/>
                </a:solidFill>
              </a:rPr>
              <a:t>ème</a:t>
            </a:r>
            <a:r>
              <a:rPr lang="en-US" sz="13600" dirty="0" smtClean="0">
                <a:solidFill>
                  <a:schemeClr val="tx1"/>
                </a:solidFill>
              </a:rPr>
              <a:t> siècle les </a:t>
            </a:r>
            <a:r>
              <a:rPr lang="en-US" sz="13600" dirty="0" err="1" smtClean="0">
                <a:solidFill>
                  <a:schemeClr val="tx1"/>
                </a:solidFill>
              </a:rPr>
              <a:t>villes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françaises</a:t>
            </a:r>
            <a:r>
              <a:rPr lang="en-US" sz="13600" dirty="0" smtClean="0">
                <a:solidFill>
                  <a:schemeClr val="tx1"/>
                </a:solidFill>
              </a:rPr>
              <a:t> les plus riches font des foyers de </a:t>
            </a:r>
            <a:r>
              <a:rPr lang="en-US" sz="13600" dirty="0" err="1" smtClean="0">
                <a:solidFill>
                  <a:schemeClr val="tx1"/>
                </a:solidFill>
              </a:rPr>
              <a:t>culture.Cette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littérature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est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représentée</a:t>
            </a:r>
            <a:r>
              <a:rPr lang="en-US" sz="13600" dirty="0" smtClean="0">
                <a:solidFill>
                  <a:schemeClr val="tx1"/>
                </a:solidFill>
              </a:rPr>
              <a:t> par les </a:t>
            </a:r>
            <a:r>
              <a:rPr lang="en-US" sz="13600" dirty="0" err="1" smtClean="0">
                <a:solidFill>
                  <a:schemeClr val="tx1"/>
                </a:solidFill>
              </a:rPr>
              <a:t>fabliaux,les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isopets</a:t>
            </a:r>
            <a:r>
              <a:rPr lang="en-US" sz="13600" dirty="0" smtClean="0">
                <a:solidFill>
                  <a:schemeClr val="tx1"/>
                </a:solidFill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</a:rPr>
              <a:t>lˊart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dramatique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18.Les Fabliaux</a:t>
            </a: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Ce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sont</a:t>
            </a:r>
            <a:r>
              <a:rPr lang="en-US" sz="13600" dirty="0" smtClean="0">
                <a:solidFill>
                  <a:schemeClr val="tx1"/>
                </a:solidFill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</a:rPr>
              <a:t>contes</a:t>
            </a:r>
            <a:r>
              <a:rPr lang="en-US" sz="13600" dirty="0" smtClean="0">
                <a:solidFill>
                  <a:schemeClr val="tx1"/>
                </a:solidFill>
              </a:rPr>
              <a:t> à </a:t>
            </a:r>
            <a:r>
              <a:rPr lang="en-US" sz="13600" dirty="0" err="1" smtClean="0">
                <a:solidFill>
                  <a:schemeClr val="tx1"/>
                </a:solidFill>
              </a:rPr>
              <a:t>rire</a:t>
            </a:r>
            <a:r>
              <a:rPr lang="en-US" sz="13600" dirty="0" smtClean="0">
                <a:solidFill>
                  <a:schemeClr val="tx1"/>
                </a:solidFill>
              </a:rPr>
              <a:t> en </a:t>
            </a:r>
            <a:r>
              <a:rPr lang="en-US" sz="13600" dirty="0" err="1" smtClean="0">
                <a:solidFill>
                  <a:schemeClr val="tx1"/>
                </a:solidFill>
              </a:rPr>
              <a:t>vers.Ils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sont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caractérisés</a:t>
            </a:r>
            <a:r>
              <a:rPr lang="en-US" sz="13600" dirty="0" smtClean="0">
                <a:solidFill>
                  <a:schemeClr val="tx1"/>
                </a:solidFill>
              </a:rPr>
              <a:t> par </a:t>
            </a:r>
            <a:r>
              <a:rPr lang="en-US" sz="13600" dirty="0" err="1" smtClean="0">
                <a:solidFill>
                  <a:schemeClr val="tx1"/>
                </a:solidFill>
              </a:rPr>
              <a:t>leurs</a:t>
            </a:r>
            <a:r>
              <a:rPr lang="en-US" sz="13600" dirty="0" smtClean="0">
                <a:solidFill>
                  <a:schemeClr val="tx1"/>
                </a:solidFill>
              </a:rPr>
              <a:t> observations critiques des </a:t>
            </a:r>
            <a:r>
              <a:rPr lang="en-US" sz="13600" dirty="0" err="1" smtClean="0">
                <a:solidFill>
                  <a:schemeClr val="tx1"/>
                </a:solidFill>
              </a:rPr>
              <a:t>mœurs</a:t>
            </a:r>
            <a:r>
              <a:rPr lang="en-US" sz="13600" dirty="0" smtClean="0">
                <a:solidFill>
                  <a:schemeClr val="tx1"/>
                </a:solidFill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</a:rPr>
              <a:t>sa</a:t>
            </a:r>
            <a:r>
              <a:rPr lang="en-US" sz="13600" dirty="0" smtClean="0">
                <a:solidFill>
                  <a:schemeClr val="tx1"/>
                </a:solidFill>
              </a:rPr>
              <a:t> satire des traditions </a:t>
            </a:r>
            <a:r>
              <a:rPr lang="en-US" sz="13600" dirty="0" err="1" smtClean="0">
                <a:solidFill>
                  <a:schemeClr val="tx1"/>
                </a:solidFill>
              </a:rPr>
              <a:t>sociales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 19.Les </a:t>
            </a:r>
            <a:r>
              <a:rPr lang="en-US" sz="13600" dirty="0" err="1" smtClean="0">
                <a:solidFill>
                  <a:schemeClr val="tx1"/>
                </a:solidFill>
              </a:rPr>
              <a:t>Isopets</a:t>
            </a:r>
            <a:endParaRPr lang="ar-IQ" sz="13600" dirty="0" smtClean="0">
              <a:solidFill>
                <a:schemeClr val="tx1"/>
              </a:solidFill>
            </a:endParaRP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fables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racontés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voies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animaux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fables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écrits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Esope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traduits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Marie </a:t>
            </a:r>
            <a:r>
              <a:rPr lang="en-US" sz="13600" dirty="0" smtClean="0">
                <a:solidFill>
                  <a:schemeClr val="tx1"/>
                </a:solidFill>
              </a:rPr>
              <a:t>de France.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                  20 .Le roman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Ronard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Quelles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caractéristiques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roman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Ronardde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.?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1.Ce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poèmes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indépendants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2.Une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épopé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comique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3.Cˊest la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lutte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entre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Ronard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Isengrin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4.Ces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poèmes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pour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objectif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critiquer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les traditions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transposés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des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animauxtre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21.Lˊart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dramatique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A.Le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religieux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la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culte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lˊorigine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français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sujet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principal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était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1.La vie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Jésus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2.La vie des saints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récits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sacrés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</a:t>
            </a:r>
            <a:r>
              <a:rPr lang="en-US" sz="13600" dirty="0" smtClean="0">
                <a:solidFill>
                  <a:schemeClr val="tx1"/>
                </a:solidFill>
              </a:rPr>
              <a:t>22.Le </a:t>
            </a:r>
            <a:r>
              <a:rPr lang="en-US" sz="13600" dirty="0" err="1" smtClean="0">
                <a:solidFill>
                  <a:schemeClr val="tx1"/>
                </a:solidFill>
              </a:rPr>
              <a:t>jeu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dˊAdam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œuvre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dramatique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plus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précieuse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reste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decette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période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là.Lˊauteur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anonyme.Ce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spectacle commence avec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lˊexpulsion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dˊAdam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femme Eve du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Paradis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23.Le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comique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né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celui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religieux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en fait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partie.Le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clerc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Adam 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Bossu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 a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créé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deux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pièces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1.le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jeu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feuillée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jeu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Robin et Marion</a:t>
            </a: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24.Les 5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présentation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comique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1.Déclamation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dramatique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animée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des jongleurs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2.Le monologue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débat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dit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5.La farce</a:t>
            </a: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25.La renaissance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Q1.Pourquoi la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rennaissance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Q2.Quelles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crises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àla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fin du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Moyen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âge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1.Une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crise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lˊuniversité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2.Une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crise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litterature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3.Une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crise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sociale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crise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religion</a:t>
            </a:r>
          </a:p>
          <a:p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26.La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rennaissance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italienne</a:t>
            </a:r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Louis XII et François 1er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franchissent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Alpes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Milan,au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cours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leur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campagne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Italie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découvrent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société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très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ar-IQ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élégante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vie </a:t>
            </a:r>
            <a:r>
              <a:rPr lang="en-US" sz="13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raffinée</a:t>
            </a:r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</a:p>
          <a:p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27.La </a:t>
            </a:r>
            <a:r>
              <a:rPr lang="en-US" sz="13600" dirty="0" err="1" smtClean="0">
                <a:solidFill>
                  <a:schemeClr val="tx1"/>
                </a:solidFill>
              </a:rPr>
              <a:t>réforme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ar-IQ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smtClean="0">
                <a:solidFill>
                  <a:schemeClr val="tx1"/>
                </a:solidFill>
              </a:rPr>
              <a:t>Un </a:t>
            </a:r>
            <a:r>
              <a:rPr lang="en-US" sz="13600" dirty="0" err="1" smtClean="0">
                <a:solidFill>
                  <a:schemeClr val="tx1"/>
                </a:solidFill>
              </a:rPr>
              <a:t>mouvement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religieux</a:t>
            </a:r>
            <a:r>
              <a:rPr lang="en-US" sz="13600" dirty="0" smtClean="0">
                <a:solidFill>
                  <a:schemeClr val="tx1"/>
                </a:solidFill>
              </a:rPr>
              <a:t> qui fond le </a:t>
            </a:r>
            <a:r>
              <a:rPr lang="en-US" sz="13600" dirty="0" err="1" smtClean="0">
                <a:solidFill>
                  <a:schemeClr val="tx1"/>
                </a:solidFill>
              </a:rPr>
              <a:t>protestantisme</a:t>
            </a:r>
            <a:r>
              <a:rPr lang="en-US" sz="13600" dirty="0" smtClean="0">
                <a:solidFill>
                  <a:schemeClr val="tx1"/>
                </a:solidFill>
              </a:rPr>
              <a:t> ,</a:t>
            </a:r>
            <a:r>
              <a:rPr lang="en-US" sz="13600" dirty="0" err="1" smtClean="0">
                <a:solidFill>
                  <a:schemeClr val="tx1"/>
                </a:solidFill>
              </a:rPr>
              <a:t>répandu</a:t>
            </a:r>
            <a:r>
              <a:rPr lang="en-US" sz="13600" dirty="0" smtClean="0">
                <a:solidFill>
                  <a:schemeClr val="tx1"/>
                </a:solidFill>
              </a:rPr>
              <a:t> en France et en </a:t>
            </a:r>
            <a:r>
              <a:rPr lang="en-US" sz="13600" dirty="0" err="1" smtClean="0">
                <a:solidFill>
                  <a:schemeClr val="tx1"/>
                </a:solidFill>
              </a:rPr>
              <a:t>Allemagne.En</a:t>
            </a:r>
            <a:r>
              <a:rPr lang="en-US" sz="13600" dirty="0" smtClean="0">
                <a:solidFill>
                  <a:schemeClr val="tx1"/>
                </a:solidFill>
              </a:rPr>
              <a:t> France par </a:t>
            </a:r>
            <a:r>
              <a:rPr lang="en-US" sz="13600" dirty="0" err="1" smtClean="0">
                <a:solidFill>
                  <a:schemeClr val="tx1"/>
                </a:solidFill>
              </a:rPr>
              <a:t>Erasme.En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Allemagne</a:t>
            </a:r>
            <a:r>
              <a:rPr lang="en-US" sz="13600" dirty="0" smtClean="0">
                <a:solidFill>
                  <a:schemeClr val="tx1"/>
                </a:solidFill>
              </a:rPr>
              <a:t> par Martin Luther qui au contraire </a:t>
            </a:r>
            <a:r>
              <a:rPr lang="en-US" sz="13600" dirty="0" err="1" smtClean="0">
                <a:solidFill>
                  <a:schemeClr val="tx1"/>
                </a:solidFill>
              </a:rPr>
              <a:t>dˊErasme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rejette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totalement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lˊautorité</a:t>
            </a:r>
            <a:r>
              <a:rPr lang="en-US" sz="13600" dirty="0" smtClean="0">
                <a:solidFill>
                  <a:schemeClr val="tx1"/>
                </a:solidFill>
              </a:rPr>
              <a:t> de Rome.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r>
              <a:rPr lang="en-US" sz="13600" dirty="0" smtClean="0">
                <a:solidFill>
                  <a:schemeClr val="tx1"/>
                </a:solidFill>
              </a:rPr>
              <a:t>28.Les </a:t>
            </a:r>
            <a:r>
              <a:rPr lang="en-US" sz="13600" dirty="0" err="1" smtClean="0">
                <a:solidFill>
                  <a:schemeClr val="tx1"/>
                </a:solidFill>
              </a:rPr>
              <a:t>trois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période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rennaissance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La première </a:t>
            </a:r>
            <a:r>
              <a:rPr lang="en-US" sz="13600" dirty="0" err="1" smtClean="0">
                <a:solidFill>
                  <a:schemeClr val="tx1"/>
                </a:solidFill>
              </a:rPr>
              <a:t>période:au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cour</a:t>
            </a:r>
            <a:r>
              <a:rPr lang="en-US" sz="13600" dirty="0" smtClean="0">
                <a:solidFill>
                  <a:schemeClr val="tx1"/>
                </a:solidFill>
              </a:rPr>
              <a:t> de </a:t>
            </a:r>
            <a:r>
              <a:rPr lang="en-US" sz="13600" dirty="0" err="1" smtClean="0">
                <a:solidFill>
                  <a:schemeClr val="tx1"/>
                </a:solidFill>
              </a:rPr>
              <a:t>cette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période</a:t>
            </a:r>
            <a:r>
              <a:rPr lang="en-US" sz="13600" dirty="0" smtClean="0">
                <a:solidFill>
                  <a:schemeClr val="tx1"/>
                </a:solidFill>
              </a:rPr>
              <a:t> la renaissance et la </a:t>
            </a:r>
            <a:r>
              <a:rPr lang="en-US" sz="13600" dirty="0" err="1" smtClean="0">
                <a:solidFill>
                  <a:schemeClr val="tx1"/>
                </a:solidFill>
              </a:rPr>
              <a:t>réforme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vont</a:t>
            </a:r>
            <a:r>
              <a:rPr lang="en-US" sz="13600" dirty="0" smtClean="0">
                <a:solidFill>
                  <a:schemeClr val="tx1"/>
                </a:solidFill>
              </a:rPr>
              <a:t> de pair.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La </a:t>
            </a:r>
            <a:r>
              <a:rPr lang="en-US" sz="13600" dirty="0" err="1" smtClean="0">
                <a:solidFill>
                  <a:schemeClr val="tx1"/>
                </a:solidFill>
              </a:rPr>
              <a:t>deuxième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période:les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écrivais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sˊéloignent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réforme</a:t>
            </a:r>
            <a:r>
              <a:rPr lang="en-US" sz="13600" dirty="0" smtClean="0">
                <a:solidFill>
                  <a:schemeClr val="tx1"/>
                </a:solidFill>
              </a:rPr>
              <a:t> 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La </a:t>
            </a:r>
            <a:r>
              <a:rPr lang="en-US" sz="13600" dirty="0" err="1" smtClean="0">
                <a:solidFill>
                  <a:schemeClr val="tx1"/>
                </a:solidFill>
              </a:rPr>
              <a:t>troisième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période:la</a:t>
            </a:r>
            <a:r>
              <a:rPr lang="en-US" sz="13600" dirty="0" smtClean="0">
                <a:solidFill>
                  <a:schemeClr val="tx1"/>
                </a:solidFill>
              </a:rPr>
              <a:t> guerre 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religion.</a:t>
            </a:r>
          </a:p>
          <a:p>
            <a:r>
              <a:rPr lang="en-US" sz="13600" dirty="0" smtClean="0">
                <a:solidFill>
                  <a:schemeClr val="tx1"/>
                </a:solidFill>
              </a:rPr>
              <a:t>29.Françoise Rabelais </a:t>
            </a:r>
          </a:p>
          <a:p>
            <a:r>
              <a:rPr lang="en-US" sz="13600" dirty="0" smtClean="0">
                <a:solidFill>
                  <a:schemeClr val="tx1"/>
                </a:solidFill>
              </a:rPr>
              <a:t>un </a:t>
            </a:r>
            <a:r>
              <a:rPr lang="en-US" sz="13600" dirty="0" err="1" smtClean="0">
                <a:solidFill>
                  <a:schemeClr val="tx1"/>
                </a:solidFill>
              </a:rPr>
              <a:t>écrivain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humaniste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Rennaissance</a:t>
            </a:r>
            <a:r>
              <a:rPr lang="en-US" sz="13600" dirty="0" smtClean="0">
                <a:solidFill>
                  <a:schemeClr val="tx1"/>
                </a:solidFill>
              </a:rPr>
              <a:t>: </a:t>
            </a: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ar-IQ" sz="13600" dirty="0" smtClean="0">
                <a:solidFill>
                  <a:schemeClr val="tx1"/>
                </a:solidFill>
              </a:rPr>
              <a:t>    </a:t>
            </a:r>
            <a:r>
              <a:rPr lang="en-US" sz="13600" dirty="0" smtClean="0">
                <a:solidFill>
                  <a:schemeClr val="tx1"/>
                </a:solidFill>
              </a:rPr>
              <a:t>    1.Il </a:t>
            </a:r>
            <a:r>
              <a:rPr lang="en-US" sz="13600" dirty="0" err="1" smtClean="0">
                <a:solidFill>
                  <a:schemeClr val="tx1"/>
                </a:solidFill>
              </a:rPr>
              <a:t>exprime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idées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dˊune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façon</a:t>
            </a:r>
            <a:r>
              <a:rPr lang="en-US" sz="13600" dirty="0" smtClean="0">
                <a:solidFill>
                  <a:schemeClr val="tx1"/>
                </a:solidFill>
              </a:rPr>
              <a:t> burlesque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  2.Il admire la </a:t>
            </a:r>
            <a:r>
              <a:rPr lang="en-US" sz="13600" dirty="0" err="1" smtClean="0">
                <a:solidFill>
                  <a:schemeClr val="tx1"/>
                </a:solidFill>
              </a:rPr>
              <a:t>consience</a:t>
            </a:r>
            <a:r>
              <a:rPr lang="en-US" sz="13600" dirty="0" smtClean="0">
                <a:solidFill>
                  <a:schemeClr val="tx1"/>
                </a:solidFill>
              </a:rPr>
              <a:t>  et la </a:t>
            </a:r>
            <a:r>
              <a:rPr lang="en-US" sz="13600" dirty="0" err="1" smtClean="0">
                <a:solidFill>
                  <a:schemeClr val="tx1"/>
                </a:solidFill>
              </a:rPr>
              <a:t>sagesse</a:t>
            </a:r>
            <a:r>
              <a:rPr lang="en-US" sz="13600" dirty="0" smtClean="0">
                <a:solidFill>
                  <a:schemeClr val="tx1"/>
                </a:solidFill>
              </a:rPr>
              <a:t> antique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  3.Il a </a:t>
            </a:r>
            <a:r>
              <a:rPr lang="en-US" sz="13600" dirty="0" err="1" smtClean="0">
                <a:solidFill>
                  <a:schemeClr val="tx1"/>
                </a:solidFill>
              </a:rPr>
              <a:t>une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grande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richesse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3600" dirty="0" smtClean="0">
                <a:solidFill>
                  <a:schemeClr val="tx1"/>
                </a:solidFill>
              </a:rPr>
              <a:t>  4.Il </a:t>
            </a:r>
            <a:r>
              <a:rPr lang="en-US" sz="13600" dirty="0" err="1" smtClean="0">
                <a:solidFill>
                  <a:schemeClr val="tx1"/>
                </a:solidFill>
              </a:rPr>
              <a:t>exprime</a:t>
            </a:r>
            <a:r>
              <a:rPr lang="en-US" sz="13600" dirty="0" smtClean="0">
                <a:solidFill>
                  <a:schemeClr val="tx1"/>
                </a:solidFill>
              </a:rPr>
              <a:t> la vie.</a:t>
            </a:r>
          </a:p>
          <a:p>
            <a:r>
              <a:rPr lang="en-US" sz="13600" dirty="0" smtClean="0">
                <a:solidFill>
                  <a:schemeClr val="tx1"/>
                </a:solidFill>
              </a:rPr>
              <a:t>30.La </a:t>
            </a:r>
            <a:r>
              <a:rPr lang="en-US" sz="13600" dirty="0" err="1" smtClean="0">
                <a:solidFill>
                  <a:schemeClr val="tx1"/>
                </a:solidFill>
              </a:rPr>
              <a:t>Pléiade</a:t>
            </a:r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cˊest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une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groupede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sept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grands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poètes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français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dela</a:t>
            </a:r>
            <a:r>
              <a:rPr lang="en-US" sz="13600" dirty="0" smtClean="0">
                <a:solidFill>
                  <a:schemeClr val="tx1"/>
                </a:solidFill>
              </a:rPr>
              <a:t> Renaissance.</a:t>
            </a:r>
          </a:p>
          <a:p>
            <a:pPr algn="l"/>
            <a:r>
              <a:rPr lang="en-US" sz="13600" dirty="0" err="1" smtClean="0">
                <a:solidFill>
                  <a:schemeClr val="tx1"/>
                </a:solidFill>
              </a:rPr>
              <a:t>Ces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poètes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sont:Baïf,Tyard,Dorat,Ronsard,De</a:t>
            </a:r>
            <a:r>
              <a:rPr lang="en-US" sz="13600" dirty="0" smtClean="0">
                <a:solidFill>
                  <a:schemeClr val="tx1"/>
                </a:solidFill>
              </a:rPr>
              <a:t> </a:t>
            </a:r>
            <a:r>
              <a:rPr lang="en-US" sz="13600" dirty="0" err="1" smtClean="0">
                <a:solidFill>
                  <a:schemeClr val="tx1"/>
                </a:solidFill>
              </a:rPr>
              <a:t>Bellay,Belleau,Jodelle</a:t>
            </a:r>
            <a:r>
              <a:rPr lang="en-US" sz="1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 smtClean="0">
              <a:solidFill>
                <a:schemeClr val="tx1"/>
              </a:solidFill>
            </a:endParaRP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l"/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1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1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286000" y="227483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2.La formation </a:t>
            </a:r>
            <a:r>
              <a:rPr lang="en-US" dirty="0" err="1" smtClean="0"/>
              <a:t>dela</a:t>
            </a:r>
            <a:r>
              <a:rPr lang="en-US" dirty="0" smtClean="0"/>
              <a:t> langue </a:t>
            </a:r>
            <a:r>
              <a:rPr lang="en-US" dirty="0" err="1" smtClean="0"/>
              <a:t>francaise</a:t>
            </a:r>
            <a:endParaRPr lang="en-US" dirty="0" smtClean="0"/>
          </a:p>
          <a:p>
            <a:pPr algn="l"/>
            <a:r>
              <a:rPr lang="en-US" dirty="0" smtClean="0"/>
              <a:t> 1.Le temps du </a:t>
            </a:r>
            <a:r>
              <a:rPr lang="en-US" dirty="0" err="1" smtClean="0"/>
              <a:t>Vème</a:t>
            </a:r>
            <a:r>
              <a:rPr lang="en-US" dirty="0" smtClean="0"/>
              <a:t> siècle.</a:t>
            </a:r>
          </a:p>
          <a:p>
            <a:pPr algn="l"/>
            <a:r>
              <a:rPr lang="en-US" dirty="0" smtClean="0"/>
              <a:t> 2.Le temps du </a:t>
            </a:r>
            <a:r>
              <a:rPr lang="en-US" dirty="0" err="1" smtClean="0"/>
              <a:t>Vième</a:t>
            </a:r>
            <a:r>
              <a:rPr lang="en-US" dirty="0" smtClean="0"/>
              <a:t> siècle.</a:t>
            </a:r>
          </a:p>
          <a:p>
            <a:pPr algn="l"/>
            <a:r>
              <a:rPr lang="en-US" dirty="0" smtClean="0"/>
              <a:t>3.Le </a:t>
            </a:r>
            <a:r>
              <a:rPr lang="en-US" dirty="0" err="1" smtClean="0"/>
              <a:t>morcellement</a:t>
            </a:r>
            <a:r>
              <a:rPr lang="en-US" dirty="0" smtClean="0"/>
              <a:t> féodal:picard,wallon,lorrain,normand,anglo-normand,poitevin,francien.</a:t>
            </a:r>
          </a:p>
          <a:p>
            <a:pPr algn="l"/>
            <a:r>
              <a:rPr lang="en-US" dirty="0" smtClean="0"/>
              <a:t>4.Le </a:t>
            </a:r>
            <a:r>
              <a:rPr lang="en-US" dirty="0" err="1" smtClean="0"/>
              <a:t>francien:dialecte</a:t>
            </a:r>
            <a:r>
              <a:rPr lang="en-US" dirty="0" smtClean="0"/>
              <a:t> </a:t>
            </a:r>
            <a:r>
              <a:rPr lang="en-US" dirty="0" err="1" smtClean="0"/>
              <a:t>delˋile</a:t>
            </a:r>
            <a:r>
              <a:rPr lang="en-US" dirty="0" smtClean="0"/>
              <a:t> de France</a:t>
            </a:r>
          </a:p>
          <a:p>
            <a:pPr algn="l"/>
            <a:r>
              <a:rPr lang="en-US" dirty="0" smtClean="0"/>
              <a:t>5.La langue du XIV </a:t>
            </a:r>
            <a:r>
              <a:rPr lang="en-US" dirty="0" err="1" smtClean="0"/>
              <a:t>ème</a:t>
            </a:r>
            <a:r>
              <a:rPr lang="en-US" dirty="0" smtClean="0"/>
              <a:t> siècle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3.La </a:t>
            </a:r>
            <a:r>
              <a:rPr lang="en-US" dirty="0" err="1" smtClean="0"/>
              <a:t>littérature</a:t>
            </a:r>
            <a:r>
              <a:rPr lang="en-US" dirty="0" smtClean="0"/>
              <a:t> </a:t>
            </a:r>
            <a:r>
              <a:rPr lang="en-US" dirty="0" err="1" smtClean="0"/>
              <a:t>épique</a:t>
            </a:r>
            <a:endParaRPr lang="en-US" dirty="0" smtClean="0"/>
          </a:p>
          <a:p>
            <a:pPr algn="l"/>
            <a:r>
              <a:rPr lang="en-US" dirty="0" smtClean="0"/>
              <a:t>Les </a:t>
            </a:r>
            <a:r>
              <a:rPr lang="en-US" dirty="0" err="1" smtClean="0"/>
              <a:t>épopées:Ce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des </a:t>
            </a:r>
            <a:r>
              <a:rPr lang="en-US" dirty="0" err="1" smtClean="0"/>
              <a:t>poèmes</a:t>
            </a:r>
            <a:r>
              <a:rPr lang="en-US" dirty="0" smtClean="0"/>
              <a:t> </a:t>
            </a:r>
            <a:r>
              <a:rPr lang="en-US" dirty="0" err="1" smtClean="0"/>
              <a:t>distincts</a:t>
            </a:r>
            <a:r>
              <a:rPr lang="en-US" dirty="0" smtClean="0"/>
              <a:t> et indépendants.ils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nés</a:t>
            </a:r>
            <a:r>
              <a:rPr lang="en-US" dirty="0" smtClean="0"/>
              <a:t> au XI et </a:t>
            </a:r>
            <a:r>
              <a:rPr lang="en-US" dirty="0" err="1" smtClean="0"/>
              <a:t>fleurissent</a:t>
            </a:r>
            <a:r>
              <a:rPr lang="en-US" dirty="0" smtClean="0"/>
              <a:t> au </a:t>
            </a:r>
            <a:r>
              <a:rPr lang="en-US" dirty="0" err="1" smtClean="0"/>
              <a:t>XIIsous</a:t>
            </a:r>
            <a:r>
              <a:rPr lang="en-US" dirty="0" smtClean="0"/>
              <a:t> </a:t>
            </a:r>
            <a:endParaRPr lang="ar-IQ" dirty="0" smtClean="0"/>
          </a:p>
          <a:p>
            <a:pPr algn="l"/>
            <a:r>
              <a:rPr lang="en-US" dirty="0" smtClean="0"/>
              <a:t>le nom des chansons de geste.ces chansons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rapportés</a:t>
            </a:r>
            <a:r>
              <a:rPr lang="en-US" dirty="0" smtClean="0"/>
              <a:t> par :</a:t>
            </a:r>
          </a:p>
          <a:p>
            <a:pPr algn="l"/>
            <a:r>
              <a:rPr lang="en-US" dirty="0" smtClean="0"/>
              <a:t>1.Les troubadours</a:t>
            </a:r>
          </a:p>
          <a:p>
            <a:pPr algn="l"/>
            <a:r>
              <a:rPr lang="en-US" dirty="0" smtClean="0"/>
              <a:t>2.Les </a:t>
            </a:r>
            <a:r>
              <a:rPr lang="en-US" dirty="0" err="1" smtClean="0"/>
              <a:t>trouvères</a:t>
            </a:r>
            <a:endParaRPr lang="en-US" dirty="0" smtClean="0"/>
          </a:p>
          <a:p>
            <a:pPr algn="l"/>
            <a:r>
              <a:rPr lang="en-US" dirty="0" smtClean="0"/>
              <a:t>3.Les jongleurs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4.La chanson de Roland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286000" y="26903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1.La </a:t>
            </a:r>
            <a:r>
              <a:rPr lang="en-US" dirty="0" err="1" smtClean="0"/>
              <a:t>trahison</a:t>
            </a:r>
            <a:r>
              <a:rPr lang="en-US" dirty="0" smtClean="0"/>
              <a:t> de </a:t>
            </a:r>
            <a:r>
              <a:rPr lang="en-US" dirty="0" err="1" smtClean="0"/>
              <a:t>Ganelon</a:t>
            </a:r>
            <a:endParaRPr lang="en-US" dirty="0" smtClean="0"/>
          </a:p>
          <a:p>
            <a:pPr algn="l"/>
            <a:r>
              <a:rPr lang="en-US" dirty="0" smtClean="0"/>
              <a:t>2.La mort de Roland</a:t>
            </a:r>
          </a:p>
          <a:p>
            <a:pPr algn="l"/>
            <a:r>
              <a:rPr lang="en-US" dirty="0" smtClean="0"/>
              <a:t>3.La </a:t>
            </a:r>
            <a:r>
              <a:rPr lang="en-US" dirty="0" err="1" smtClean="0"/>
              <a:t>vengence</a:t>
            </a:r>
            <a:r>
              <a:rPr lang="en-US" dirty="0" smtClean="0"/>
              <a:t> de Charlemagne.</a:t>
            </a:r>
          </a:p>
          <a:p>
            <a:pPr algn="l"/>
            <a:r>
              <a:rPr lang="en-US" dirty="0" smtClean="0"/>
              <a:t>4.Le </a:t>
            </a:r>
            <a:r>
              <a:rPr lang="en-US" dirty="0" err="1" smtClean="0"/>
              <a:t>châtiment</a:t>
            </a:r>
            <a:r>
              <a:rPr lang="en-US" dirty="0" smtClean="0"/>
              <a:t> de </a:t>
            </a:r>
            <a:r>
              <a:rPr lang="en-US" dirty="0" err="1" smtClean="0"/>
              <a:t>Ganelon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5.Lˋesprit </a:t>
            </a:r>
            <a:r>
              <a:rPr lang="en-US" dirty="0" err="1" smtClean="0"/>
              <a:t>épique</a:t>
            </a:r>
            <a:r>
              <a:rPr lang="en-US" dirty="0" smtClean="0"/>
              <a:t> 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               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caractéristiques</a:t>
            </a:r>
            <a:r>
              <a:rPr lang="en-US" dirty="0" smtClean="0"/>
              <a:t> </a:t>
            </a:r>
            <a:r>
              <a:rPr lang="en-US" dirty="0" err="1" smtClean="0"/>
              <a:t>delˋésprit</a:t>
            </a:r>
            <a:r>
              <a:rPr lang="en-US" dirty="0" smtClean="0"/>
              <a:t> </a:t>
            </a:r>
            <a:r>
              <a:rPr lang="en-US" dirty="0" err="1" smtClean="0"/>
              <a:t>épique</a:t>
            </a:r>
            <a:r>
              <a:rPr lang="en-US" dirty="0" smtClean="0"/>
              <a:t>?</a:t>
            </a:r>
          </a:p>
          <a:p>
            <a:pPr algn="l"/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motifs </a:t>
            </a:r>
            <a:r>
              <a:rPr lang="en-US" dirty="0" err="1" smtClean="0"/>
              <a:t>humains</a:t>
            </a:r>
            <a:r>
              <a:rPr lang="en-US" dirty="0" smtClean="0"/>
              <a:t> </a:t>
            </a:r>
            <a:r>
              <a:rPr lang="en-US" dirty="0" err="1" smtClean="0"/>
              <a:t>delˋesprit</a:t>
            </a:r>
            <a:r>
              <a:rPr lang="en-US" dirty="0" smtClean="0"/>
              <a:t> </a:t>
            </a:r>
            <a:r>
              <a:rPr lang="en-US" dirty="0" err="1" smtClean="0"/>
              <a:t>épique</a:t>
            </a:r>
            <a:r>
              <a:rPr lang="en-US" dirty="0" smtClean="0"/>
              <a:t>?</a:t>
            </a:r>
          </a:p>
          <a:p>
            <a:pPr algn="l"/>
            <a:r>
              <a:rPr lang="en-US" dirty="0" err="1" smtClean="0"/>
              <a:t>Où</a:t>
            </a:r>
            <a:r>
              <a:rPr lang="en-US" dirty="0" smtClean="0"/>
              <a:t> se </a:t>
            </a:r>
            <a:r>
              <a:rPr lang="en-US" dirty="0" err="1" smtClean="0"/>
              <a:t>trouve</a:t>
            </a:r>
            <a:r>
              <a:rPr lang="en-US" dirty="0" smtClean="0"/>
              <a:t> la grandeur </a:t>
            </a:r>
            <a:r>
              <a:rPr lang="en-US" dirty="0" err="1" smtClean="0"/>
              <a:t>delˋesprit</a:t>
            </a:r>
            <a:r>
              <a:rPr lang="en-US" dirty="0" smtClean="0"/>
              <a:t> </a:t>
            </a:r>
            <a:r>
              <a:rPr lang="en-US" dirty="0" err="1" smtClean="0"/>
              <a:t>épique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6.Qui </a:t>
            </a:r>
            <a:r>
              <a:rPr lang="en-US" dirty="0" err="1" smtClean="0"/>
              <a:t>écrit</a:t>
            </a:r>
            <a:r>
              <a:rPr lang="en-US" dirty="0" smtClean="0"/>
              <a:t> la chanson de Roland?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286000" y="28288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1.Lˋauteur </a:t>
            </a:r>
            <a:r>
              <a:rPr lang="en-US" dirty="0" err="1" smtClean="0"/>
              <a:t>est</a:t>
            </a:r>
            <a:r>
              <a:rPr lang="en-US" dirty="0" smtClean="0"/>
              <a:t> inconnu</a:t>
            </a:r>
          </a:p>
          <a:p>
            <a:pPr algn="l"/>
            <a:r>
              <a:rPr lang="en-US" dirty="0" smtClean="0"/>
              <a:t>2.Lˋauteur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clerc</a:t>
            </a:r>
            <a:endParaRPr lang="en-US" dirty="0" smtClean="0"/>
          </a:p>
          <a:p>
            <a:pPr algn="l"/>
            <a:r>
              <a:rPr lang="en-US" dirty="0" smtClean="0"/>
              <a:t>3.Lˋauteur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professionnel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1092</Words>
  <Application>Microsoft Office PowerPoint</Application>
  <PresentationFormat>عرض على الشاشة (3:4)‏</PresentationFormat>
  <Paragraphs>192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La littérature française </vt:lpstr>
      <vt:lpstr>الشريحة 2</vt:lpstr>
      <vt:lpstr>الشريحة 3</vt:lpstr>
      <vt:lpstr>4.La chanson de Roland </vt:lpstr>
      <vt:lpstr>5.Lˋesprit épique   </vt:lpstr>
      <vt:lpstr>6.Qui écrit la chanson de Roland?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littérature française </dc:title>
  <dc:creator>Hp</dc:creator>
  <cp:lastModifiedBy>Hp</cp:lastModifiedBy>
  <cp:revision>42</cp:revision>
  <dcterms:created xsi:type="dcterms:W3CDTF">2018-01-16T21:56:29Z</dcterms:created>
  <dcterms:modified xsi:type="dcterms:W3CDTF">2018-01-17T07:39:31Z</dcterms:modified>
</cp:coreProperties>
</file>