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4" r:id="rId3"/>
    <p:sldMasterId id="2147483687" r:id="rId4"/>
    <p:sldMasterId id="2147483726" r:id="rId5"/>
    <p:sldMasterId id="2147483739" r:id="rId6"/>
    <p:sldMasterId id="2147483752" r:id="rId7"/>
    <p:sldMasterId id="2147483765" r:id="rId8"/>
    <p:sldMasterId id="2147483778" r:id="rId9"/>
    <p:sldMasterId id="2147483791" r:id="rId10"/>
    <p:sldMasterId id="2147483804" r:id="rId11"/>
    <p:sldMasterId id="2147483817" r:id="rId12"/>
    <p:sldMasterId id="2147483830" r:id="rId13"/>
    <p:sldMasterId id="2147483843" r:id="rId14"/>
    <p:sldMasterId id="2147483856" r:id="rId15"/>
    <p:sldMasterId id="2147483869" r:id="rId16"/>
  </p:sldMasterIdLst>
  <p:notesMasterIdLst>
    <p:notesMasterId r:id="rId50"/>
  </p:notesMasterIdLst>
  <p:sldIdLst>
    <p:sldId id="256" r:id="rId17"/>
    <p:sldId id="257" r:id="rId18"/>
    <p:sldId id="259" r:id="rId19"/>
    <p:sldId id="258" r:id="rId20"/>
    <p:sldId id="260" r:id="rId21"/>
    <p:sldId id="261" r:id="rId22"/>
    <p:sldId id="262" r:id="rId23"/>
    <p:sldId id="263" r:id="rId24"/>
    <p:sldId id="264" r:id="rId25"/>
    <p:sldId id="269" r:id="rId26"/>
    <p:sldId id="266" r:id="rId27"/>
    <p:sldId id="265" r:id="rId28"/>
    <p:sldId id="267" r:id="rId29"/>
    <p:sldId id="268" r:id="rId30"/>
    <p:sldId id="271" r:id="rId31"/>
    <p:sldId id="270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6" r:id="rId46"/>
    <p:sldId id="288" r:id="rId47"/>
    <p:sldId id="285" r:id="rId48"/>
    <p:sldId id="287" r:id="rId4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7CC800"/>
    <a:srgbClr val="5EEC3C"/>
    <a:srgbClr val="1D3A00"/>
    <a:srgbClr val="6C1A00"/>
    <a:srgbClr val="003296"/>
    <a:srgbClr val="E39A39"/>
    <a:srgbClr val="FFC901"/>
    <a:srgbClr val="FE9202"/>
    <a:srgbClr val="FEA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2" autoAdjust="0"/>
  </p:normalViewPr>
  <p:slideViewPr>
    <p:cSldViewPr>
      <p:cViewPr>
        <p:scale>
          <a:sx n="75" d="100"/>
          <a:sy n="75" d="100"/>
        </p:scale>
        <p:origin x="-1158" y="-3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61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492AF-9EFD-41CD-8A16-D895FB4BB63B}" type="datetimeFigureOut">
              <a:rPr lang="en-US" smtClean="0"/>
              <a:t>11/26/2018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65B9D-9BF6-4ACC-A70C-5B7F57520C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1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279433"/>
      </p:ext>
    </p:extLst>
  </p:cSld>
  <p:clrMapOvr>
    <a:masterClrMapping/>
  </p:clrMapOvr>
  <p:transition spd="slow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31181"/>
      </p:ext>
    </p:extLst>
  </p:cSld>
  <p:clrMapOvr>
    <a:masterClrMapping/>
  </p:clrMapOvr>
  <p:transition spd="slow">
    <p:pull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4224"/>
      </p:ext>
    </p:extLst>
  </p:cSld>
  <p:clrMapOvr>
    <a:masterClrMapping/>
  </p:clrMapOvr>
  <p:transition spd="slow">
    <p:pull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57633"/>
      </p:ext>
    </p:extLst>
  </p:cSld>
  <p:clrMapOvr>
    <a:masterClrMapping/>
  </p:clrMapOvr>
  <p:transition spd="slow">
    <p:pull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637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0184"/>
      </p:ext>
    </p:extLst>
  </p:cSld>
  <p:clrMapOvr>
    <a:masterClrMapping/>
  </p:clrMapOvr>
  <p:transition spd="slow">
    <p:pull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5695"/>
      </p:ext>
    </p:extLst>
  </p:cSld>
  <p:clrMapOvr>
    <a:masterClrMapping/>
  </p:clrMapOvr>
  <p:transition spd="slow">
    <p:pull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50355"/>
      </p:ext>
    </p:extLst>
  </p:cSld>
  <p:clrMapOvr>
    <a:masterClrMapping/>
  </p:clrMapOvr>
  <p:transition spd="slow">
    <p:pull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29139"/>
      </p:ext>
    </p:extLst>
  </p:cSld>
  <p:clrMapOvr>
    <a:masterClrMapping/>
  </p:clrMapOvr>
  <p:transition spd="slow">
    <p:pull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63910"/>
      </p:ext>
    </p:extLst>
  </p:cSld>
  <p:clrMapOvr>
    <a:masterClrMapping/>
  </p:clrMapOvr>
  <p:transition spd="slow">
    <p:pull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5475"/>
      </p:ext>
    </p:extLst>
  </p:cSld>
  <p:clrMapOvr>
    <a:masterClrMapping/>
  </p:clrMapOvr>
  <p:transition spd="slow">
    <p:pull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6556"/>
      </p:ext>
    </p:extLst>
  </p:cSld>
  <p:clrMapOvr>
    <a:masterClrMapping/>
  </p:clrMapOvr>
  <p:transition spd="slow">
    <p:pull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11455"/>
      </p:ext>
    </p:extLst>
  </p:cSld>
  <p:clrMapOvr>
    <a:masterClrMapping/>
  </p:clrMapOvr>
  <p:transition spd="slow">
    <p:pull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78982"/>
      </p:ext>
    </p:extLst>
  </p:cSld>
  <p:clrMapOvr>
    <a:masterClrMapping/>
  </p:clrMapOvr>
  <p:transition spd="slow">
    <p:pull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79945"/>
      </p:ext>
    </p:extLst>
  </p:cSld>
  <p:clrMapOvr>
    <a:masterClrMapping/>
  </p:clrMapOvr>
  <p:transition spd="slow">
    <p:pull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8205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36722"/>
      </p:ext>
    </p:extLst>
  </p:cSld>
  <p:clrMapOvr>
    <a:masterClrMapping/>
  </p:clrMapOvr>
  <p:transition spd="slow">
    <p:pull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1775"/>
      </p:ext>
    </p:extLst>
  </p:cSld>
  <p:clrMapOvr>
    <a:masterClrMapping/>
  </p:clrMapOvr>
  <p:transition spd="slow">
    <p:pull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34052"/>
      </p:ext>
    </p:extLst>
  </p:cSld>
  <p:clrMapOvr>
    <a:masterClrMapping/>
  </p:clrMapOvr>
  <p:transition spd="slow">
    <p:pull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48105"/>
      </p:ext>
    </p:extLst>
  </p:cSld>
  <p:clrMapOvr>
    <a:masterClrMapping/>
  </p:clrMapOvr>
  <p:transition spd="slow">
    <p:pull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3069"/>
      </p:ext>
    </p:extLst>
  </p:cSld>
  <p:clrMapOvr>
    <a:masterClrMapping/>
  </p:clrMapOvr>
  <p:transition spd="slow">
    <p:pull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44814"/>
      </p:ext>
    </p:extLst>
  </p:cSld>
  <p:clrMapOvr>
    <a:masterClrMapping/>
  </p:clrMapOvr>
  <p:transition spd="slow">
    <p:pull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74654"/>
      </p:ext>
    </p:extLst>
  </p:cSld>
  <p:clrMapOvr>
    <a:masterClrMapping/>
  </p:clrMapOvr>
  <p:transition spd="slow">
    <p:pull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0409"/>
      </p:ext>
    </p:extLst>
  </p:cSld>
  <p:clrMapOvr>
    <a:masterClrMapping/>
  </p:clrMapOvr>
  <p:transition spd="slow">
    <p:pull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56682"/>
      </p:ext>
    </p:extLst>
  </p:cSld>
  <p:clrMapOvr>
    <a:masterClrMapping/>
  </p:clrMapOvr>
  <p:transition spd="slow">
    <p:pull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32331"/>
      </p:ext>
    </p:extLst>
  </p:cSld>
  <p:clrMapOvr>
    <a:masterClrMapping/>
  </p:clrMapOvr>
  <p:transition spd="slow">
    <p:pull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68814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19997"/>
      </p:ext>
    </p:extLst>
  </p:cSld>
  <p:clrMapOvr>
    <a:masterClrMapping/>
  </p:clrMapOvr>
  <p:transition spd="slow">
    <p:pull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91022"/>
      </p:ext>
    </p:extLst>
  </p:cSld>
  <p:clrMapOvr>
    <a:masterClrMapping/>
  </p:clrMapOvr>
  <p:transition spd="slow">
    <p:pull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42566"/>
      </p:ext>
    </p:extLst>
  </p:cSld>
  <p:clrMapOvr>
    <a:masterClrMapping/>
  </p:clrMapOvr>
  <p:transition spd="slow">
    <p:pull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10125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84392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9606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433024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8352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22994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0349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6607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76540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64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229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51974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71952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3686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5683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3379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50500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81167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60349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56607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7654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664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82299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51974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71952"/>
      </p:ext>
    </p:extLst>
  </p:cSld>
  <p:clrMapOvr>
    <a:masterClrMapping/>
  </p:clrMapOvr>
  <p:transition spd="slow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3686"/>
      </p:ext>
    </p:extLst>
  </p:cSld>
  <p:clrMapOvr>
    <a:masterClrMapping/>
  </p:clrMapOvr>
  <p:transition spd="slow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5683"/>
      </p:ext>
    </p:extLst>
  </p:cSld>
  <p:clrMapOvr>
    <a:masterClrMapping/>
  </p:clrMapOvr>
  <p:transition spd="slow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43379"/>
      </p:ext>
    </p:extLst>
  </p:cSld>
  <p:clrMapOvr>
    <a:masterClrMapping/>
  </p:clrMapOvr>
  <p:transition spd="slow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50500"/>
      </p:ext>
    </p:extLst>
  </p:cSld>
  <p:clrMapOvr>
    <a:masterClrMapping/>
  </p:clrMapOvr>
  <p:transition spd="slow">
    <p:pul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781167"/>
      </p:ext>
    </p:extLst>
  </p:cSld>
  <p:clrMapOvr>
    <a:masterClrMapping/>
  </p:clrMapOvr>
  <p:transition spd="slow">
    <p:pul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3144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90581"/>
      </p:ext>
    </p:extLst>
  </p:cSld>
  <p:clrMapOvr>
    <a:masterClrMapping/>
  </p:clrMapOvr>
  <p:transition spd="slow">
    <p:pul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801387"/>
      </p:ext>
    </p:extLst>
  </p:cSld>
  <p:clrMapOvr>
    <a:masterClrMapping/>
  </p:clrMapOvr>
  <p:transition spd="slow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774903"/>
      </p:ext>
    </p:extLst>
  </p:cSld>
  <p:clrMapOvr>
    <a:masterClrMapping/>
  </p:clrMapOvr>
  <p:transition spd="slow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46955"/>
      </p:ext>
    </p:extLst>
  </p:cSld>
  <p:clrMapOvr>
    <a:masterClrMapping/>
  </p:clrMapOvr>
  <p:transition spd="slow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76331"/>
      </p:ext>
    </p:extLst>
  </p:cSld>
  <p:clrMapOvr>
    <a:masterClrMapping/>
  </p:clrMapOvr>
  <p:transition spd="slow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24243"/>
      </p:ext>
    </p:extLst>
  </p:cSld>
  <p:clrMapOvr>
    <a:masterClrMapping/>
  </p:clrMapOvr>
  <p:transition spd="slow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444899"/>
      </p:ext>
    </p:extLst>
  </p:cSld>
  <p:clrMapOvr>
    <a:masterClrMapping/>
  </p:clrMapOvr>
  <p:transition spd="slow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63390"/>
      </p:ext>
    </p:extLst>
  </p:cSld>
  <p:clrMapOvr>
    <a:masterClrMapping/>
  </p:clrMapOvr>
  <p:transition spd="slow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38646"/>
      </p:ext>
    </p:extLst>
  </p:cSld>
  <p:clrMapOvr>
    <a:masterClrMapping/>
  </p:clrMapOvr>
  <p:transition spd="slow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6727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13881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9197"/>
      </p:ext>
    </p:extLst>
  </p:cSld>
  <p:clrMapOvr>
    <a:masterClrMapping/>
  </p:clrMapOvr>
  <p:transition spd="slow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02293"/>
      </p:ext>
    </p:extLst>
  </p:cSld>
  <p:clrMapOvr>
    <a:masterClrMapping/>
  </p:clrMapOvr>
  <p:transition spd="slow">
    <p:pull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104597"/>
      </p:ext>
    </p:extLst>
  </p:cSld>
  <p:clrMapOvr>
    <a:masterClrMapping/>
  </p:clrMapOvr>
  <p:transition spd="slow">
    <p:pull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74785"/>
      </p:ext>
    </p:extLst>
  </p:cSld>
  <p:clrMapOvr>
    <a:masterClrMapping/>
  </p:clrMapOvr>
  <p:transition spd="slow">
    <p:pull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01979"/>
      </p:ext>
    </p:extLst>
  </p:cSld>
  <p:clrMapOvr>
    <a:masterClrMapping/>
  </p:clrMapOvr>
  <p:transition spd="slow">
    <p:pull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12541"/>
      </p:ext>
    </p:extLst>
  </p:cSld>
  <p:clrMapOvr>
    <a:masterClrMapping/>
  </p:clrMapOvr>
  <p:transition spd="slow">
    <p:pull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47749"/>
      </p:ext>
    </p:extLst>
  </p:cSld>
  <p:clrMapOvr>
    <a:masterClrMapping/>
  </p:clrMapOvr>
  <p:transition spd="slow">
    <p:pull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40341"/>
      </p:ext>
    </p:extLst>
  </p:cSld>
  <p:clrMapOvr>
    <a:masterClrMapping/>
  </p:clrMapOvr>
  <p:transition spd="slow">
    <p:pull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4676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41810"/>
      </p:ext>
    </p:extLst>
  </p:cSld>
  <p:clrMapOvr>
    <a:masterClrMapping/>
  </p:clrMapOvr>
  <p:transition spd="slow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43490"/>
      </p:ext>
    </p:extLst>
  </p:cSld>
  <p:clrMapOvr>
    <a:masterClrMapping/>
  </p:clrMapOvr>
  <p:transition spd="slow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70585"/>
      </p:ext>
    </p:extLst>
  </p:cSld>
  <p:clrMapOvr>
    <a:masterClrMapping/>
  </p:clrMapOvr>
  <p:transition spd="slow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77749"/>
      </p:ext>
    </p:extLst>
  </p:cSld>
  <p:clrMapOvr>
    <a:masterClrMapping/>
  </p:clrMapOvr>
  <p:transition spd="slow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325"/>
      </p:ext>
    </p:extLst>
  </p:cSld>
  <p:clrMapOvr>
    <a:masterClrMapping/>
  </p:clrMapOvr>
  <p:transition spd="slow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20617"/>
      </p:ext>
    </p:extLst>
  </p:cSld>
  <p:clrMapOvr>
    <a:masterClrMapping/>
  </p:clrMapOvr>
  <p:transition spd="slow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55355"/>
      </p:ext>
    </p:extLst>
  </p:cSld>
  <p:clrMapOvr>
    <a:masterClrMapping/>
  </p:clrMapOvr>
  <p:transition spd="slow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755132"/>
      </p:ext>
    </p:extLst>
  </p:cSld>
  <p:clrMapOvr>
    <a:masterClrMapping/>
  </p:clrMapOvr>
  <p:transition spd="slow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10314"/>
      </p:ext>
    </p:extLst>
  </p:cSld>
  <p:clrMapOvr>
    <a:masterClrMapping/>
  </p:clrMapOvr>
  <p:transition spd="slow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29820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17311"/>
      </p:ext>
    </p:extLst>
  </p:cSld>
  <p:clrMapOvr>
    <a:masterClrMapping/>
  </p:clrMapOvr>
  <p:transition spd="slow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504308"/>
      </p:ext>
    </p:extLst>
  </p:cSld>
  <p:clrMapOvr>
    <a:masterClrMapping/>
  </p:clrMapOvr>
  <p:transition spd="slow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850"/>
      </p:ext>
    </p:extLst>
  </p:cSld>
  <p:clrMapOvr>
    <a:masterClrMapping/>
  </p:clrMapOvr>
  <p:transition spd="slow">
    <p:pull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72706"/>
      </p:ext>
    </p:extLst>
  </p:cSld>
  <p:clrMapOvr>
    <a:masterClrMapping/>
  </p:clrMapOvr>
  <p:transition spd="slow">
    <p:pull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024564"/>
      </p:ext>
    </p:extLst>
  </p:cSld>
  <p:clrMapOvr>
    <a:masterClrMapping/>
  </p:clrMapOvr>
  <p:transition spd="slow">
    <p:pull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58690"/>
      </p:ext>
    </p:extLst>
  </p:cSld>
  <p:clrMapOvr>
    <a:masterClrMapping/>
  </p:clrMapOvr>
  <p:transition spd="slow">
    <p:pull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53515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17958"/>
      </p:ext>
    </p:extLst>
  </p:cSld>
  <p:clrMapOvr>
    <a:masterClrMapping/>
  </p:clrMapOvr>
  <p:transition spd="slow">
    <p:pull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1423"/>
      </p:ext>
    </p:extLst>
  </p:cSld>
  <p:clrMapOvr>
    <a:masterClrMapping/>
  </p:clrMapOvr>
  <p:transition spd="slow">
    <p:pull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17110"/>
      </p:ext>
    </p:extLst>
  </p:cSld>
  <p:clrMapOvr>
    <a:masterClrMapping/>
  </p:clrMapOvr>
  <p:transition spd="slow">
    <p:pull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52310"/>
      </p:ext>
    </p:extLst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05900"/>
      </p:ext>
    </p:extLst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51597"/>
      </p:ext>
    </p:extLst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7095"/>
      </p:ext>
    </p:extLst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45760"/>
      </p:ext>
    </p:extLst>
  </p:cSld>
  <p:clrMapOvr>
    <a:masterClrMapping/>
  </p:clrMapOvr>
  <p:transition spd="slow">
    <p:pull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00150"/>
      </p:ext>
    </p:extLst>
  </p:cSld>
  <p:clrMapOvr>
    <a:masterClrMapping/>
  </p:clrMapOvr>
  <p:transition spd="slow">
    <p:pull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58823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7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7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0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2.wdp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7.xml"/><Relationship Id="rId1" Type="http://schemas.openxmlformats.org/officeDocument/2006/relationships/themeOverride" Target="../theme/themeOverride1.xml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7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5.xml"/><Relationship Id="rId6" Type="http://schemas.microsoft.com/office/2007/relationships/hdphoto" Target="../media/hdphoto6.wdp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4.jpe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9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3.xml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5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9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1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3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9.wdp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iterarydevices.net/metonymy/" TargetMode="Externa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955493" cy="725348"/>
          </a:xfrm>
        </p:spPr>
        <p:txBody>
          <a:bodyPr>
            <a:normAutofit/>
          </a:bodyPr>
          <a:lstStyle/>
          <a:p>
            <a:r>
              <a:rPr lang="en-US" dirty="0"/>
              <a:t>Extension of meanings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3182570"/>
            <a:ext cx="5955494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Umnia Jamal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91995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3.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1" cy="3206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/>
              <a:t>The use of a word or a phrase to mean something different from the literal meaning.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                 are a                                    or</a:t>
            </a:r>
          </a:p>
        </p:txBody>
      </p:sp>
      <p:pic>
        <p:nvPicPr>
          <p:cNvPr id="1028" name="Picture 4" descr="C:\Users\venous\Desktop\master\Semantics\Presentation\metaphor-exampl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2432539"/>
            <a:ext cx="2884550" cy="19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enous\Desktop\master\Semantics\Presentation\b0d_depression_dying_lov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2753722"/>
            <a:ext cx="1601850" cy="16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enous\Desktop\master\Semantics\Presentation\Blue-gem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2981228"/>
            <a:ext cx="1832459" cy="137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278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3.1 Approaches </a:t>
            </a:r>
            <a:r>
              <a:rPr lang="en-US" sz="3200" dirty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 metaphor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2898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/>
              <a:t>T</a:t>
            </a:r>
            <a:r>
              <a:rPr lang="en-US" sz="1200" dirty="0" smtClean="0"/>
              <a:t>he term </a:t>
            </a:r>
            <a:r>
              <a:rPr lang="en-US" sz="1200" i="1" dirty="0" smtClean="0"/>
              <a:t>metaphor</a:t>
            </a:r>
            <a:r>
              <a:rPr lang="en-US" sz="1200" dirty="0" smtClean="0"/>
              <a:t> originated from the Greek word that literally meant “transfer”.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Aristotle:</a:t>
            </a:r>
          </a:p>
          <a:p>
            <a:pPr marL="0" indent="0">
              <a:buNone/>
            </a:pPr>
            <a:r>
              <a:rPr lang="en-US" sz="1400" b="1" dirty="0" smtClean="0"/>
              <a:t>(substitution </a:t>
            </a:r>
            <a:r>
              <a:rPr lang="en-US" sz="1400" b="1" dirty="0"/>
              <a:t>view of metaphor</a:t>
            </a:r>
            <a:r>
              <a:rPr lang="en-US" sz="1400" b="1" dirty="0" smtClean="0"/>
              <a:t>)</a:t>
            </a:r>
            <a:r>
              <a:rPr lang="en-US" sz="1400" dirty="0" smtClean="0"/>
              <a:t>.</a:t>
            </a:r>
            <a:endParaRPr lang="ar-IQ" sz="1400" dirty="0" smtClean="0"/>
          </a:p>
          <a:p>
            <a:pPr>
              <a:buFontTx/>
              <a:buChar char="-"/>
            </a:pPr>
            <a:endParaRPr lang="ar-IQ" sz="1400" dirty="0"/>
          </a:p>
          <a:p>
            <a:pPr>
              <a:buFontTx/>
              <a:buChar char="-"/>
            </a:pPr>
            <a:r>
              <a:rPr lang="en-US" sz="1400" dirty="0" smtClean="0"/>
              <a:t>The metaphorical meaning was always the literal meaning of another expression</a:t>
            </a:r>
          </a:p>
          <a:p>
            <a:pPr>
              <a:buFontTx/>
              <a:buChar char="-"/>
            </a:pPr>
            <a:endParaRPr lang="en-US" sz="1400" dirty="0" smtClean="0"/>
          </a:p>
          <a:p>
            <a:pPr>
              <a:buFontTx/>
              <a:buChar char="-"/>
            </a:pPr>
            <a:r>
              <a:rPr lang="en-US" sz="1400" dirty="0" smtClean="0"/>
              <a:t>Metaphor regarded as a decorative device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419295" y="891994"/>
            <a:ext cx="4267505" cy="4123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                                                             </a:t>
            </a:r>
            <a:r>
              <a:rPr lang="en-US" sz="1400" b="1" dirty="0">
                <a:solidFill>
                  <a:schemeClr val="accent1"/>
                </a:solidFill>
              </a:rPr>
              <a:t>Metaphorical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You are a 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</a:rPr>
              <a:t>diamond.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b="1" dirty="0">
                <a:solidFill>
                  <a:schemeClr val="accent1"/>
                </a:solidFill>
              </a:rPr>
              <a:t> </a:t>
            </a:r>
            <a:r>
              <a:rPr lang="en-US" sz="1400" b="1" dirty="0" smtClean="0">
                <a:solidFill>
                  <a:schemeClr val="accent1"/>
                </a:solidFill>
              </a:rPr>
              <a:t>                   </a:t>
            </a:r>
            <a:r>
              <a:rPr lang="en-US" sz="1400" b="1" u="sng" dirty="0" smtClean="0">
                <a:solidFill>
                  <a:schemeClr val="accent6">
                    <a:lumMod val="75000"/>
                  </a:schemeClr>
                </a:solidFill>
              </a:rPr>
              <a:t>diamond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is expensive</a:t>
            </a:r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400" b="1" u="sng" dirty="0"/>
          </a:p>
          <a:p>
            <a:pPr marL="0" indent="0">
              <a:buNone/>
            </a:pPr>
            <a:endParaRPr lang="ar-IQ" sz="1400" b="1" dirty="0"/>
          </a:p>
          <a:p>
            <a:pPr marL="0" indent="0">
              <a:buNone/>
            </a:pPr>
            <a:r>
              <a:rPr lang="en-US" sz="1400" b="1" dirty="0" smtClean="0"/>
              <a:t>Dr</a:t>
            </a:r>
            <a:r>
              <a:rPr lang="en-US" sz="1400" b="1" dirty="0"/>
              <a:t>. </a:t>
            </a:r>
            <a:r>
              <a:rPr lang="en-US" sz="1400" b="1" dirty="0" smtClean="0"/>
              <a:t>Johnson : 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The incongruous (incompatible) nature of the expression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dirty="0" smtClean="0"/>
              <a:t>“Heterogeneous (various) ideas yoked by violence together”</a:t>
            </a:r>
          </a:p>
          <a:p>
            <a:pPr marL="0" indent="0">
              <a:buNone/>
            </a:pPr>
            <a:endParaRPr lang="en-US" sz="1400" b="1" dirty="0"/>
          </a:p>
        </p:txBody>
      </p:sp>
      <p:sp>
        <p:nvSpPr>
          <p:cNvPr id="2" name="Oval 1"/>
          <p:cNvSpPr/>
          <p:nvPr/>
        </p:nvSpPr>
        <p:spPr>
          <a:xfrm>
            <a:off x="5096970" y="1202534"/>
            <a:ext cx="1985168" cy="911101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Approaches to metaphor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1"/>
            <a:ext cx="8246070" cy="366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I.A. </a:t>
            </a:r>
            <a:r>
              <a:rPr lang="en-US" sz="1400" b="1" dirty="0" smtClean="0"/>
              <a:t>Richards distinction (aspects of metaphor)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Ex:</a:t>
            </a:r>
          </a:p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u="sng" dirty="0" smtClean="0"/>
              <a:t>foot</a:t>
            </a:r>
            <a:r>
              <a:rPr lang="en-US" sz="1400" dirty="0" smtClean="0"/>
              <a:t> of the mountain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</a:t>
            </a:r>
            <a:r>
              <a:rPr lang="en-US" sz="1400" b="1" dirty="0"/>
              <a:t>Vehicle</a:t>
            </a:r>
            <a:r>
              <a:rPr lang="en-US" sz="1400" dirty="0"/>
              <a:t> – the items used metaphorically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                                                                                                   </a:t>
            </a:r>
            <a:r>
              <a:rPr lang="en-US" sz="1400" b="1" dirty="0"/>
              <a:t>Tenor</a:t>
            </a:r>
            <a:r>
              <a:rPr lang="en-US" sz="1400" dirty="0"/>
              <a:t> – the metaphorical meaning of the vehicle.</a:t>
            </a:r>
          </a:p>
          <a:p>
            <a:pPr marL="0" indent="0" algn="ctr">
              <a:buNone/>
            </a:pPr>
            <a:r>
              <a:rPr lang="en-US" sz="1400" dirty="0"/>
              <a:t>                                                                                </a:t>
            </a:r>
            <a:r>
              <a:rPr lang="en-US" sz="1400" b="1" dirty="0"/>
              <a:t>Ground</a:t>
            </a:r>
            <a:r>
              <a:rPr lang="en-US" sz="1400" dirty="0"/>
              <a:t> – the common elements of meaning.</a:t>
            </a:r>
          </a:p>
          <a:p>
            <a:pPr marL="0" indent="0" algn="ctr">
              <a:buNone/>
            </a:pPr>
            <a:endParaRPr lang="en-US" sz="1400" dirty="0"/>
          </a:p>
        </p:txBody>
      </p:sp>
      <p:pic>
        <p:nvPicPr>
          <p:cNvPr id="2050" name="Picture 2" descr="C:\Users\venous\Desktop\master\Semantics\Presentation\tmg-article_default_mobi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" y="1670210"/>
            <a:ext cx="3067805" cy="207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Right Arrow 3"/>
          <p:cNvSpPr/>
          <p:nvPr/>
        </p:nvSpPr>
        <p:spPr>
          <a:xfrm>
            <a:off x="4255278" y="2191493"/>
            <a:ext cx="152705" cy="14996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1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1670" y="128470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3.1.1 Haas: the interaction of semantic fields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1670" y="739290"/>
            <a:ext cx="6108200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The meaning of a word constituted </a:t>
            </a:r>
            <a:r>
              <a:rPr lang="en-US" sz="1400" dirty="0" smtClean="0"/>
              <a:t>a ’semantic </a:t>
            </a:r>
            <a:r>
              <a:rPr lang="en-US" sz="1400" dirty="0"/>
              <a:t>field</a:t>
            </a:r>
            <a:r>
              <a:rPr lang="en-US" sz="1400" dirty="0" smtClean="0"/>
              <a:t>’.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                  </a:t>
            </a:r>
            <a:r>
              <a:rPr lang="en-US" sz="1800" b="1" u="sng" dirty="0" smtClean="0"/>
              <a:t>Leg</a:t>
            </a:r>
            <a:r>
              <a:rPr lang="en-US" sz="1800" b="1" dirty="0" smtClean="0"/>
              <a:t> </a:t>
            </a:r>
            <a:r>
              <a:rPr lang="en-US" sz="1800" b="1" dirty="0"/>
              <a:t>of the </a:t>
            </a:r>
            <a:r>
              <a:rPr lang="en-US" sz="1800" b="1" u="sng" dirty="0" smtClean="0"/>
              <a:t>table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400" dirty="0" smtClean="0"/>
              <a:t>All contexts of the word organized in terms of </a:t>
            </a:r>
            <a:r>
              <a:rPr lang="en-US" sz="1400" b="1" dirty="0" smtClean="0"/>
              <a:t>normality</a:t>
            </a:r>
          </a:p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b="1" dirty="0" smtClean="0"/>
              <a:t>most</a:t>
            </a:r>
            <a:r>
              <a:rPr lang="en-US" sz="1400" dirty="0" smtClean="0"/>
              <a:t> normal is the ‘</a:t>
            </a:r>
            <a:r>
              <a:rPr lang="en-US" sz="1400" b="1" dirty="0" smtClean="0"/>
              <a:t>core</a:t>
            </a:r>
            <a:r>
              <a:rPr lang="en-US" sz="1400" dirty="0" smtClean="0"/>
              <a:t>’ of the field and</a:t>
            </a:r>
          </a:p>
          <a:p>
            <a:pPr marL="0" indent="0">
              <a:buNone/>
            </a:pPr>
            <a:r>
              <a:rPr lang="en-US" sz="1400" dirty="0" smtClean="0"/>
              <a:t>The </a:t>
            </a:r>
            <a:r>
              <a:rPr lang="en-US" sz="1400" b="1" dirty="0" smtClean="0"/>
              <a:t>least</a:t>
            </a:r>
            <a:r>
              <a:rPr lang="en-US" sz="1400" dirty="0" smtClean="0"/>
              <a:t> normal is the </a:t>
            </a:r>
            <a:r>
              <a:rPr lang="en-US" sz="1400" b="1" dirty="0" smtClean="0"/>
              <a:t>periphery</a:t>
            </a:r>
            <a:r>
              <a:rPr lang="en-US" sz="1400" dirty="0" smtClean="0"/>
              <a:t> (edge) of the field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Each word is different in its </a:t>
            </a:r>
            <a:r>
              <a:rPr lang="en-US" sz="1400" b="1" dirty="0" smtClean="0"/>
              <a:t>normality, </a:t>
            </a:r>
            <a:r>
              <a:rPr lang="en-US" sz="1400" dirty="0" smtClean="0"/>
              <a:t>therefore</a:t>
            </a:r>
            <a:r>
              <a:rPr lang="en-US" sz="1400" b="1" dirty="0" smtClean="0"/>
              <a:t> when two words come into interaction, a new semantic field is created, where, the core is the highest degree of normality for both words.</a:t>
            </a:r>
          </a:p>
          <a:p>
            <a:pPr marL="0" indent="0">
              <a:buNone/>
            </a:pPr>
            <a:r>
              <a:rPr lang="en-US" sz="1400" dirty="0" smtClean="0"/>
              <a:t>The new semantic field defined a new meaning.</a:t>
            </a:r>
          </a:p>
        </p:txBody>
      </p:sp>
    </p:spTree>
    <p:extLst>
      <p:ext uri="{BB962C8B-B14F-4D97-AF65-F5344CB8AC3E}">
        <p14:creationId xmlns:p14="http://schemas.microsoft.com/office/powerpoint/2010/main" val="42916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Haas</a:t>
            </a:r>
            <a:r>
              <a:rPr lang="en-US" sz="2800" dirty="0"/>
              <a:t>: the interaction of semantic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prstClr val="black"/>
                </a:solidFill>
              </a:rPr>
              <a:t>                                        </a:t>
            </a:r>
            <a:r>
              <a:rPr lang="en-US" sz="1800" b="1" u="sng" dirty="0">
                <a:solidFill>
                  <a:prstClr val="black"/>
                </a:solidFill>
              </a:rPr>
              <a:t>Leg</a:t>
            </a:r>
            <a:r>
              <a:rPr lang="en-US" sz="1800" b="1" dirty="0">
                <a:solidFill>
                  <a:prstClr val="black"/>
                </a:solidFill>
              </a:rPr>
              <a:t> of the </a:t>
            </a:r>
            <a:r>
              <a:rPr lang="en-US" sz="1800" b="1" dirty="0" smtClean="0">
                <a:solidFill>
                  <a:prstClr val="black"/>
                </a:solidFill>
              </a:rPr>
              <a:t>table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Leg is transferred from the </a:t>
            </a:r>
            <a:r>
              <a:rPr lang="en-US" sz="1400" b="1" dirty="0" smtClean="0">
                <a:solidFill>
                  <a:prstClr val="black"/>
                </a:solidFill>
              </a:rPr>
              <a:t>normal</a:t>
            </a:r>
            <a:r>
              <a:rPr lang="en-US" sz="1400" dirty="0" smtClean="0">
                <a:solidFill>
                  <a:prstClr val="black"/>
                </a:solidFill>
              </a:rPr>
              <a:t> context to the </a:t>
            </a:r>
            <a:r>
              <a:rPr lang="en-US" sz="1400" b="1" dirty="0" smtClean="0">
                <a:solidFill>
                  <a:prstClr val="black"/>
                </a:solidFill>
              </a:rPr>
              <a:t>new</a:t>
            </a:r>
            <a:r>
              <a:rPr lang="en-US" sz="1400" dirty="0" smtClean="0">
                <a:solidFill>
                  <a:prstClr val="black"/>
                </a:solidFill>
              </a:rPr>
              <a:t> one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Man, woman, child, horse                                                     of the table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- we select from the more or less normal contexts of the displaced </a:t>
            </a:r>
            <a:r>
              <a:rPr lang="en-US" sz="1400" b="1" dirty="0" smtClean="0">
                <a:solidFill>
                  <a:prstClr val="black"/>
                </a:solidFill>
              </a:rPr>
              <a:t>legs </a:t>
            </a:r>
            <a:r>
              <a:rPr lang="en-US" sz="1400" dirty="0" smtClean="0">
                <a:solidFill>
                  <a:prstClr val="black"/>
                </a:solidFill>
              </a:rPr>
              <a:t>just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those that fit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                                                                                              </a:t>
            </a:r>
            <a:endParaRPr lang="en-US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Move, </a:t>
            </a:r>
            <a:r>
              <a:rPr lang="en-US" sz="1400" b="1" dirty="0">
                <a:solidFill>
                  <a:prstClr val="black"/>
                </a:solidFill>
              </a:rPr>
              <a:t>Stretch</a:t>
            </a:r>
            <a:r>
              <a:rPr lang="en-US" sz="1400" b="1" dirty="0" smtClean="0">
                <a:solidFill>
                  <a:prstClr val="black"/>
                </a:solidFill>
              </a:rPr>
              <a:t>                                long, short          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Allowing only compatible features to form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Hurt,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tired                                      strong, weak       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part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of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the resultant meaning of the expression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Quick, Slow                                    thick, slim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Muscular, energetic                     broken, cut</a:t>
            </a: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586835" y="1655520"/>
            <a:ext cx="305410" cy="305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419295" y="1655520"/>
            <a:ext cx="305410" cy="305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18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Haas</a:t>
            </a:r>
            <a:r>
              <a:rPr lang="en-US" sz="2800" dirty="0"/>
              <a:t>: the interaction of semantic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                                (</a:t>
            </a:r>
            <a:r>
              <a:rPr lang="en-US" sz="1400" b="1" dirty="0">
                <a:solidFill>
                  <a:prstClr val="black"/>
                </a:solidFill>
              </a:rPr>
              <a:t>comparison view)</a:t>
            </a:r>
            <a:endParaRPr lang="en-US" sz="14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b="1" i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b="1" i="1" dirty="0">
                <a:solidFill>
                  <a:prstClr val="black"/>
                </a:solidFill>
              </a:rPr>
              <a:t>Leg of the table                      the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i="1" dirty="0">
                <a:solidFill>
                  <a:prstClr val="black"/>
                </a:solidFill>
              </a:rPr>
              <a:t>part of the table </a:t>
            </a:r>
            <a:r>
              <a:rPr lang="en-US" sz="1400" dirty="0">
                <a:solidFill>
                  <a:prstClr val="black"/>
                </a:solidFill>
              </a:rPr>
              <a:t>which is like a leg. 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        The literal equivalent of a metaphor is the corresponding simile.</a:t>
            </a: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1425" y="1655520"/>
            <a:ext cx="6108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venous\Desktop\master\Semantics\Presentation\bjursta-extendable-table-oak-veneer__73933_pe190706_s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90" y="2419045"/>
            <a:ext cx="2215249" cy="221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nous\Desktop\master\Semantics\Presentation\cartoon-legs-dibujos-animados-corriendo-las-piernas-vector-de-stock_d_575-11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13" y="2571750"/>
            <a:ext cx="2104720" cy="21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72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5" y="281175"/>
            <a:ext cx="6108200" cy="572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3.1.2 Black: analogue models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891995"/>
            <a:ext cx="8856890" cy="3816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                                               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The associative implications might be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prstClr val="black"/>
                </a:solidFill>
              </a:rPr>
              <a:t>Marriage    is   a   zero-sum     game</a:t>
            </a:r>
            <a:r>
              <a:rPr lang="en-US" sz="1400" dirty="0" smtClean="0">
                <a:solidFill>
                  <a:prstClr val="black"/>
                </a:solidFill>
              </a:rPr>
              <a:t>.                            </a:t>
            </a:r>
            <a:r>
              <a:rPr lang="en-US" sz="1200" b="1" dirty="0">
                <a:solidFill>
                  <a:prstClr val="black"/>
                </a:solidFill>
              </a:rPr>
              <a:t>- </a:t>
            </a:r>
            <a:r>
              <a:rPr lang="en-US" sz="1200" b="1" dirty="0" smtClean="0">
                <a:solidFill>
                  <a:prstClr val="black"/>
                </a:solidFill>
              </a:rPr>
              <a:t>A </a:t>
            </a:r>
            <a:r>
              <a:rPr lang="en-US" sz="1200" b="1" dirty="0">
                <a:solidFill>
                  <a:prstClr val="black"/>
                </a:solidFill>
              </a:rPr>
              <a:t>game is a </a:t>
            </a:r>
            <a:r>
              <a:rPr lang="en-US" sz="1200" b="1" dirty="0" smtClean="0">
                <a:solidFill>
                  <a:prstClr val="black"/>
                </a:solidFill>
              </a:rPr>
              <a:t>contest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primary sub.         Secondary sub.                                  </a:t>
            </a:r>
            <a:r>
              <a:rPr lang="en-US" sz="1200" b="1" dirty="0" smtClean="0">
                <a:solidFill>
                  <a:prstClr val="black"/>
                </a:solidFill>
              </a:rPr>
              <a:t>- Between two opponents </a:t>
            </a:r>
          </a:p>
          <a:p>
            <a:pPr marL="0" lv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                                                                                              </a:t>
            </a:r>
            <a:r>
              <a:rPr lang="en-US" sz="1200" b="1" dirty="0">
                <a:solidFill>
                  <a:prstClr val="black"/>
                </a:solidFill>
              </a:rPr>
              <a:t>- </a:t>
            </a:r>
            <a:r>
              <a:rPr lang="en-US" sz="1200" b="1" dirty="0" smtClean="0">
                <a:solidFill>
                  <a:prstClr val="black"/>
                </a:solidFill>
              </a:rPr>
              <a:t>In which one </a:t>
            </a:r>
            <a:r>
              <a:rPr lang="en-US" sz="1200" b="1" dirty="0">
                <a:solidFill>
                  <a:prstClr val="black"/>
                </a:solidFill>
              </a:rPr>
              <a:t>player can win only at the expense of the other.</a:t>
            </a: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A Projection of a set of ‘associative implications’ </a:t>
            </a:r>
            <a:br>
              <a:rPr lang="en-US" sz="1300" dirty="0" smtClean="0">
                <a:solidFill>
                  <a:prstClr val="black"/>
                </a:solidFill>
              </a:rPr>
            </a:br>
            <a:r>
              <a:rPr lang="en-US" sz="1300" dirty="0" smtClean="0">
                <a:solidFill>
                  <a:prstClr val="black"/>
                </a:solidFill>
              </a:rPr>
              <a:t>derived from one entity (</a:t>
            </a:r>
            <a:r>
              <a:rPr lang="en-US" sz="1300" dirty="0">
                <a:solidFill>
                  <a:prstClr val="black"/>
                </a:solidFill>
              </a:rPr>
              <a:t>The secondary subject </a:t>
            </a:r>
            <a:r>
              <a:rPr lang="en-US" sz="1300" dirty="0" smtClean="0">
                <a:solidFill>
                  <a:prstClr val="black"/>
                </a:solidFill>
              </a:rPr>
              <a:t>) on to another entity (</a:t>
            </a:r>
            <a:r>
              <a:rPr lang="en-US" sz="1300" dirty="0">
                <a:solidFill>
                  <a:prstClr val="black"/>
                </a:solidFill>
              </a:rPr>
              <a:t>The primary </a:t>
            </a:r>
            <a:r>
              <a:rPr lang="en-US" sz="1300" dirty="0" smtClean="0">
                <a:solidFill>
                  <a:prstClr val="black"/>
                </a:solidFill>
              </a:rPr>
              <a:t>subject) 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Imposing the same implications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prstClr val="black"/>
                </a:solidFill>
              </a:rPr>
              <a:t>Marriage is a sustained struggle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prstClr val="black"/>
                </a:solidFill>
              </a:rPr>
              <a:t>Between two contestants</a:t>
            </a:r>
          </a:p>
          <a:p>
            <a:pPr>
              <a:buFontTx/>
              <a:buChar char="-"/>
            </a:pPr>
            <a:r>
              <a:rPr lang="en-US" sz="1200" b="1" dirty="0" smtClean="0">
                <a:solidFill>
                  <a:prstClr val="black"/>
                </a:solidFill>
              </a:rPr>
              <a:t>The reward (power and money) of one is only gained at the other’s expense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 rot="5400000">
            <a:off x="1496766" y="1523949"/>
            <a:ext cx="288679" cy="116264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258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3.1.3 Relevance theory and metaphor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739290"/>
            <a:ext cx="9162299" cy="3969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</a:t>
            </a:r>
            <a:r>
              <a:rPr lang="en-US" sz="1400" b="1" dirty="0" smtClean="0">
                <a:solidFill>
                  <a:prstClr val="black"/>
                </a:solidFill>
              </a:rPr>
              <a:t>Sperber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b="1" dirty="0" smtClean="0">
                <a:solidFill>
                  <a:prstClr val="black"/>
                </a:solidFill>
              </a:rPr>
              <a:t>Wilson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u="sng" dirty="0" smtClean="0">
                <a:solidFill>
                  <a:prstClr val="black"/>
                </a:solidFill>
              </a:rPr>
              <a:t>distinction</a:t>
            </a:r>
            <a:r>
              <a:rPr lang="en-US" sz="1400" dirty="0" smtClean="0">
                <a:solidFill>
                  <a:prstClr val="black"/>
                </a:solidFill>
              </a:rPr>
              <a:t> between </a:t>
            </a:r>
            <a:r>
              <a:rPr lang="en-US" sz="1400" b="1" dirty="0" smtClean="0">
                <a:solidFill>
                  <a:prstClr val="black"/>
                </a:solidFill>
              </a:rPr>
              <a:t>literal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b="1" dirty="0" smtClean="0">
                <a:solidFill>
                  <a:prstClr val="black"/>
                </a:solidFill>
              </a:rPr>
              <a:t>figurative</a:t>
            </a:r>
            <a:r>
              <a:rPr lang="en-US" sz="1400" dirty="0" smtClean="0">
                <a:solidFill>
                  <a:prstClr val="black"/>
                </a:solidFill>
              </a:rPr>
              <a:t> use of language    </a:t>
            </a:r>
          </a:p>
          <a:p>
            <a:pPr marL="0" indent="0">
              <a:buNone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   Children stood in a </a:t>
            </a:r>
            <a:r>
              <a:rPr lang="en-US" sz="1400" b="1" i="1" u="sng" dirty="0" smtClean="0">
                <a:solidFill>
                  <a:prstClr val="black"/>
                </a:solidFill>
              </a:rPr>
              <a:t>circle</a:t>
            </a:r>
            <a:r>
              <a:rPr lang="en-US" sz="1400" i="1" dirty="0" smtClean="0">
                <a:solidFill>
                  <a:prstClr val="black"/>
                </a:solidFill>
              </a:rPr>
              <a:t> round the teacher.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Metaphor is nothing special but an extreme case of ‘loose talk’.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it is not metaphor but a degree of resemblance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2.     The interpretation of an utterance is a function of context.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         interpreters look to maximize the contextual relevance with the least expenditure of effort.</a:t>
            </a:r>
            <a:endParaRPr lang="en-US" sz="14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b="1" dirty="0" smtClean="0">
              <a:solidFill>
                <a:prstClr val="black"/>
              </a:solidFill>
            </a:endParaRPr>
          </a:p>
        </p:txBody>
      </p:sp>
      <p:pic>
        <p:nvPicPr>
          <p:cNvPr id="1026" name="Picture 2" descr="C:\Users\venous\Desktop\master\Semantics\Presentation\children-in-circle-drawing__k3405193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40" y="1350110"/>
            <a:ext cx="1573087" cy="15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77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3.1.4 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Metaphor is not                                              but is: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only a decorative device                     -   An essential component of human recognition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Purely linguistic                                    -   conceptual in nature</a:t>
            </a:r>
          </a:p>
          <a:p>
            <a:pPr>
              <a:buFontTx/>
              <a:buChar char="-"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It is ‘a means whereby ever more abstract and intangible areas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of experience can be conceptualized in terms of the 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familiar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b="1" dirty="0" smtClean="0">
                <a:solidFill>
                  <a:prstClr val="black"/>
                </a:solidFill>
              </a:rPr>
              <a:t>concrete’.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Metaphor involve:                                                               </a:t>
            </a:r>
            <a:r>
              <a:rPr lang="en-US" sz="1400" b="1" i="1" dirty="0" smtClean="0">
                <a:solidFill>
                  <a:prstClr val="black"/>
                </a:solidFill>
              </a:rPr>
              <a:t>Argument is  </a:t>
            </a:r>
            <a:r>
              <a:rPr lang="en-US" sz="1400" b="1" i="1" u="sng" dirty="0" smtClean="0">
                <a:solidFill>
                  <a:prstClr val="black"/>
                </a:solidFill>
              </a:rPr>
              <a:t>war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  <a:endParaRPr lang="en-US" sz="1400" b="1" i="1" u="sng" dirty="0" smtClean="0">
              <a:solidFill>
                <a:prstClr val="black"/>
              </a:solidFill>
            </a:endParaRPr>
          </a:p>
          <a:p>
            <a:pPr>
              <a:buFont typeface="+mj-lt"/>
              <a:buAutoNum type="arabicParenR"/>
            </a:pPr>
            <a:r>
              <a:rPr lang="en-US" sz="1400" b="1" dirty="0" smtClean="0">
                <a:solidFill>
                  <a:prstClr val="black"/>
                </a:solidFill>
              </a:rPr>
              <a:t>Source domain     / concrete and familiar                                   -   </a:t>
            </a:r>
            <a:r>
              <a:rPr lang="en-US" sz="1400" dirty="0">
                <a:solidFill>
                  <a:prstClr val="black"/>
                </a:solidFill>
              </a:rPr>
              <a:t>W</a:t>
            </a:r>
            <a:r>
              <a:rPr lang="en-US" sz="1400" dirty="0" smtClean="0">
                <a:solidFill>
                  <a:prstClr val="black"/>
                </a:solidFill>
              </a:rPr>
              <a:t>inning</a:t>
            </a:r>
          </a:p>
          <a:p>
            <a:pPr>
              <a:buFont typeface="+mj-lt"/>
              <a:buAutoNum type="arabicParenR"/>
            </a:pPr>
            <a:r>
              <a:rPr lang="en-US" sz="1400" b="1" dirty="0" smtClean="0">
                <a:solidFill>
                  <a:prstClr val="black"/>
                </a:solidFill>
              </a:rPr>
              <a:t>Target domain      / abstract                                                            -  </a:t>
            </a:r>
            <a:r>
              <a:rPr lang="en-US" sz="1400" dirty="0">
                <a:solidFill>
                  <a:prstClr val="black"/>
                </a:solidFill>
              </a:rPr>
              <a:t>A</a:t>
            </a:r>
            <a:r>
              <a:rPr lang="en-US" sz="1400" dirty="0" smtClean="0">
                <a:solidFill>
                  <a:prstClr val="black"/>
                </a:solidFill>
              </a:rPr>
              <a:t>ttacking</a:t>
            </a:r>
          </a:p>
          <a:p>
            <a:pPr>
              <a:buFont typeface="+mj-lt"/>
              <a:buAutoNum type="arabicParenR"/>
            </a:pPr>
            <a:r>
              <a:rPr lang="en-US" sz="1400" b="1" dirty="0" smtClean="0">
                <a:solidFill>
                  <a:prstClr val="black"/>
                </a:solidFill>
              </a:rPr>
              <a:t>Set of mapping relations      - Ontological                                    -  </a:t>
            </a:r>
            <a:r>
              <a:rPr lang="en-US" sz="1400" dirty="0">
                <a:solidFill>
                  <a:prstClr val="black"/>
                </a:solidFill>
              </a:rPr>
              <a:t>D</a:t>
            </a:r>
            <a:r>
              <a:rPr lang="en-US" sz="1400" dirty="0" smtClean="0">
                <a:solidFill>
                  <a:prstClr val="black"/>
                </a:solidFill>
              </a:rPr>
              <a:t>efending                                       </a:t>
            </a:r>
          </a:p>
          <a:p>
            <a:pPr mar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                                                          -  </a:t>
            </a:r>
            <a:r>
              <a:rPr lang="en-US" sz="1400" b="1" dirty="0">
                <a:solidFill>
                  <a:prstClr val="black"/>
                </a:solidFill>
              </a:rPr>
              <a:t>Epistemic</a:t>
            </a:r>
          </a:p>
        </p:txBody>
      </p:sp>
      <p:sp>
        <p:nvSpPr>
          <p:cNvPr id="4" name="Oval 3"/>
          <p:cNvSpPr/>
          <p:nvPr/>
        </p:nvSpPr>
        <p:spPr>
          <a:xfrm>
            <a:off x="4266590" y="2529509"/>
            <a:ext cx="2443280" cy="167975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1"/>
            <a:ext cx="9162299" cy="36637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prstClr val="black"/>
                </a:solidFill>
              </a:rPr>
              <a:t>Ontological  - </a:t>
            </a:r>
            <a:r>
              <a:rPr lang="en-US" sz="1400" dirty="0" smtClean="0">
                <a:solidFill>
                  <a:prstClr val="black"/>
                </a:solidFill>
              </a:rPr>
              <a:t>involving entities in the two </a:t>
            </a:r>
            <a:r>
              <a:rPr lang="en-US" sz="1400" dirty="0" smtClean="0">
                <a:solidFill>
                  <a:prstClr val="black"/>
                </a:solidFill>
              </a:rPr>
              <a:t>domains.</a:t>
            </a:r>
            <a:endParaRPr lang="en-US" sz="1400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b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b="1" dirty="0" smtClean="0">
                <a:solidFill>
                  <a:prstClr val="black"/>
                </a:solidFill>
              </a:rPr>
              <a:t>Epistemic  - </a:t>
            </a:r>
            <a:r>
              <a:rPr lang="en-US" sz="1400" dirty="0">
                <a:solidFill>
                  <a:prstClr val="black"/>
                </a:solidFill>
              </a:rPr>
              <a:t>involving relations of knowledge </a:t>
            </a:r>
            <a:r>
              <a:rPr lang="en-US" sz="1400" dirty="0" smtClean="0">
                <a:solidFill>
                  <a:prstClr val="black"/>
                </a:solidFill>
              </a:rPr>
              <a:t>about the </a:t>
            </a:r>
            <a:r>
              <a:rPr lang="en-US" sz="1400" dirty="0" smtClean="0">
                <a:solidFill>
                  <a:prstClr val="black"/>
                </a:solidFill>
              </a:rPr>
              <a:t>entities.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Ex:                        </a:t>
            </a:r>
            <a:r>
              <a:rPr lang="en-US" sz="1400" b="1" u="sng" dirty="0" smtClean="0">
                <a:solidFill>
                  <a:prstClr val="black"/>
                </a:solidFill>
              </a:rPr>
              <a:t>Anger</a:t>
            </a:r>
            <a:r>
              <a:rPr lang="en-US" sz="1400" b="1" dirty="0" smtClean="0">
                <a:solidFill>
                  <a:prstClr val="black"/>
                </a:solidFill>
              </a:rPr>
              <a:t> is </a:t>
            </a:r>
            <a:r>
              <a:rPr lang="en-US" sz="1400" b="1" u="sng" dirty="0" smtClean="0">
                <a:solidFill>
                  <a:prstClr val="black"/>
                </a:solidFill>
              </a:rPr>
              <a:t>heat of fluid </a:t>
            </a:r>
            <a:r>
              <a:rPr lang="en-US" sz="1400" b="1" dirty="0" smtClean="0">
                <a:solidFill>
                  <a:prstClr val="black"/>
                </a:solidFill>
              </a:rPr>
              <a:t>in </a:t>
            </a:r>
            <a:r>
              <a:rPr lang="en-US" sz="1400" b="1" u="sng" dirty="0" smtClean="0">
                <a:solidFill>
                  <a:prstClr val="black"/>
                </a:solidFill>
              </a:rPr>
              <a:t>container</a:t>
            </a:r>
          </a:p>
          <a:p>
            <a:pPr marL="0" indent="0">
              <a:buNone/>
            </a:pPr>
            <a:endParaRPr lang="en-US" sz="14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prstClr val="black"/>
                </a:solidFill>
              </a:rPr>
              <a:t>Ontological    /  source : </a:t>
            </a:r>
            <a:r>
              <a:rPr lang="en-US" sz="1200" dirty="0" smtClean="0">
                <a:solidFill>
                  <a:prstClr val="black"/>
                </a:solidFill>
              </a:rPr>
              <a:t>Heat of fluid                                                       </a:t>
            </a:r>
            <a:r>
              <a:rPr lang="en-US" sz="1200" b="1" dirty="0" smtClean="0">
                <a:solidFill>
                  <a:prstClr val="black"/>
                </a:solidFill>
              </a:rPr>
              <a:t>target </a:t>
            </a:r>
            <a:r>
              <a:rPr lang="en-US" sz="1200" b="1" dirty="0">
                <a:solidFill>
                  <a:prstClr val="black"/>
                </a:solidFill>
              </a:rPr>
              <a:t>: </a:t>
            </a:r>
            <a:r>
              <a:rPr lang="en-US" sz="1200" dirty="0">
                <a:solidFill>
                  <a:prstClr val="black"/>
                </a:solidFill>
              </a:rPr>
              <a:t>Anger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prstClr val="black"/>
                </a:solidFill>
              </a:rPr>
              <a:t>                                              </a:t>
            </a:r>
            <a:r>
              <a:rPr lang="en-US" sz="1200" dirty="0" smtClean="0">
                <a:solidFill>
                  <a:prstClr val="black"/>
                </a:solidFill>
              </a:rPr>
              <a:t>Container                                                                       body</a:t>
            </a:r>
            <a:endParaRPr lang="en-US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prstClr val="black"/>
                </a:solidFill>
              </a:rPr>
              <a:t>                                              anger                                                                             anger</a:t>
            </a:r>
            <a:endParaRPr lang="en-US" sz="12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prstClr val="black"/>
                </a:solidFill>
              </a:rPr>
              <a:t>                                               explosion                                                                      loss </a:t>
            </a:r>
            <a:r>
              <a:rPr lang="en-US" sz="1200" dirty="0">
                <a:solidFill>
                  <a:prstClr val="black"/>
                </a:solidFill>
              </a:rPr>
              <a:t>of </a:t>
            </a:r>
            <a:r>
              <a:rPr lang="en-US" sz="1200" dirty="0" smtClean="0">
                <a:solidFill>
                  <a:prstClr val="black"/>
                </a:solidFill>
              </a:rPr>
              <a:t>control</a:t>
            </a:r>
            <a:endParaRPr lang="en-US" sz="1200" b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prstClr val="black"/>
                </a:solidFill>
              </a:rPr>
              <a:t>                                   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prstClr val="black"/>
                </a:solidFill>
              </a:rPr>
              <a:t>Epistemic  / source :  </a:t>
            </a:r>
            <a:r>
              <a:rPr lang="en-US" sz="1200" dirty="0" smtClean="0">
                <a:solidFill>
                  <a:prstClr val="black"/>
                </a:solidFill>
              </a:rPr>
              <a:t>an explosion is damaging to container                 </a:t>
            </a:r>
            <a:r>
              <a:rPr lang="en-US" sz="1200" b="1" dirty="0">
                <a:solidFill>
                  <a:prstClr val="black"/>
                </a:solidFill>
              </a:rPr>
              <a:t>target</a:t>
            </a:r>
            <a:r>
              <a:rPr lang="en-US" sz="1200" b="1" dirty="0" smtClean="0">
                <a:solidFill>
                  <a:prstClr val="black"/>
                </a:solidFill>
              </a:rPr>
              <a:t>: </a:t>
            </a:r>
            <a:r>
              <a:rPr lang="en-US" sz="1200" dirty="0" smtClean="0">
                <a:solidFill>
                  <a:prstClr val="black"/>
                </a:solidFill>
              </a:rPr>
              <a:t>loss of control is damaging to person </a:t>
            </a:r>
          </a:p>
          <a:p>
            <a:pPr marL="0" indent="0">
              <a:buNone/>
            </a:pPr>
            <a:r>
              <a:rPr lang="en-US" sz="1200" b="1" dirty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</a:rPr>
              <a:t>                                      </a:t>
            </a:r>
            <a:r>
              <a:rPr lang="en-US" sz="1200" dirty="0" smtClean="0">
                <a:solidFill>
                  <a:prstClr val="black"/>
                </a:solidFill>
              </a:rPr>
              <a:t>and </a:t>
            </a:r>
            <a:r>
              <a:rPr lang="en-US" sz="1200" dirty="0">
                <a:solidFill>
                  <a:prstClr val="black"/>
                </a:solidFill>
              </a:rPr>
              <a:t>dangerous to </a:t>
            </a:r>
            <a:r>
              <a:rPr lang="en-US" sz="1200" dirty="0" smtClean="0">
                <a:solidFill>
                  <a:prstClr val="black"/>
                </a:solidFill>
              </a:rPr>
              <a:t>bystanders.                                             and </a:t>
            </a:r>
            <a:r>
              <a:rPr lang="en-US" sz="1200" dirty="0">
                <a:solidFill>
                  <a:prstClr val="black"/>
                </a:solidFill>
              </a:rPr>
              <a:t>dangerous to others</a:t>
            </a:r>
          </a:p>
          <a:p>
            <a:pPr marL="0" indent="0">
              <a:buNone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200" b="1" dirty="0" smtClean="0">
                <a:solidFill>
                  <a:prstClr val="black"/>
                </a:solidFill>
              </a:rPr>
              <a:t>                      </a:t>
            </a:r>
            <a:endParaRPr lang="en-US" sz="1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60" y="1044700"/>
            <a:ext cx="7940660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1. Literal and non-literal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655520"/>
            <a:ext cx="8246071" cy="3206803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Jane’s eyes nearly popped out of her head.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en-US" b="1" dirty="0" smtClean="0"/>
              <a:t>Jane was very surprised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" y="1044700"/>
            <a:ext cx="9162299" cy="366376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Partial mapping from source to target domain</a:t>
            </a:r>
          </a:p>
          <a:p>
            <a:pPr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Argument is war                                                                  Anger is heat of fluid in container</a:t>
            </a:r>
          </a:p>
          <a:p>
            <a:pPr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Argument </a:t>
            </a:r>
            <a:r>
              <a:rPr lang="en-US" sz="1400" dirty="0" smtClean="0">
                <a:solidFill>
                  <a:prstClr val="black"/>
                </a:solidFill>
              </a:rPr>
              <a:t>correspondences</a:t>
            </a:r>
            <a:r>
              <a:rPr lang="en-US" sz="1400" b="1" dirty="0" smtClean="0">
                <a:solidFill>
                  <a:prstClr val="black"/>
                </a:solidFill>
              </a:rPr>
              <a:t> :                                          </a:t>
            </a:r>
            <a:r>
              <a:rPr lang="en-US" sz="1400" b="1" dirty="0" smtClean="0">
                <a:solidFill>
                  <a:prstClr val="black"/>
                </a:solidFill>
              </a:rPr>
              <a:t>  </a:t>
            </a:r>
            <a:r>
              <a:rPr lang="en-US" sz="1400" dirty="0" smtClean="0">
                <a:solidFill>
                  <a:prstClr val="black"/>
                </a:solidFill>
              </a:rPr>
              <a:t>boiling and simmering has no correspondence</a:t>
            </a:r>
            <a:endParaRPr lang="en-US" sz="1400" b="1" dirty="0" smtClean="0">
              <a:solidFill>
                <a:prstClr val="black"/>
              </a:solidFill>
            </a:endParaRPr>
          </a:p>
          <a:p>
            <a:pPr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winning and losing                                                            </a:t>
            </a:r>
            <a:r>
              <a:rPr lang="en-US" sz="1400" dirty="0" smtClean="0">
                <a:solidFill>
                  <a:prstClr val="black"/>
                </a:solidFill>
              </a:rPr>
              <a:t>  </a:t>
            </a:r>
            <a:r>
              <a:rPr lang="en-US" sz="1400" dirty="0">
                <a:solidFill>
                  <a:prstClr val="black"/>
                </a:solidFill>
              </a:rPr>
              <a:t>in the target domain</a:t>
            </a:r>
            <a:endParaRPr lang="en-US" sz="1400" dirty="0" smtClean="0">
              <a:solidFill>
                <a:prstClr val="black"/>
              </a:solidFill>
            </a:endParaRPr>
          </a:p>
          <a:p>
            <a:pPr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using weapons</a:t>
            </a:r>
          </a:p>
          <a:p>
            <a:pPr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No </a:t>
            </a:r>
            <a:r>
              <a:rPr lang="en-US" sz="1400" dirty="0">
                <a:solidFill>
                  <a:prstClr val="black"/>
                </a:solidFill>
              </a:rPr>
              <a:t>correspondences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like:</a:t>
            </a:r>
          </a:p>
          <a:p>
            <a:pPr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Taking hostages</a:t>
            </a:r>
          </a:p>
          <a:p>
            <a:pPr indent="0">
              <a:buNone/>
            </a:pPr>
            <a:r>
              <a:rPr lang="en-US" sz="1400" dirty="0">
                <a:solidFill>
                  <a:prstClr val="black"/>
                </a:solidFill>
              </a:rPr>
              <a:t>Field hospitals</a:t>
            </a:r>
          </a:p>
          <a:p>
            <a:pPr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1" y="1044701"/>
            <a:ext cx="7940660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Metaphors are </a:t>
            </a:r>
            <a:r>
              <a:rPr lang="en-US" sz="1400" b="1" dirty="0" smtClean="0">
                <a:solidFill>
                  <a:prstClr val="black"/>
                </a:solidFill>
              </a:rPr>
              <a:t>conceptual</a:t>
            </a:r>
            <a:r>
              <a:rPr lang="en-US" sz="1400" dirty="0" smtClean="0">
                <a:solidFill>
                  <a:prstClr val="black"/>
                </a:solidFill>
              </a:rPr>
              <a:t> not merely linguistic.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A range of different expressions can tap the same metaphor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Elaborations</a:t>
            </a:r>
            <a:r>
              <a:rPr lang="en-US" sz="1400" dirty="0" smtClean="0">
                <a:solidFill>
                  <a:prstClr val="black"/>
                </a:solidFill>
              </a:rPr>
              <a:t>: are the basic metaphors whose characteristics carry over from the source domain to the target domain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Ex: the difference in intensity between </a:t>
            </a:r>
            <a:r>
              <a:rPr lang="en-US" sz="1400" i="1" dirty="0" smtClean="0">
                <a:solidFill>
                  <a:prstClr val="black"/>
                </a:solidFill>
              </a:rPr>
              <a:t>boil</a:t>
            </a:r>
            <a:r>
              <a:rPr lang="en-US" sz="1400" dirty="0" smtClean="0">
                <a:solidFill>
                  <a:prstClr val="black"/>
                </a:solidFill>
              </a:rPr>
              <a:t> and </a:t>
            </a:r>
            <a:r>
              <a:rPr lang="en-US" sz="1400" i="1" dirty="0" smtClean="0">
                <a:solidFill>
                  <a:prstClr val="black"/>
                </a:solidFill>
              </a:rPr>
              <a:t>simmer</a:t>
            </a:r>
            <a:r>
              <a:rPr lang="en-US" sz="1400" dirty="0" smtClean="0">
                <a:solidFill>
                  <a:prstClr val="black"/>
                </a:solidFill>
              </a:rPr>
              <a:t> in reference to a heated liquid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Carries over to indicate differences in degrees of anger in</a:t>
            </a:r>
          </a:p>
          <a:p>
            <a:pPr marL="0" indent="0">
              <a:buNone/>
            </a:pPr>
            <a:endParaRPr lang="en-US" sz="1400" b="1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i="1" dirty="0" smtClean="0">
                <a:solidFill>
                  <a:prstClr val="black"/>
                </a:solidFill>
              </a:rPr>
              <a:t>Boil with anger</a:t>
            </a:r>
          </a:p>
          <a:p>
            <a:pPr marL="0" indent="0">
              <a:buNone/>
            </a:pPr>
            <a:r>
              <a:rPr lang="en-US" sz="1400" b="1" i="1" dirty="0" smtClean="0">
                <a:solidFill>
                  <a:prstClr val="black"/>
                </a:solidFill>
              </a:rPr>
              <a:t>Simmer with anger</a:t>
            </a: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1044700"/>
            <a:ext cx="7482546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Metaphorical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entailments</a:t>
            </a:r>
            <a:r>
              <a:rPr lang="en-US" sz="1400" dirty="0" smtClean="0">
                <a:solidFill>
                  <a:prstClr val="black"/>
                </a:solidFill>
              </a:rPr>
              <a:t>: certain patterns of reasoning may carry over from the source domain to the target domain.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If you destroy all your enemy’s weapons, you win the war.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                                                   </a:t>
            </a:r>
            <a:r>
              <a:rPr lang="en-US" sz="1400" b="1" i="1" dirty="0" smtClean="0"/>
              <a:t>=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If you demolish all your opponent’s points in an argument, you win the argument.</a:t>
            </a:r>
          </a:p>
          <a:p>
            <a:pPr marL="0" indent="0">
              <a:buNone/>
            </a:pPr>
            <a:endParaRPr lang="en-US" sz="1400" i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The existence of the conceptual metaphor is the reason new imaginative expressions of the          mapping can be understood instantly.</a:t>
            </a: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891995"/>
            <a:ext cx="8704185" cy="3816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Image-schemas</a:t>
            </a:r>
            <a:r>
              <a:rPr lang="en-US" sz="1400" dirty="0" smtClean="0">
                <a:solidFill>
                  <a:prstClr val="black"/>
                </a:solidFill>
              </a:rPr>
              <a:t>: space, motion and force.</a:t>
            </a: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Categories:</a:t>
            </a:r>
            <a:r>
              <a:rPr lang="en-US" sz="1400" dirty="0" smtClean="0">
                <a:solidFill>
                  <a:prstClr val="black"/>
                </a:solidFill>
              </a:rPr>
              <a:t> something can be in or out the category (like a container).</a:t>
            </a:r>
          </a:p>
          <a:p>
            <a:pPr marL="400050" indent="-400050">
              <a:buFont typeface="+mj-lt"/>
              <a:buAutoNum type="arabicPeriod"/>
            </a:pPr>
            <a:endParaRPr lang="en-US" sz="1400" dirty="0">
              <a:solidFill>
                <a:prstClr val="black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Quantity:</a:t>
            </a:r>
            <a:r>
              <a:rPr lang="en-US" sz="1400" dirty="0" smtClean="0">
                <a:solidFill>
                  <a:prstClr val="black"/>
                </a:solidFill>
              </a:rPr>
              <a:t> two metaphors are involved in the conceptualization of quantity</a:t>
            </a:r>
          </a:p>
          <a:p>
            <a:pPr marL="400050" indent="-400050">
              <a:buFont typeface="+mj-lt"/>
              <a:buAutoNum type="arabicPeriod"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 </a:t>
            </a:r>
            <a:r>
              <a:rPr lang="en-US" sz="1400" b="1" dirty="0" smtClean="0">
                <a:solidFill>
                  <a:prstClr val="black"/>
                </a:solidFill>
              </a:rPr>
              <a:t>a) More is up; less is down: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Output rose dramatically.</a:t>
            </a:r>
          </a:p>
          <a:p>
            <a:pPr mar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 b) Linear scales are paths:</a:t>
            </a:r>
            <a:r>
              <a:rPr lang="en-US" sz="1400" dirty="0" smtClean="0">
                <a:solidFill>
                  <a:prstClr val="black"/>
                </a:solidFill>
              </a:rPr>
              <a:t> John is by far the best in the class.</a:t>
            </a:r>
          </a:p>
          <a:p>
            <a:pPr mar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  </a:t>
            </a:r>
            <a:r>
              <a:rPr lang="en-US" sz="1400" b="1" dirty="0" smtClean="0">
                <a:solidFill>
                  <a:prstClr val="black"/>
                </a:solidFill>
              </a:rPr>
              <a:t>c)Time:</a:t>
            </a:r>
            <a:r>
              <a:rPr lang="en-US" sz="1400" dirty="0" smtClean="0">
                <a:solidFill>
                  <a:prstClr val="black"/>
                </a:solidFill>
              </a:rPr>
              <a:t> understood by terms of things, locations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or distances.</a:t>
            </a: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The passage of time can be constructed in two ways.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        Whether the speaker is </a:t>
            </a:r>
            <a:r>
              <a:rPr lang="en-US" sz="1400" b="1" dirty="0" smtClean="0">
                <a:solidFill>
                  <a:prstClr val="black"/>
                </a:solidFill>
              </a:rPr>
              <a:t>stationary</a:t>
            </a:r>
            <a:r>
              <a:rPr lang="en-US" sz="1400" dirty="0" smtClean="0">
                <a:solidFill>
                  <a:prstClr val="black"/>
                </a:solidFill>
              </a:rPr>
              <a:t> or </a:t>
            </a:r>
            <a:r>
              <a:rPr lang="en-US" sz="1400" b="1" dirty="0" smtClean="0">
                <a:solidFill>
                  <a:prstClr val="black"/>
                </a:solidFill>
              </a:rPr>
              <a:t>moving</a:t>
            </a:r>
            <a:r>
              <a:rPr lang="en-US" sz="1400" dirty="0" smtClean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Lakoff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1400" b="1" dirty="0" smtClean="0">
                <a:solidFill>
                  <a:prstClr val="black"/>
                </a:solidFill>
              </a:rPr>
              <a:t>Events stationary, the observer moving/ </a:t>
            </a:r>
            <a:r>
              <a:rPr lang="en-US" sz="1400" dirty="0" smtClean="0">
                <a:solidFill>
                  <a:prstClr val="black"/>
                </a:solidFill>
              </a:rPr>
              <a:t> we have left all that behind us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1400" b="1" dirty="0" smtClean="0">
                <a:solidFill>
                  <a:prstClr val="black"/>
                </a:solidFill>
              </a:rPr>
              <a:t>Events moving , </a:t>
            </a:r>
            <a:r>
              <a:rPr lang="en-US" sz="1400" b="1" dirty="0">
                <a:solidFill>
                  <a:prstClr val="black"/>
                </a:solidFill>
              </a:rPr>
              <a:t>the observer </a:t>
            </a:r>
            <a:r>
              <a:rPr lang="en-US" sz="1400" b="1" dirty="0" smtClean="0">
                <a:solidFill>
                  <a:prstClr val="black"/>
                </a:solidFill>
              </a:rPr>
              <a:t>stationary/ </a:t>
            </a:r>
            <a:r>
              <a:rPr lang="en-US" sz="1400" dirty="0" smtClean="0">
                <a:solidFill>
                  <a:prstClr val="black"/>
                </a:solidFill>
              </a:rPr>
              <a:t>the day just rushed past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d) Causation:</a:t>
            </a:r>
            <a:r>
              <a:rPr lang="en-US" sz="1400" dirty="0" smtClean="0">
                <a:solidFill>
                  <a:prstClr val="black"/>
                </a:solidFill>
              </a:rPr>
              <a:t> the force which produces movement towards the location.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      John’s words sent Jane into a state of panic.</a:t>
            </a:r>
          </a:p>
          <a:p>
            <a:pPr marL="0" indent="0">
              <a:buNone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Image metaphors: </a:t>
            </a:r>
            <a:r>
              <a:rPr lang="en-US" sz="1400" dirty="0" smtClean="0">
                <a:solidFill>
                  <a:prstClr val="black"/>
                </a:solidFill>
              </a:rPr>
              <a:t>metaphors that are decorative in function.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function of the richness of the image-schematic correspondences between the two domains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Is </a:t>
            </a:r>
            <a:r>
              <a:rPr lang="en-US" sz="1300" dirty="0">
                <a:solidFill>
                  <a:prstClr val="black"/>
                </a:solidFill>
              </a:rPr>
              <a:t>this success of </a:t>
            </a:r>
            <a:r>
              <a:rPr lang="en-US" sz="1300" dirty="0" smtClean="0">
                <a:solidFill>
                  <a:prstClr val="black"/>
                </a:solidFill>
              </a:rPr>
              <a:t>it.</a:t>
            </a:r>
          </a:p>
          <a:p>
            <a:pPr marL="0" indent="0">
              <a:buNone/>
            </a:pPr>
            <a:endParaRPr lang="en-US" sz="1300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Slowly slowly rivers in autumn show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Sand banks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Bashful in first love women</a:t>
            </a:r>
          </a:p>
        </p:txBody>
      </p:sp>
    </p:spTree>
    <p:extLst>
      <p:ext uri="{BB962C8B-B14F-4D97-AF65-F5344CB8AC3E}">
        <p14:creationId xmlns:p14="http://schemas.microsoft.com/office/powerpoint/2010/main" val="20041326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3.2 Close relatives of Metaphor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prstClr val="black"/>
                </a:solidFill>
              </a:rPr>
              <a:t> Personifications: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                                                      </a:t>
            </a:r>
            <a:r>
              <a:rPr lang="en-US" sz="1400" b="1" i="1" dirty="0" smtClean="0">
                <a:solidFill>
                  <a:prstClr val="black"/>
                </a:solidFill>
              </a:rPr>
              <a:t>Death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personified as:                                                     But never as: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Coachman, devourer,  destroyer                     University lecturer, supermarket manager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It is understood by terms of actions by some agents.(the agent is personified)</a:t>
            </a:r>
          </a:p>
          <a:p>
            <a:pPr>
              <a:buFontTx/>
              <a:buChar char="-"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prstClr val="black"/>
                </a:solidFill>
              </a:rPr>
              <a:t> Proverbs</a:t>
            </a:r>
            <a:r>
              <a:rPr lang="en-US" sz="1400" dirty="0" smtClean="0">
                <a:solidFill>
                  <a:prstClr val="black"/>
                </a:solidFill>
              </a:rPr>
              <a:t>: describes an event or state of affairs that is       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applicable metaphorically to different events</a:t>
            </a: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p</a:t>
            </a:r>
            <a:r>
              <a:rPr lang="en-US" sz="1400" dirty="0" smtClean="0">
                <a:solidFill>
                  <a:prstClr val="black"/>
                </a:solidFill>
              </a:rPr>
              <a:t>rovided they have the same image-schematic structure.</a:t>
            </a:r>
          </a:p>
        </p:txBody>
      </p:sp>
    </p:spTree>
    <p:extLst>
      <p:ext uri="{BB962C8B-B14F-4D97-AF65-F5344CB8AC3E}">
        <p14:creationId xmlns:p14="http://schemas.microsoft.com/office/powerpoint/2010/main" val="4137888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3.3 Metaphor and deviance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1"/>
            <a:ext cx="8704185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prstClr val="black"/>
                </a:solidFill>
              </a:rPr>
              <a:t>                                  Metaphor                                                                                Deviance</a:t>
            </a: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T</a:t>
            </a:r>
            <a:r>
              <a:rPr lang="en-US" sz="1400" dirty="0" smtClean="0">
                <a:solidFill>
                  <a:prstClr val="black"/>
                </a:solidFill>
              </a:rPr>
              <a:t>hose who say:                                                                                   Others: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Naturalness and ubiquity (present everywhere)                         </a:t>
            </a:r>
            <a:r>
              <a:rPr lang="en-US" sz="1400" b="1" dirty="0" smtClean="0">
                <a:solidFill>
                  <a:prstClr val="black"/>
                </a:solidFill>
              </a:rPr>
              <a:t>Deviance</a:t>
            </a:r>
            <a:r>
              <a:rPr lang="en-US" sz="1400" dirty="0" smtClean="0">
                <a:solidFill>
                  <a:prstClr val="black"/>
                </a:solidFill>
              </a:rPr>
              <a:t> is an essential clue to consider a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makes </a:t>
            </a:r>
            <a:r>
              <a:rPr lang="en-US" sz="1400" dirty="0">
                <a:solidFill>
                  <a:prstClr val="black"/>
                </a:solidFill>
              </a:rPr>
              <a:t>it </a:t>
            </a:r>
            <a:r>
              <a:rPr lang="en-US" sz="1400" dirty="0" smtClean="0">
                <a:solidFill>
                  <a:prstClr val="black"/>
                </a:solidFill>
              </a:rPr>
              <a:t>deviant                                                                                 an expression is metaphorical.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Metaphor is  natural and vital expression of the                 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Figurative expressions are recognized as they are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human </a:t>
            </a:r>
            <a:r>
              <a:rPr lang="en-US" sz="1400" dirty="0">
                <a:solidFill>
                  <a:prstClr val="black"/>
                </a:solidFill>
              </a:rPr>
              <a:t>cognitive-linguistic endowment </a:t>
            </a:r>
            <a:r>
              <a:rPr lang="en-US" sz="1400" dirty="0" smtClean="0">
                <a:solidFill>
                  <a:prstClr val="black"/>
                </a:solidFill>
              </a:rPr>
              <a:t>                                     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anomalous (irregular) on a literal reading</a:t>
            </a: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How can we recognize that an expression is not being used literally?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88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28470"/>
            <a:ext cx="6108200" cy="572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4. Metonymy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739291"/>
            <a:ext cx="7940660" cy="3359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/>
              <a:t>Metonymy</a:t>
            </a:r>
            <a:r>
              <a:rPr lang="en-US" sz="1400" dirty="0" smtClean="0"/>
              <a:t>: is </a:t>
            </a:r>
            <a:r>
              <a:rPr lang="en-US" sz="1400" dirty="0"/>
              <a:t>a figure of speech that replaces the name of a thing with the name of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something </a:t>
            </a:r>
            <a:r>
              <a:rPr lang="en-US" sz="1400" dirty="0"/>
              <a:t>else </a:t>
            </a:r>
            <a:r>
              <a:rPr lang="en-US" sz="1400" dirty="0" smtClean="0"/>
              <a:t>with </a:t>
            </a:r>
            <a:r>
              <a:rPr lang="en-US" sz="1400" dirty="0"/>
              <a:t>which it is closely </a:t>
            </a:r>
            <a:r>
              <a:rPr lang="en-US" sz="1400" dirty="0" smtClean="0"/>
              <a:t>associated.</a:t>
            </a:r>
          </a:p>
          <a:p>
            <a:pPr marL="0" indent="0">
              <a:buNone/>
            </a:pPr>
            <a:endParaRPr lang="en-US" sz="1400" b="1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4.1  Metonymy VS. </a:t>
            </a:r>
            <a:r>
              <a:rPr lang="en-US" sz="1800" dirty="0" smtClean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metaphor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1400" b="1" dirty="0" smtClean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                        </a:t>
            </a:r>
            <a:r>
              <a:rPr lang="en-US" sz="1400" b="1" dirty="0" smtClean="0">
                <a:solidFill>
                  <a:prstClr val="black"/>
                </a:solidFill>
              </a:rPr>
              <a:t>Metaphor</a:t>
            </a:r>
            <a:r>
              <a:rPr lang="en-US" sz="1400" dirty="0" smtClean="0">
                <a:solidFill>
                  <a:prstClr val="black"/>
                </a:solidFill>
              </a:rPr>
              <a:t> is based on resemblance while </a:t>
            </a:r>
            <a:r>
              <a:rPr lang="en-US" sz="1400" b="1" dirty="0" smtClean="0">
                <a:solidFill>
                  <a:prstClr val="black"/>
                </a:solidFill>
              </a:rPr>
              <a:t>metonymy</a:t>
            </a:r>
            <a:r>
              <a:rPr lang="en-US" sz="1400" dirty="0" smtClean="0">
                <a:solidFill>
                  <a:prstClr val="black"/>
                </a:solidFill>
              </a:rPr>
              <a:t> is based on contiguity.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prstClr val="black"/>
                </a:solidFill>
              </a:rPr>
              <a:t>                          -  Involves two distinct conceptual domains                              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-  relies on the (actual, literal) association between</a:t>
            </a:r>
          </a:p>
          <a:p>
            <a:pPr marL="0" indent="0">
              <a:buNone/>
            </a:pPr>
            <a:r>
              <a:rPr lang="en-US" sz="1300" dirty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the two within a single domain.</a:t>
            </a:r>
          </a:p>
          <a:p>
            <a:pPr marL="0" indent="0">
              <a:buNone/>
            </a:pPr>
            <a:r>
              <a:rPr lang="en-US" sz="1400" i="1" dirty="0" smtClean="0">
                <a:solidFill>
                  <a:prstClr val="black"/>
                </a:solidFill>
              </a:rPr>
              <a:t>The </a:t>
            </a:r>
            <a:r>
              <a:rPr lang="en-US" sz="1400" i="1" dirty="0">
                <a:solidFill>
                  <a:prstClr val="black"/>
                </a:solidFill>
              </a:rPr>
              <a:t>ham sandwich wants his coffee </a:t>
            </a:r>
            <a:r>
              <a:rPr lang="en-US" sz="1400" i="1" dirty="0" smtClean="0">
                <a:solidFill>
                  <a:prstClr val="black"/>
                </a:solidFill>
              </a:rPr>
              <a:t>now.</a:t>
            </a:r>
            <a:endParaRPr lang="en-US" sz="1400" i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200" dirty="0">
                <a:solidFill>
                  <a:prstClr val="black"/>
                </a:solidFill>
              </a:rPr>
              <a:t>Café language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prstClr val="black"/>
                </a:solidFill>
              </a:rPr>
              <a:t>Identifying device</a:t>
            </a:r>
          </a:p>
          <a:p>
            <a:pPr>
              <a:buFontTx/>
              <a:buChar char="-"/>
            </a:pPr>
            <a:r>
              <a:rPr lang="en-US" sz="1200" dirty="0">
                <a:solidFill>
                  <a:prstClr val="black"/>
                </a:solidFill>
              </a:rPr>
              <a:t>No structural parallel between the two</a:t>
            </a:r>
            <a:endParaRPr lang="en-US" sz="13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88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4.2 Patterns of metonymy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60" y="891995"/>
            <a:ext cx="8093365" cy="366376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Container for contained </a:t>
            </a:r>
            <a:r>
              <a:rPr lang="en-US" sz="1400" dirty="0" smtClean="0">
                <a:solidFill>
                  <a:prstClr val="black"/>
                </a:solidFill>
              </a:rPr>
              <a:t>/ The kettle’s boiling.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Possessor for possessed </a:t>
            </a:r>
            <a:r>
              <a:rPr lang="en-US" sz="1400" dirty="0" smtClean="0">
                <a:solidFill>
                  <a:prstClr val="black"/>
                </a:solidFill>
              </a:rPr>
              <a:t>/ where are you parked?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Represented entity for representative </a:t>
            </a:r>
            <a:r>
              <a:rPr lang="en-US" sz="1400" dirty="0" smtClean="0">
                <a:solidFill>
                  <a:prstClr val="black"/>
                </a:solidFill>
              </a:rPr>
              <a:t>/ England won the world cup in 1966.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Whole for part </a:t>
            </a:r>
            <a:r>
              <a:rPr lang="en-US" sz="1400" dirty="0" smtClean="0">
                <a:solidFill>
                  <a:prstClr val="black"/>
                </a:solidFill>
              </a:rPr>
              <a:t>/ I’m going to fill up the car with petrol.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Part for whole </a:t>
            </a:r>
            <a:r>
              <a:rPr lang="en-US" sz="1400" dirty="0" smtClean="0">
                <a:solidFill>
                  <a:prstClr val="black"/>
                </a:solidFill>
              </a:rPr>
              <a:t>/ there are too many mouths to feed.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Place for institutions </a:t>
            </a:r>
            <a:r>
              <a:rPr lang="en-US" sz="1400" dirty="0" smtClean="0">
                <a:solidFill>
                  <a:prstClr val="black"/>
                </a:solidFill>
              </a:rPr>
              <a:t>/ the Palace defends the sackings.</a:t>
            </a:r>
            <a:endParaRPr lang="en-US" sz="14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400" b="1" dirty="0" smtClean="0">
                <a:solidFill>
                  <a:prstClr val="black"/>
                </a:solidFill>
              </a:rPr>
              <a:t>Odd</a:t>
            </a:r>
            <a:r>
              <a:rPr lang="en-US" sz="1400" dirty="0" smtClean="0">
                <a:solidFill>
                  <a:prstClr val="black"/>
                </a:solidFill>
              </a:rPr>
              <a:t> / I’m having my wheels serviced.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882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4.3 What is metonymy for?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Where are you parked?               Where is your car parked?</a:t>
            </a: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The kettle’s boiling                         the water in the kettle is boiling</a:t>
            </a:r>
          </a:p>
          <a:p>
            <a:pPr>
              <a:buFontTx/>
              <a:buChar char="-"/>
            </a:pPr>
            <a:endParaRPr lang="en-US" sz="1400" dirty="0">
              <a:solidFill>
                <a:prstClr val="black"/>
              </a:solidFill>
            </a:endParaRPr>
          </a:p>
          <a:p>
            <a:pPr lvl="3">
              <a:buFont typeface="+mj-lt"/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The expression is shorter</a:t>
            </a:r>
          </a:p>
          <a:p>
            <a:pPr lvl="3">
              <a:buFont typeface="+mj-lt"/>
              <a:buAutoNum type="arabicPeriod"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More economical of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efforts</a:t>
            </a:r>
          </a:p>
          <a:p>
            <a:pPr lvl="3">
              <a:buFont typeface="+mj-lt"/>
              <a:buAutoNum type="arabicPeriod"/>
            </a:pP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Target is easily accessible via metonymy</a:t>
            </a:r>
          </a:p>
          <a:p>
            <a:pPr marL="0" indent="0">
              <a:buNone/>
            </a:pPr>
            <a:endParaRPr lang="en-US" sz="11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400" b="1" dirty="0" smtClean="0"/>
              <a:t>Others do not seem nearly natural:</a:t>
            </a:r>
          </a:p>
          <a:p>
            <a:pPr>
              <a:buFont typeface="+mj-lt"/>
              <a:buAutoNum type="arabicPeriod"/>
            </a:pPr>
            <a:r>
              <a:rPr lang="en-US" sz="1400" b="1" dirty="0"/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the oven is burning              /       the cake in the oven is burning.</a:t>
            </a:r>
          </a:p>
          <a:p>
            <a:pPr>
              <a:buFont typeface="+mj-lt"/>
              <a:buAutoNum type="arabicPeriod"/>
            </a:pPr>
            <a:r>
              <a:rPr lang="en-US" sz="1400" dirty="0" smtClean="0">
                <a:solidFill>
                  <a:prstClr val="black"/>
                </a:solidFill>
              </a:rPr>
              <a:t>The office is typing                /       the secretary in the office is typing.</a:t>
            </a:r>
          </a:p>
          <a:p>
            <a:pPr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852323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1.1 The </a:t>
            </a:r>
            <a:r>
              <a:rPr lang="en-US" b="1" dirty="0"/>
              <a:t>reading of a word with the earliest recorded use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566315" cy="3970331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Dictionaries </a:t>
            </a:r>
            <a:r>
              <a:rPr lang="en-US" sz="2000" dirty="0"/>
              <a:t>organize their entities with the earliest </a:t>
            </a:r>
            <a:r>
              <a:rPr lang="en-US" sz="2000" dirty="0" smtClean="0"/>
              <a:t>first.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M</a:t>
            </a:r>
            <a:r>
              <a:rPr lang="en-US" sz="2000" dirty="0" smtClean="0"/>
              <a:t>ost people would assume that the literal meaning would be given first which is not the case.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metonymy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8704185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</a:rPr>
              <a:t> 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Some metonyms are </a:t>
            </a:r>
            <a:r>
              <a:rPr lang="en-US" sz="1400" b="1" dirty="0" smtClean="0">
                <a:solidFill>
                  <a:prstClr val="black"/>
                </a:solidFill>
              </a:rPr>
              <a:t>acceptable</a:t>
            </a:r>
            <a:r>
              <a:rPr lang="en-US" sz="1400" dirty="0" smtClean="0">
                <a:solidFill>
                  <a:prstClr val="black"/>
                </a:solidFill>
              </a:rPr>
              <a:t>                          While others are </a:t>
            </a:r>
            <a:r>
              <a:rPr lang="en-US" sz="1400" b="1" dirty="0" smtClean="0">
                <a:solidFill>
                  <a:prstClr val="black"/>
                </a:solidFill>
              </a:rPr>
              <a:t>not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dirty="0" smtClean="0">
                <a:solidFill>
                  <a:prstClr val="black"/>
                </a:solidFill>
              </a:rPr>
              <a:t>She’s in the phonebook.                           -     She’s </a:t>
            </a:r>
            <a:r>
              <a:rPr lang="en-US" sz="1400" dirty="0">
                <a:solidFill>
                  <a:prstClr val="black"/>
                </a:solidFill>
              </a:rPr>
              <a:t>on the back of my hand.</a:t>
            </a:r>
          </a:p>
          <a:p>
            <a:pPr marL="0" indent="0">
              <a:buNone/>
            </a:pPr>
            <a:endParaRPr lang="en-US" sz="1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7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5. Semantic change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7024431" cy="3663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i="1" dirty="0">
              <a:solidFill>
                <a:prstClr val="black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dirty="0" smtClean="0"/>
              <a:t>Word </a:t>
            </a:r>
            <a:r>
              <a:rPr lang="en-US" sz="1400" dirty="0"/>
              <a:t>W has established a literal sense, </a:t>
            </a:r>
            <a:r>
              <a:rPr lang="en-US" sz="1400" dirty="0" smtClean="0"/>
              <a:t>Si.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Some </a:t>
            </a:r>
            <a:r>
              <a:rPr lang="en-US" sz="1400" dirty="0"/>
              <a:t>creative person uses W in a new figurative sense, S2 (according to</a:t>
            </a:r>
            <a:br>
              <a:rPr lang="en-US" sz="1400" dirty="0"/>
            </a:br>
            <a:r>
              <a:rPr lang="en-US" sz="1400" dirty="0"/>
              <a:t>the rules of synchronic extension</a:t>
            </a:r>
            <a:r>
              <a:rPr lang="en-US" sz="1400" dirty="0" smtClean="0"/>
              <a:t>).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S2 </a:t>
            </a:r>
            <a:r>
              <a:rPr lang="en-US" sz="1400" dirty="0"/>
              <a:t>'catches on', and becomes established (i.e. laid down as an entry in</a:t>
            </a:r>
            <a:br>
              <a:rPr lang="en-US" sz="1400" dirty="0"/>
            </a:br>
            <a:r>
              <a:rPr lang="en-US" sz="1400" dirty="0"/>
              <a:t>the mental lexicons of members of the speech community), so that W</a:t>
            </a:r>
            <a:br>
              <a:rPr lang="en-US" sz="1400" dirty="0"/>
            </a:br>
            <a:r>
              <a:rPr lang="en-US" sz="1400" dirty="0"/>
              <a:t>becomes polysemous between S1 and S2. S1 is still perceived as literal,</a:t>
            </a:r>
            <a:br>
              <a:rPr lang="en-US" sz="1400" dirty="0"/>
            </a:br>
            <a:r>
              <a:rPr lang="en-US" sz="1400" dirty="0"/>
              <a:t>and S2 as </a:t>
            </a:r>
            <a:r>
              <a:rPr lang="en-US" sz="1400" dirty="0" smtClean="0"/>
              <a:t>figurative.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S1 </a:t>
            </a:r>
            <a:r>
              <a:rPr lang="en-US" sz="1400" dirty="0"/>
              <a:t>begins to become obsolescent. S2 begins to be perceived as literal,</a:t>
            </a:r>
            <a:br>
              <a:rPr lang="en-US" sz="1400" dirty="0"/>
            </a:br>
            <a:r>
              <a:rPr lang="en-US" sz="1400" dirty="0"/>
              <a:t>and S1 as </a:t>
            </a:r>
            <a:r>
              <a:rPr lang="en-US" sz="1400" dirty="0" smtClean="0"/>
              <a:t>figurative.</a:t>
            </a:r>
          </a:p>
          <a:p>
            <a:pPr>
              <a:buFont typeface="+mj-lt"/>
              <a:buAutoNum type="arabicPeriod"/>
            </a:pPr>
            <a:r>
              <a:rPr lang="en-US" sz="1400" dirty="0" smtClean="0"/>
              <a:t>S1 </a:t>
            </a:r>
            <a:r>
              <a:rPr lang="en-US" sz="1400" dirty="0"/>
              <a:t>is lost, at which point the meaning of W has changed from S1 to S2</a:t>
            </a:r>
            <a:endParaRPr lang="en-US" sz="14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47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nous\Desktop\master\Semantics\Presentation\thank-y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281175"/>
            <a:ext cx="4154488" cy="327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87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044701"/>
            <a:ext cx="7024431" cy="366376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400" i="1" dirty="0" smtClean="0">
                <a:solidFill>
                  <a:prstClr val="black"/>
                </a:solidFill>
              </a:rPr>
              <a:t>Cruse, A. (2000). Meaning in Language: An Introduction to Semantics &amp; Pragmatics. Oxford Oxford University Press.</a:t>
            </a:r>
          </a:p>
          <a:p>
            <a:pPr>
              <a:buFontTx/>
              <a:buChar char="-"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sz="1400" i="1" dirty="0">
                <a:solidFill>
                  <a:prstClr val="black"/>
                </a:solidFill>
                <a:hlinkClick r:id="rId5"/>
              </a:rPr>
              <a:t>https://literarydevices.net/metonymy</a:t>
            </a:r>
            <a:r>
              <a:rPr lang="en-US" sz="1400" i="1" dirty="0" smtClean="0">
                <a:solidFill>
                  <a:prstClr val="black"/>
                </a:solidFill>
                <a:hlinkClick r:id="rId5"/>
              </a:rPr>
              <a:t>/</a:t>
            </a:r>
            <a:r>
              <a:rPr lang="en-US" sz="1400" i="1" dirty="0" smtClean="0">
                <a:solidFill>
                  <a:prstClr val="black"/>
                </a:solidFill>
              </a:rPr>
              <a:t> </a:t>
            </a:r>
            <a:endParaRPr lang="en-US" sz="1400" i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i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i="1" dirty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endParaRPr lang="en-US" sz="14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7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1.2 The most frequently occurring reading of a word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400" dirty="0" smtClean="0"/>
              <a:t>                                                              </a:t>
            </a:r>
            <a:endParaRPr lang="en-US" sz="2400" u="sng" dirty="0" smtClean="0">
              <a:solidFill>
                <a:srgbClr val="D68B1C"/>
              </a:solidFill>
            </a:endParaRPr>
          </a:p>
          <a:p>
            <a:pPr marL="0" indent="0" algn="l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Do you </a:t>
            </a:r>
            <a:r>
              <a:rPr lang="en-US" sz="2400" u="sng" dirty="0" smtClean="0"/>
              <a:t>see</a:t>
            </a:r>
            <a:r>
              <a:rPr lang="en-US" sz="2400" dirty="0" smtClean="0"/>
              <a:t> what I mean?        </a:t>
            </a:r>
          </a:p>
          <a:p>
            <a:pPr marL="0" indent="0" algn="l">
              <a:buNone/>
            </a:pPr>
            <a:r>
              <a:rPr lang="en-US" dirty="0" smtClean="0"/>
              <a:t>                                    </a:t>
            </a:r>
          </a:p>
          <a:p>
            <a:pPr marL="0" indent="0">
              <a:buNone/>
            </a:pPr>
            <a:r>
              <a:rPr lang="en-US" sz="1600" dirty="0" smtClean="0"/>
              <a:t>                           </a:t>
            </a:r>
            <a:r>
              <a:rPr lang="en-US" sz="1600" u="sng" dirty="0">
                <a:solidFill>
                  <a:srgbClr val="D68B1C"/>
                </a:solidFill>
              </a:rPr>
              <a:t>2 readings</a:t>
            </a:r>
            <a:endParaRPr lang="en-US" sz="1600" dirty="0" smtClean="0"/>
          </a:p>
          <a:p>
            <a:pPr marL="0" indent="0" algn="l">
              <a:buNone/>
            </a:pPr>
            <a:r>
              <a:rPr lang="en-US" sz="1600" dirty="0" smtClean="0"/>
              <a:t>                        </a:t>
            </a:r>
          </a:p>
          <a:p>
            <a:pPr marL="0" indent="0" algn="l">
              <a:buNone/>
            </a:pPr>
            <a:r>
              <a:rPr lang="en-US" sz="1600" dirty="0" smtClean="0"/>
              <a:t>  visual experience                 understand</a:t>
            </a:r>
          </a:p>
          <a:p>
            <a:pPr marL="0" indent="0" algn="l">
              <a:buNone/>
            </a:pP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34130" y="1960930"/>
            <a:ext cx="669498" cy="9670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670605" y="1960930"/>
            <a:ext cx="61082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8965" y="319351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1.3 The default reading of a word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The one which first comes to mind when the word is out of the context.</a:t>
            </a:r>
          </a:p>
          <a:p>
            <a:r>
              <a:rPr lang="en-US" sz="1800" dirty="0" smtClean="0"/>
              <a:t>Ex: </a:t>
            </a:r>
          </a:p>
          <a:p>
            <a:endParaRPr lang="en-US" sz="1800" dirty="0"/>
          </a:p>
          <a:p>
            <a:pPr marL="625475" indent="0">
              <a:buNone/>
            </a:pPr>
            <a:r>
              <a:rPr lang="en-US" sz="1800" dirty="0" smtClean="0"/>
              <a:t>One of the two meanings of the word </a:t>
            </a:r>
            <a:r>
              <a:rPr lang="en-US" sz="1800" b="1" i="1" dirty="0" smtClean="0">
                <a:solidFill>
                  <a:schemeClr val="accent6">
                    <a:lumMod val="75000"/>
                  </a:schemeClr>
                </a:solidFill>
              </a:rPr>
              <a:t>see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is </a:t>
            </a:r>
            <a:r>
              <a:rPr lang="en-US" sz="1800" u="sng" dirty="0" smtClean="0"/>
              <a:t>understand</a:t>
            </a:r>
            <a:r>
              <a:rPr lang="en-US" sz="1800" dirty="0" smtClean="0"/>
              <a:t> but it will not come first to our mind.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1.4 The </a:t>
            </a:r>
            <a:r>
              <a:rPr lang="en-US" sz="2400" dirty="0" smtClean="0"/>
              <a:t>reading from which the most plausible path of change begins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1400" b="1" dirty="0" smtClean="0"/>
              <a:t>Mary has been offered an excellent </a:t>
            </a:r>
            <a:r>
              <a:rPr lang="en-US" sz="1400" b="1" u="sng" dirty="0"/>
              <a:t>position</a:t>
            </a:r>
            <a:r>
              <a:rPr lang="en-US" sz="1400" b="1" dirty="0" smtClean="0"/>
              <a:t> with the firm.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What is </a:t>
            </a:r>
            <a:r>
              <a:rPr lang="en-US" sz="1400" b="1" dirty="0" smtClean="0"/>
              <a:t>your </a:t>
            </a:r>
            <a:r>
              <a:rPr lang="en-US" sz="1400" b="1" u="sng" dirty="0" smtClean="0"/>
              <a:t>position</a:t>
            </a:r>
            <a:r>
              <a:rPr lang="en-US" sz="1400" b="1" dirty="0" smtClean="0"/>
              <a:t> on the single currency.</a:t>
            </a:r>
          </a:p>
          <a:p>
            <a:pPr>
              <a:buFont typeface="+mj-lt"/>
              <a:buAutoNum type="arabicPeriod"/>
            </a:pPr>
            <a:r>
              <a:rPr lang="en-US" sz="1400" b="1" dirty="0" smtClean="0"/>
              <a:t>This is an excellent </a:t>
            </a:r>
            <a:r>
              <a:rPr lang="en-US" sz="1400" b="1" u="sng" dirty="0" smtClean="0"/>
              <a:t>position</a:t>
            </a:r>
            <a:r>
              <a:rPr lang="en-US" sz="1400" b="1" dirty="0" smtClean="0"/>
              <a:t> from which to watch the parade</a:t>
            </a:r>
            <a:r>
              <a:rPr lang="en-US" sz="1600" dirty="0" smtClean="0"/>
              <a:t>.</a:t>
            </a:r>
          </a:p>
          <a:p>
            <a:pPr>
              <a:buFont typeface="+mj-lt"/>
              <a:buAutoNum type="arabicPeriod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We can begin with (3)and derive the meaning of (1) and (2) by metaphorical extension. But not vise versa</a:t>
            </a:r>
          </a:p>
          <a:p>
            <a:pPr>
              <a:buFont typeface="Wingdings" pitchFamily="2" charset="2"/>
              <a:buChar char="Ø"/>
            </a:pPr>
            <a:endParaRPr lang="en-US" sz="1600" dirty="0"/>
          </a:p>
          <a:p>
            <a:pPr>
              <a:buFont typeface="Wingdings" pitchFamily="2" charset="2"/>
              <a:buChar char="Ø"/>
            </a:pPr>
            <a:r>
              <a:rPr lang="en-US" sz="1600" dirty="0" smtClean="0"/>
              <a:t>Same with </a:t>
            </a:r>
            <a:r>
              <a:rPr lang="en-US" sz="1600" u="sng" dirty="0" smtClean="0"/>
              <a:t>see</a:t>
            </a:r>
            <a:r>
              <a:rPr lang="en-US" sz="1600" dirty="0" smtClean="0"/>
              <a:t> and reading of </a:t>
            </a:r>
            <a:r>
              <a:rPr lang="en-US" sz="1600" u="sng" dirty="0" smtClean="0"/>
              <a:t>understand</a:t>
            </a:r>
            <a:r>
              <a:rPr lang="en-US" sz="1600" dirty="0" smtClean="0"/>
              <a:t>, </a:t>
            </a:r>
            <a:r>
              <a:rPr lang="en-US" sz="1600" u="sng" dirty="0" smtClean="0"/>
              <a:t>see</a:t>
            </a:r>
            <a:r>
              <a:rPr lang="en-US" sz="1600" dirty="0" smtClean="0"/>
              <a:t> cannot be derived from </a:t>
            </a:r>
            <a:r>
              <a:rPr lang="en-US" sz="1600" u="sng" dirty="0" smtClean="0"/>
              <a:t>understand</a:t>
            </a:r>
            <a:r>
              <a:rPr lang="en-US" sz="1600" dirty="0" smtClean="0"/>
              <a:t>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18865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reading from which the most plausible path of change begins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The most plausible (reasonable) starting point is also the literal meaning but.. Which is the literal reading of </a:t>
            </a:r>
            <a:r>
              <a:rPr lang="en-US" sz="1800" u="sng" dirty="0" smtClean="0"/>
              <a:t>expire</a:t>
            </a:r>
            <a:r>
              <a:rPr lang="en-US" sz="1800" dirty="0" smtClean="0"/>
              <a:t> ?</a:t>
            </a:r>
            <a:endParaRPr lang="en-US" sz="1800" u="sng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                            </a:t>
            </a:r>
            <a:r>
              <a:rPr lang="en-US" sz="1800" dirty="0"/>
              <a:t>E</a:t>
            </a:r>
            <a:r>
              <a:rPr lang="en-US" sz="1800" dirty="0" smtClean="0"/>
              <a:t>xpire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Die                        End of period of validity</a:t>
            </a: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86835" y="2806583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823309" y="2812686"/>
            <a:ext cx="458115" cy="46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04787"/>
            <a:ext cx="6252669" cy="534503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1.5 The </a:t>
            </a:r>
            <a:r>
              <a:rPr lang="en-US" sz="2400" dirty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closest reading to human experience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3885" y="3029865"/>
            <a:ext cx="3287525" cy="1527049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Diachrony: </a:t>
            </a:r>
            <a:r>
              <a:rPr lang="en-US" sz="1400" dirty="0"/>
              <a:t> is the change in the meaning of words over </a:t>
            </a:r>
            <a:r>
              <a:rPr lang="en-US" sz="1400" dirty="0" smtClean="0"/>
              <a:t>time</a:t>
            </a:r>
          </a:p>
          <a:p>
            <a:r>
              <a:rPr lang="en-US" sz="1400" b="1" dirty="0" smtClean="0"/>
              <a:t>Synchrony</a:t>
            </a:r>
            <a:r>
              <a:rPr lang="en-US" sz="1400" dirty="0" smtClean="0"/>
              <a:t>: </a:t>
            </a:r>
            <a:r>
              <a:rPr lang="en-US" sz="1400" dirty="0"/>
              <a:t>considers a language at </a:t>
            </a:r>
            <a:r>
              <a:rPr lang="en-US" sz="1400" dirty="0" smtClean="0"/>
              <a:t>the present time</a:t>
            </a:r>
            <a:endParaRPr lang="en-US" sz="1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7321604" cy="3327883"/>
          </a:xfrm>
        </p:spPr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/>
              <a:t>Diachronic </a:t>
            </a:r>
            <a:r>
              <a:rPr lang="en-US" b="1" dirty="0" smtClean="0"/>
              <a:t>and synchronic process of extension</a:t>
            </a:r>
            <a:endParaRPr lang="en-US" b="1" dirty="0"/>
          </a:p>
          <a:p>
            <a:r>
              <a:rPr lang="en-US" dirty="0"/>
              <a:t> </a:t>
            </a:r>
            <a:r>
              <a:rPr lang="en-US" dirty="0" smtClean="0"/>
              <a:t>                               Expire</a:t>
            </a:r>
          </a:p>
          <a:p>
            <a:r>
              <a:rPr lang="en-US" dirty="0" smtClean="0"/>
              <a:t>                                                                                                    </a:t>
            </a:r>
            <a:r>
              <a:rPr lang="en-US" b="1" dirty="0" smtClean="0">
                <a:solidFill>
                  <a:srgbClr val="D68B1C"/>
                </a:solidFill>
              </a:rPr>
              <a:t>According to the experience of the</a:t>
            </a:r>
          </a:p>
          <a:p>
            <a:r>
              <a:rPr lang="en-US" dirty="0" smtClean="0"/>
              <a:t>                                                                                                 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D68B1C"/>
                </a:solidFill>
              </a:rPr>
              <a:t>author</a:t>
            </a:r>
            <a:endParaRPr lang="en-US" dirty="0"/>
          </a:p>
          <a:p>
            <a:r>
              <a:rPr lang="en-US" dirty="0" smtClean="0"/>
              <a:t>                Die                              End of period of validity</a:t>
            </a:r>
          </a:p>
          <a:p>
            <a:r>
              <a:rPr lang="en-US" dirty="0" smtClean="0"/>
              <a:t>     (diachronic)                                (synchronic)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- The individual takes the most frequent reading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389977" y="1655520"/>
            <a:ext cx="458115" cy="46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1425" y="1655519"/>
            <a:ext cx="458115" cy="461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865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86502" y="0"/>
            <a:ext cx="3351275" cy="73928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Extensions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43556" y="739290"/>
            <a:ext cx="2595984" cy="385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  Naturalized</a:t>
            </a:r>
            <a:r>
              <a:rPr lang="en-US" sz="1800" dirty="0" smtClean="0"/>
              <a:t>:</a:t>
            </a:r>
          </a:p>
          <a:p>
            <a:pPr marL="0" indent="0">
              <a:buNone/>
            </a:pPr>
            <a:r>
              <a:rPr lang="en-US" sz="1700" dirty="0"/>
              <a:t>Ex:</a:t>
            </a:r>
          </a:p>
          <a:p>
            <a:pPr marL="0" indent="0">
              <a:buNone/>
            </a:pPr>
            <a:r>
              <a:rPr lang="en-US" sz="1700" b="1" dirty="0"/>
              <a:t>-  He’s in love.</a:t>
            </a:r>
          </a:p>
          <a:p>
            <a:pPr marL="0" indent="0">
              <a:buNone/>
            </a:pPr>
            <a:r>
              <a:rPr lang="en-US" sz="1700" b="1" dirty="0"/>
              <a:t>-  The kettle’s boiling.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119063" indent="-119063">
              <a:buNone/>
            </a:pPr>
            <a:r>
              <a:rPr lang="en-US" sz="1400" dirty="0" smtClean="0"/>
              <a:t>-  Historically extended meaning   may be so familiar that its speakers </a:t>
            </a:r>
            <a:r>
              <a:rPr lang="en-US" sz="1400" b="1" dirty="0" smtClean="0"/>
              <a:t>no</a:t>
            </a:r>
            <a:r>
              <a:rPr lang="en-US" sz="1400" dirty="0" smtClean="0"/>
              <a:t> longer feel it as a figure of speech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2739541" y="739290"/>
            <a:ext cx="5497379" cy="385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      Established:                           Nonce:</a:t>
            </a:r>
          </a:p>
          <a:p>
            <a:pPr marL="0" indent="0">
              <a:buNone/>
            </a:pPr>
            <a:r>
              <a:rPr lang="en-US" sz="1600" dirty="0"/>
              <a:t>Ex:                                                  </a:t>
            </a:r>
            <a:r>
              <a:rPr lang="en-US" sz="1600" dirty="0" smtClean="0"/>
              <a:t> </a:t>
            </a:r>
            <a:r>
              <a:rPr lang="en-US" sz="1600" dirty="0"/>
              <a:t>Ex:</a:t>
            </a:r>
          </a:p>
          <a:p>
            <a:pPr marL="0" indent="0">
              <a:buNone/>
            </a:pPr>
            <a:r>
              <a:rPr lang="en-US" sz="1700" b="1" dirty="0" smtClean="0"/>
              <a:t>-John’s </a:t>
            </a:r>
            <a:r>
              <a:rPr lang="en-US" sz="1700" b="1" dirty="0"/>
              <a:t>a couch potato. </a:t>
            </a:r>
            <a:r>
              <a:rPr lang="en-US" sz="1700" b="1" dirty="0" smtClean="0"/>
              <a:t>          </a:t>
            </a:r>
            <a:r>
              <a:rPr lang="en-US" sz="1700" b="1" dirty="0"/>
              <a:t>- West gave him a look </a:t>
            </a:r>
            <a:r>
              <a:rPr lang="en-US" sz="1700" b="1" dirty="0" smtClean="0"/>
              <a:t>that                   </a:t>
            </a:r>
          </a:p>
          <a:p>
            <a:pPr marL="0" indent="0">
              <a:buNone/>
            </a:pPr>
            <a:r>
              <a:rPr lang="en-US" sz="1700" b="1" dirty="0" smtClean="0"/>
              <a:t>-She </a:t>
            </a:r>
            <a:r>
              <a:rPr lang="en-US" sz="1700" b="1" dirty="0"/>
              <a:t>swallowed the story</a:t>
            </a:r>
            <a:r>
              <a:rPr lang="en-US" sz="1700" b="1" dirty="0" smtClean="0"/>
              <a:t>.         was heat-seeking</a:t>
            </a:r>
            <a:r>
              <a:rPr lang="en-US" sz="1700" b="1" dirty="0"/>
              <a:t>, like </a:t>
            </a:r>
            <a:r>
              <a:rPr lang="en-US" sz="1700" b="1" dirty="0" smtClean="0"/>
              <a:t>a</a:t>
            </a:r>
          </a:p>
          <a:p>
            <a:pPr marL="0" indent="0">
              <a:buNone/>
            </a:pPr>
            <a:r>
              <a:rPr lang="en-US" sz="17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7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</a:t>
            </a:r>
            <a:r>
              <a:rPr lang="en-US" sz="1700" b="1" dirty="0" smtClean="0"/>
              <a:t>missile.</a:t>
            </a:r>
            <a:endParaRPr lang="en-US" sz="1700" b="1" dirty="0"/>
          </a:p>
          <a:p>
            <a:pPr marL="0" indent="0">
              <a:buNone/>
            </a:pPr>
            <a:endParaRPr lang="en-US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 smtClean="0"/>
              <a:t>-  Readings </a:t>
            </a:r>
            <a:r>
              <a:rPr lang="en-US" sz="1400" dirty="0"/>
              <a:t>have entries in the </a:t>
            </a:r>
            <a:r>
              <a:rPr lang="en-US" sz="1400" dirty="0" smtClean="0"/>
              <a:t>        - Reading that cannot be ‘looked up’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mental </a:t>
            </a:r>
            <a:r>
              <a:rPr lang="en-US" sz="1400" dirty="0"/>
              <a:t>lexicon </a:t>
            </a:r>
            <a:r>
              <a:rPr lang="en-US" sz="1400" dirty="0" smtClean="0"/>
              <a:t>                                   because they have </a:t>
            </a:r>
            <a:r>
              <a:rPr lang="en-US" sz="1400" b="1" dirty="0" smtClean="0"/>
              <a:t>no</a:t>
            </a:r>
            <a:r>
              <a:rPr lang="en-US" sz="1400" dirty="0" smtClean="0"/>
              <a:t> entries in the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-  </a:t>
            </a:r>
            <a:r>
              <a:rPr lang="en-US" sz="1400" b="1" dirty="0" smtClean="0"/>
              <a:t>Felt</a:t>
            </a:r>
            <a:r>
              <a:rPr lang="en-US" sz="1400" dirty="0" smtClean="0"/>
              <a:t> to be figures of </a:t>
            </a:r>
            <a:r>
              <a:rPr lang="en-US" sz="1400" dirty="0"/>
              <a:t>speech </a:t>
            </a:r>
            <a:r>
              <a:rPr lang="en-US" sz="1400" dirty="0" smtClean="0"/>
              <a:t>            </a:t>
            </a:r>
            <a:r>
              <a:rPr lang="en-US" sz="1400" b="1" dirty="0" smtClean="0"/>
              <a:t>mental </a:t>
            </a:r>
            <a:r>
              <a:rPr lang="en-US" sz="1400" b="1" dirty="0"/>
              <a:t>lexicon</a:t>
            </a:r>
            <a:endParaRPr lang="en-US" sz="1400" b="1" dirty="0" smtClean="0"/>
          </a:p>
          <a:p>
            <a:pPr marL="0" indent="0" algn="ctr" rtl="1">
              <a:buNone/>
            </a:pPr>
            <a:r>
              <a:rPr lang="en-US" sz="1400" dirty="0" smtClean="0"/>
              <a:t>                                    - Have to be interpreted                                                                                                            using metaphor and metonymy</a:t>
            </a: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451627" y="144033"/>
            <a:ext cx="7327178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4831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2005</Words>
  <Application>Microsoft Office PowerPoint</Application>
  <PresentationFormat>On-screen Show (16:9)</PresentationFormat>
  <Paragraphs>347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Office Theme</vt:lpstr>
      <vt:lpstr>1_Office Theme</vt:lpstr>
      <vt:lpstr>2_Office Theme</vt:lpstr>
      <vt:lpstr>3_Office Theme</vt:lpstr>
      <vt:lpstr>6_Office Theme</vt:lpstr>
      <vt:lpstr>4_Office Theme</vt:lpstr>
      <vt:lpstr>5_Office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Extension of meanings</vt:lpstr>
      <vt:lpstr>1. Literal and non-literal meaning</vt:lpstr>
      <vt:lpstr>1.1 The reading of a word with the earliest recorded use</vt:lpstr>
      <vt:lpstr>1.2 The most frequently occurring reading of a word</vt:lpstr>
      <vt:lpstr>1.3 The default reading of a word</vt:lpstr>
      <vt:lpstr>1.4 The reading from which the most plausible path of change begins</vt:lpstr>
      <vt:lpstr>The reading from which the most plausible path of change begins</vt:lpstr>
      <vt:lpstr>1.5 The closest reading to human experience</vt:lpstr>
      <vt:lpstr>2. Extensions</vt:lpstr>
      <vt:lpstr>3. Metaphor</vt:lpstr>
      <vt:lpstr>3.1 Approaches to metaphor</vt:lpstr>
      <vt:lpstr>Approaches to metaphor</vt:lpstr>
      <vt:lpstr>3.1.1 Haas: the interaction of semantic fields</vt:lpstr>
      <vt:lpstr>Haas: the interaction of semantic field</vt:lpstr>
      <vt:lpstr>Haas: the interaction of semantic field</vt:lpstr>
      <vt:lpstr>3.1.2 Black: analogue models</vt:lpstr>
      <vt:lpstr>3.1.3 Relevance theory and metaphor</vt:lpstr>
      <vt:lpstr>3.1.4 Lakoff</vt:lpstr>
      <vt:lpstr>Lakoff</vt:lpstr>
      <vt:lpstr>Lakoff</vt:lpstr>
      <vt:lpstr>Lakoff</vt:lpstr>
      <vt:lpstr>Lakoff</vt:lpstr>
      <vt:lpstr>Lakoff</vt:lpstr>
      <vt:lpstr>Lakoff</vt:lpstr>
      <vt:lpstr>3.2 Close relatives of Metaphor</vt:lpstr>
      <vt:lpstr>3.3 Metaphor and deviance</vt:lpstr>
      <vt:lpstr>4. Metonymy</vt:lpstr>
      <vt:lpstr>4.2 Patterns of metonymy</vt:lpstr>
      <vt:lpstr>4.3 What is metonymy for?</vt:lpstr>
      <vt:lpstr>What is metonymy for?</vt:lpstr>
      <vt:lpstr>5. Semantic change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2017-07-14T17:38:22Z</dcterms:created>
  <dcterms:modified xsi:type="dcterms:W3CDTF">2018-11-26T17:04:26Z</dcterms:modified>
</cp:coreProperties>
</file>