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5"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280"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70DDDF-3444-4791-9242-D3AE4A1F8294}" type="datetimeFigureOut">
              <a:rPr lang="en-US" smtClean="0"/>
              <a:t>11/27/2018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08C163-0DE7-43AE-B661-55BD9E7FCB09}" type="slidenum">
              <a:rPr lang="en-US" smtClean="0"/>
              <a:t>‹#›</a:t>
            </a:fld>
            <a:endParaRPr lang="en-US"/>
          </a:p>
        </p:txBody>
      </p:sp>
    </p:spTree>
    <p:extLst>
      <p:ext uri="{BB962C8B-B14F-4D97-AF65-F5344CB8AC3E}">
        <p14:creationId xmlns:p14="http://schemas.microsoft.com/office/powerpoint/2010/main" val="39058653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408C163-0DE7-43AE-B661-55BD9E7FCB09}" type="slidenum">
              <a:rPr lang="en-US" smtClean="0"/>
              <a:t>16</a:t>
            </a:fld>
            <a:endParaRPr lang="en-US"/>
          </a:p>
        </p:txBody>
      </p:sp>
    </p:spTree>
    <p:extLst>
      <p:ext uri="{BB962C8B-B14F-4D97-AF65-F5344CB8AC3E}">
        <p14:creationId xmlns:p14="http://schemas.microsoft.com/office/powerpoint/2010/main" val="3477486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AA31BA4-8024-4432-8275-5B44B11692B3}"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2B5166-7046-464F-B8B2-648D53674345}" type="slidenum">
              <a:rPr lang="en-US" smtClean="0"/>
              <a:pPr/>
              <a:t>‹#›</a:t>
            </a:fld>
            <a:endParaRPr lang="en-US"/>
          </a:p>
        </p:txBody>
      </p:sp>
    </p:spTree>
    <p:extLst>
      <p:ext uri="{BB962C8B-B14F-4D97-AF65-F5344CB8AC3E}">
        <p14:creationId xmlns:p14="http://schemas.microsoft.com/office/powerpoint/2010/main" val="2235487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AA31BA4-8024-4432-8275-5B44B11692B3}"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2B5166-7046-464F-B8B2-648D53674345}" type="slidenum">
              <a:rPr lang="en-US" smtClean="0"/>
              <a:pPr/>
              <a:t>‹#›</a:t>
            </a:fld>
            <a:endParaRPr lang="en-US"/>
          </a:p>
        </p:txBody>
      </p:sp>
    </p:spTree>
    <p:extLst>
      <p:ext uri="{BB962C8B-B14F-4D97-AF65-F5344CB8AC3E}">
        <p14:creationId xmlns:p14="http://schemas.microsoft.com/office/powerpoint/2010/main" val="3901158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AA31BA4-8024-4432-8275-5B44B11692B3}"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2B5166-7046-464F-B8B2-648D53674345}" type="slidenum">
              <a:rPr lang="en-US" smtClean="0"/>
              <a:pPr/>
              <a:t>‹#›</a:t>
            </a:fld>
            <a:endParaRPr lang="en-US"/>
          </a:p>
        </p:txBody>
      </p:sp>
    </p:spTree>
    <p:extLst>
      <p:ext uri="{BB962C8B-B14F-4D97-AF65-F5344CB8AC3E}">
        <p14:creationId xmlns:p14="http://schemas.microsoft.com/office/powerpoint/2010/main" val="2315687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AA31BA4-8024-4432-8275-5B44B11692B3}"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2B5166-7046-464F-B8B2-648D53674345}" type="slidenum">
              <a:rPr lang="en-US" smtClean="0"/>
              <a:pPr/>
              <a:t>‹#›</a:t>
            </a:fld>
            <a:endParaRPr lang="en-US"/>
          </a:p>
        </p:txBody>
      </p:sp>
    </p:spTree>
    <p:extLst>
      <p:ext uri="{BB962C8B-B14F-4D97-AF65-F5344CB8AC3E}">
        <p14:creationId xmlns:p14="http://schemas.microsoft.com/office/powerpoint/2010/main" val="650518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A31BA4-8024-4432-8275-5B44B11692B3}"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2B5166-7046-464F-B8B2-648D53674345}" type="slidenum">
              <a:rPr lang="en-US" smtClean="0"/>
              <a:pPr/>
              <a:t>‹#›</a:t>
            </a:fld>
            <a:endParaRPr lang="en-US"/>
          </a:p>
        </p:txBody>
      </p:sp>
    </p:spTree>
    <p:extLst>
      <p:ext uri="{BB962C8B-B14F-4D97-AF65-F5344CB8AC3E}">
        <p14:creationId xmlns:p14="http://schemas.microsoft.com/office/powerpoint/2010/main" val="274515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AA31BA4-8024-4432-8275-5B44B11692B3}"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2B5166-7046-464F-B8B2-648D53674345}" type="slidenum">
              <a:rPr lang="en-US" smtClean="0"/>
              <a:pPr/>
              <a:t>‹#›</a:t>
            </a:fld>
            <a:endParaRPr lang="en-US"/>
          </a:p>
        </p:txBody>
      </p:sp>
    </p:spTree>
    <p:extLst>
      <p:ext uri="{BB962C8B-B14F-4D97-AF65-F5344CB8AC3E}">
        <p14:creationId xmlns:p14="http://schemas.microsoft.com/office/powerpoint/2010/main" val="1768524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AA31BA4-8024-4432-8275-5B44B11692B3}" type="datetimeFigureOut">
              <a:rPr lang="en-US" smtClean="0"/>
              <a:pPr/>
              <a:t>11/27/2018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2B5166-7046-464F-B8B2-648D53674345}" type="slidenum">
              <a:rPr lang="en-US" smtClean="0"/>
              <a:pPr/>
              <a:t>‹#›</a:t>
            </a:fld>
            <a:endParaRPr lang="en-US"/>
          </a:p>
        </p:txBody>
      </p:sp>
    </p:spTree>
    <p:extLst>
      <p:ext uri="{BB962C8B-B14F-4D97-AF65-F5344CB8AC3E}">
        <p14:creationId xmlns:p14="http://schemas.microsoft.com/office/powerpoint/2010/main" val="2303299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AA31BA4-8024-4432-8275-5B44B11692B3}" type="datetimeFigureOut">
              <a:rPr lang="en-US" smtClean="0"/>
              <a:pPr/>
              <a:t>11/27/2018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2B5166-7046-464F-B8B2-648D53674345}" type="slidenum">
              <a:rPr lang="en-US" smtClean="0"/>
              <a:pPr/>
              <a:t>‹#›</a:t>
            </a:fld>
            <a:endParaRPr lang="en-US"/>
          </a:p>
        </p:txBody>
      </p:sp>
    </p:spTree>
    <p:extLst>
      <p:ext uri="{BB962C8B-B14F-4D97-AF65-F5344CB8AC3E}">
        <p14:creationId xmlns:p14="http://schemas.microsoft.com/office/powerpoint/2010/main" val="702766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A31BA4-8024-4432-8275-5B44B11692B3}" type="datetimeFigureOut">
              <a:rPr lang="en-US" smtClean="0"/>
              <a:pPr/>
              <a:t>11/27/2018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2B5166-7046-464F-B8B2-648D53674345}" type="slidenum">
              <a:rPr lang="en-US" smtClean="0"/>
              <a:pPr/>
              <a:t>‹#›</a:t>
            </a:fld>
            <a:endParaRPr lang="en-US"/>
          </a:p>
        </p:txBody>
      </p:sp>
    </p:spTree>
    <p:extLst>
      <p:ext uri="{BB962C8B-B14F-4D97-AF65-F5344CB8AC3E}">
        <p14:creationId xmlns:p14="http://schemas.microsoft.com/office/powerpoint/2010/main" val="3787476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A31BA4-8024-4432-8275-5B44B11692B3}"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2B5166-7046-464F-B8B2-648D53674345}" type="slidenum">
              <a:rPr lang="en-US" smtClean="0"/>
              <a:pPr/>
              <a:t>‹#›</a:t>
            </a:fld>
            <a:endParaRPr lang="en-US"/>
          </a:p>
        </p:txBody>
      </p:sp>
    </p:spTree>
    <p:extLst>
      <p:ext uri="{BB962C8B-B14F-4D97-AF65-F5344CB8AC3E}">
        <p14:creationId xmlns:p14="http://schemas.microsoft.com/office/powerpoint/2010/main" val="2212751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A31BA4-8024-4432-8275-5B44B11692B3}"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2B5166-7046-464F-B8B2-648D53674345}" type="slidenum">
              <a:rPr lang="en-US" smtClean="0"/>
              <a:pPr/>
              <a:t>‹#›</a:t>
            </a:fld>
            <a:endParaRPr lang="en-US"/>
          </a:p>
        </p:txBody>
      </p:sp>
    </p:spTree>
    <p:extLst>
      <p:ext uri="{BB962C8B-B14F-4D97-AF65-F5344CB8AC3E}">
        <p14:creationId xmlns:p14="http://schemas.microsoft.com/office/powerpoint/2010/main" val="1753293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AA31BA4-8024-4432-8275-5B44B11692B3}" type="datetimeFigureOut">
              <a:rPr lang="en-US" smtClean="0"/>
              <a:pPr/>
              <a:t>11/27/2018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E2B5166-7046-464F-B8B2-648D53674345}" type="slidenum">
              <a:rPr lang="en-US" smtClean="0"/>
              <a:pPr/>
              <a:t>‹#›</a:t>
            </a:fld>
            <a:endParaRPr lang="en-US"/>
          </a:p>
        </p:txBody>
      </p:sp>
    </p:spTree>
    <p:extLst>
      <p:ext uri="{BB962C8B-B14F-4D97-AF65-F5344CB8AC3E}">
        <p14:creationId xmlns:p14="http://schemas.microsoft.com/office/powerpoint/2010/main" val="2001559442"/>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11500" dirty="0" smtClean="0"/>
              <a:t>Phonetics</a:t>
            </a:r>
            <a:endParaRPr lang="en-US" sz="11500" dirty="0"/>
          </a:p>
        </p:txBody>
      </p:sp>
      <p:sp>
        <p:nvSpPr>
          <p:cNvPr id="3" name="Subtitle 2"/>
          <p:cNvSpPr>
            <a:spLocks noGrp="1"/>
          </p:cNvSpPr>
          <p:nvPr>
            <p:ph type="subTitle" idx="1"/>
          </p:nvPr>
        </p:nvSpPr>
        <p:spPr/>
        <p:txBody>
          <a:bodyPr>
            <a:normAutofit lnSpcReduction="10000"/>
          </a:bodyPr>
          <a:lstStyle/>
          <a:p>
            <a:r>
              <a:rPr lang="en-US" sz="5400" dirty="0" smtClean="0"/>
              <a:t>Place of Articulation</a:t>
            </a:r>
          </a:p>
          <a:p>
            <a:r>
              <a:rPr lang="en-US" sz="5400" dirty="0" smtClean="0"/>
              <a:t>CH.3</a:t>
            </a:r>
            <a:endParaRPr lang="en-US" sz="5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348" y="0"/>
            <a:ext cx="7772400" cy="1143000"/>
          </a:xfrm>
        </p:spPr>
        <p:txBody>
          <a:bodyPr/>
          <a:lstStyle/>
          <a:p>
            <a:r>
              <a:rPr lang="en-US" dirty="0" smtClean="0"/>
              <a:t> </a:t>
            </a:r>
            <a:endParaRPr lang="en-US" dirty="0"/>
          </a:p>
        </p:txBody>
      </p:sp>
      <p:sp>
        <p:nvSpPr>
          <p:cNvPr id="3" name="Content Placeholder 2"/>
          <p:cNvSpPr>
            <a:spLocks noGrp="1"/>
          </p:cNvSpPr>
          <p:nvPr>
            <p:ph idx="1"/>
          </p:nvPr>
        </p:nvSpPr>
        <p:spPr>
          <a:xfrm>
            <a:off x="0" y="142852"/>
            <a:ext cx="9144000" cy="6715148"/>
          </a:xfrm>
        </p:spPr>
        <p:txBody>
          <a:bodyPr>
            <a:normAutofit/>
          </a:bodyPr>
          <a:lstStyle/>
          <a:p>
            <a:r>
              <a:rPr lang="en-US" dirty="0" smtClean="0"/>
              <a:t>Most English accents use an alveolar t-sound (tongue tip on the alveolar ridge) in </a:t>
            </a:r>
            <a:r>
              <a:rPr lang="en-US" b="1" i="1" dirty="0" smtClean="0"/>
              <a:t>tea, otter, sit</a:t>
            </a:r>
            <a:r>
              <a:rPr lang="en-US" dirty="0" smtClean="0"/>
              <a:t>. No language contrasts a dental-t with an alveolar-t, thus the one symbol will suffice.</a:t>
            </a:r>
          </a:p>
          <a:p>
            <a:r>
              <a:rPr lang="en-US" dirty="0" smtClean="0"/>
              <a:t>In Irish English, however, many speakers will use both varieties – in an expression such as </a:t>
            </a:r>
            <a:r>
              <a:rPr lang="en-US" b="1" i="1" dirty="0" smtClean="0"/>
              <a:t>thin tin</a:t>
            </a:r>
            <a:r>
              <a:rPr lang="en-US" i="1" dirty="0" smtClean="0"/>
              <a:t>, </a:t>
            </a:r>
            <a:r>
              <a:rPr lang="en-US" dirty="0" smtClean="0"/>
              <a:t>you will find the pronunciation of the first word begins with a dental-t and the second with an alveolar-t.</a:t>
            </a:r>
          </a:p>
          <a:p>
            <a:r>
              <a:rPr lang="en-US" dirty="0" smtClean="0"/>
              <a:t>So, since the IPA chart only provides one </a:t>
            </a:r>
            <a:r>
              <a:rPr lang="en-US" dirty="0" err="1" smtClean="0"/>
              <a:t>symbol,to</a:t>
            </a:r>
            <a:r>
              <a:rPr lang="en-US" dirty="0" smtClean="0"/>
              <a:t> show this difference we need to apply a diacritic to change the basic place value of the symbol. </a:t>
            </a:r>
          </a:p>
          <a:p>
            <a:r>
              <a:rPr lang="en-US" dirty="0" smtClean="0"/>
              <a:t>[t] can be thought of as the average value here, a voiceless alveolar sound (located to the left under the alveolar column heading).</a:t>
            </a:r>
          </a:p>
          <a:p>
            <a:r>
              <a:rPr lang="en-US" dirty="0" smtClean="0"/>
              <a:t>To move this forward to the dental position, we add what is often called the dental diacritic (‘subscript bridge’) which looks like a tiny drawing of a tooth, below the basic t-symbol: [t]. </a:t>
            </a:r>
          </a:p>
          <a:p>
            <a:r>
              <a:rPr lang="en-US" dirty="0" smtClean="0"/>
              <a:t>This can be done to any alveolar symbol to show that the primary constriction between the tongue tip or blade and the passive articulator is with the (back of the) upper front teeth rather than with the alveolar ridge itself. The Irish English pronunciation of </a:t>
            </a:r>
            <a:r>
              <a:rPr lang="en-US" b="1" i="1" dirty="0" smtClean="0"/>
              <a:t>thin tin</a:t>
            </a:r>
            <a:r>
              <a:rPr lang="en-US" dirty="0" smtClean="0"/>
              <a:t>, therefore, would look and sound something like [tin </a:t>
            </a:r>
            <a:r>
              <a:rPr lang="en-US" dirty="0" err="1" smtClean="0"/>
              <a:t>tin</a:t>
            </a:r>
            <a:r>
              <a:rPr lang="en-US"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142844" y="1285860"/>
            <a:ext cx="8786874" cy="5286412"/>
          </a:xfrm>
        </p:spPr>
        <p:txBody>
          <a:bodyPr>
            <a:normAutofit/>
          </a:bodyPr>
          <a:lstStyle/>
          <a:p>
            <a:r>
              <a:rPr lang="en-US" dirty="0" smtClean="0"/>
              <a:t>It is also worth noting here that the basic alveolar symbols can be used to represent </a:t>
            </a:r>
            <a:r>
              <a:rPr lang="en-US" dirty="0" err="1" smtClean="0"/>
              <a:t>postalveolar</a:t>
            </a:r>
            <a:r>
              <a:rPr lang="en-US" dirty="0" smtClean="0"/>
              <a:t> articulations by applying a </a:t>
            </a:r>
            <a:r>
              <a:rPr lang="en-US" b="1" dirty="0" smtClean="0"/>
              <a:t>retracted diacritic </a:t>
            </a:r>
            <a:r>
              <a:rPr lang="en-US" dirty="0" smtClean="0"/>
              <a:t>which is, effectively, a minus sign placed beneath the symbol. So, [</a:t>
            </a:r>
            <a:r>
              <a:rPr lang="en-US" u="sng" dirty="0" smtClean="0"/>
              <a:t>t</a:t>
            </a:r>
            <a:r>
              <a:rPr lang="en-US" dirty="0" smtClean="0"/>
              <a:t>] is a voiceless </a:t>
            </a:r>
            <a:r>
              <a:rPr lang="en-US" dirty="0" err="1" smtClean="0"/>
              <a:t>postalveolar</a:t>
            </a:r>
            <a:r>
              <a:rPr lang="en-US" dirty="0" smtClean="0"/>
              <a:t> sound. (This is actually what happens when we articulate the t-sound in </a:t>
            </a:r>
            <a:r>
              <a:rPr lang="en-US" b="1" i="1" dirty="0" smtClean="0"/>
              <a:t>try</a:t>
            </a:r>
            <a:r>
              <a:rPr lang="en-US" i="1" dirty="0" smtClean="0"/>
              <a:t> – </a:t>
            </a:r>
            <a:r>
              <a:rPr lang="en-US" dirty="0" smtClean="0"/>
              <a:t>you may be able to feel this yourself if you say the expression </a:t>
            </a:r>
            <a:r>
              <a:rPr lang="en-US" b="1" i="1" dirty="0" smtClean="0"/>
              <a:t>try Thai</a:t>
            </a:r>
            <a:r>
              <a:rPr lang="en-US" i="1" dirty="0" smtClean="0"/>
              <a:t>, </a:t>
            </a:r>
            <a:r>
              <a:rPr lang="en-US" dirty="0" smtClean="0"/>
              <a:t>slowly and carefully and think about what you can feel at the very beginning of each word – concentrate on where the tip of your tongue touches the roof of your mouth.)</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662" y="142852"/>
            <a:ext cx="7772400" cy="785818"/>
          </a:xfrm>
        </p:spPr>
        <p:txBody>
          <a:bodyPr>
            <a:normAutofit/>
          </a:bodyPr>
          <a:lstStyle/>
          <a:p>
            <a:r>
              <a:rPr lang="en-US" i="1" dirty="0" err="1" smtClean="0"/>
              <a:t>Dorsals</a:t>
            </a:r>
            <a:endParaRPr lang="en-US" dirty="0"/>
          </a:p>
        </p:txBody>
      </p:sp>
      <p:sp>
        <p:nvSpPr>
          <p:cNvPr id="3" name="Content Placeholder 2"/>
          <p:cNvSpPr>
            <a:spLocks noGrp="1"/>
          </p:cNvSpPr>
          <p:nvPr>
            <p:ph idx="1"/>
          </p:nvPr>
        </p:nvSpPr>
        <p:spPr>
          <a:xfrm>
            <a:off x="0" y="857232"/>
            <a:ext cx="9144000" cy="5857916"/>
          </a:xfrm>
        </p:spPr>
        <p:txBody>
          <a:bodyPr>
            <a:normAutofit/>
          </a:bodyPr>
          <a:lstStyle/>
          <a:p>
            <a:r>
              <a:rPr lang="en-US" dirty="0" smtClean="0"/>
              <a:t>The main body of the tongue (where the muscle starts to be more fully attached to the lower jaw and begins to lose some of its flexibility) is divided by phoneticians into the front, centre and back. These are again grouped by </a:t>
            </a:r>
            <a:r>
              <a:rPr lang="en-US" dirty="0" err="1" smtClean="0"/>
              <a:t>phonologists</a:t>
            </a:r>
            <a:r>
              <a:rPr lang="en-US" dirty="0" smtClean="0"/>
              <a:t> and described as sharing the feature [</a:t>
            </a:r>
            <a:r>
              <a:rPr lang="en-US" dirty="0" smtClean="0">
                <a:solidFill>
                  <a:srgbClr val="FF0000"/>
                </a:solidFill>
              </a:rPr>
              <a:t>DORSAL</a:t>
            </a:r>
            <a:r>
              <a:rPr lang="en-US" dirty="0" smtClean="0"/>
              <a:t>]. </a:t>
            </a:r>
          </a:p>
          <a:p>
            <a:r>
              <a:rPr lang="en-US" dirty="0" smtClean="0"/>
              <a:t>Dorsal articulations are much less visible to the observer, occurring further back in the vocal tract, using the palate as the passive articulator and including palatal (the front of the tongue articulating with the hard palate), velar (the back of the tongue articulating with the soft palate or velum), and uvular (the back of the tongue again, but this time articulating with the uvula).</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0"/>
            <a:ext cx="7772400" cy="785794"/>
          </a:xfrm>
        </p:spPr>
        <p:txBody>
          <a:bodyPr/>
          <a:lstStyle/>
          <a:p>
            <a:r>
              <a:rPr lang="en-US" dirty="0" smtClean="0"/>
              <a:t> </a:t>
            </a:r>
            <a:endParaRPr lang="en-US" dirty="0"/>
          </a:p>
        </p:txBody>
      </p:sp>
      <p:sp>
        <p:nvSpPr>
          <p:cNvPr id="3" name="Content Placeholder 2"/>
          <p:cNvSpPr>
            <a:spLocks noGrp="1"/>
          </p:cNvSpPr>
          <p:nvPr>
            <p:ph idx="1"/>
          </p:nvPr>
        </p:nvSpPr>
        <p:spPr>
          <a:xfrm>
            <a:off x="0" y="142852"/>
            <a:ext cx="9144000" cy="6572296"/>
          </a:xfrm>
        </p:spPr>
        <p:txBody>
          <a:bodyPr>
            <a:normAutofit/>
          </a:bodyPr>
          <a:lstStyle/>
          <a:p>
            <a:r>
              <a:rPr lang="en-US" dirty="0" smtClean="0"/>
              <a:t>The precise point at which a gesture is made may be retracted or advanced from the primary position indicated by the symbol. Within this group of sounds, that is particularly true of velar articulations.</a:t>
            </a:r>
          </a:p>
          <a:p>
            <a:r>
              <a:rPr lang="en-US" dirty="0" smtClean="0"/>
              <a:t>To experience this, say the phrase </a:t>
            </a:r>
            <a:r>
              <a:rPr lang="en-US" b="1" i="1" dirty="0" smtClean="0">
                <a:solidFill>
                  <a:srgbClr val="FF0000"/>
                </a:solidFill>
              </a:rPr>
              <a:t>car key </a:t>
            </a:r>
            <a:r>
              <a:rPr lang="en-US" dirty="0" smtClean="0"/>
              <a:t>slowly, and concentrate on where you can feel the tongue making contact at the back of the mouth; then compare </a:t>
            </a:r>
            <a:r>
              <a:rPr lang="en-US" b="1" i="1" dirty="0" smtClean="0">
                <a:solidFill>
                  <a:srgbClr val="FF0000"/>
                </a:solidFill>
              </a:rPr>
              <a:t>car</a:t>
            </a:r>
            <a:r>
              <a:rPr lang="en-US" dirty="0" smtClean="0"/>
              <a:t> with </a:t>
            </a:r>
            <a:r>
              <a:rPr lang="en-US" b="1" i="1" dirty="0" smtClean="0">
                <a:solidFill>
                  <a:srgbClr val="FF0000"/>
                </a:solidFill>
              </a:rPr>
              <a:t>cot</a:t>
            </a:r>
            <a:r>
              <a:rPr lang="en-US" dirty="0" smtClean="0"/>
              <a:t>. You certainly feel the contact a bit further forward along the palate for </a:t>
            </a:r>
            <a:r>
              <a:rPr lang="en-US" b="1" i="1" dirty="0" smtClean="0">
                <a:solidFill>
                  <a:srgbClr val="FF0000"/>
                </a:solidFill>
              </a:rPr>
              <a:t>key</a:t>
            </a:r>
            <a:r>
              <a:rPr lang="en-US" dirty="0" smtClean="0"/>
              <a:t> than for </a:t>
            </a:r>
            <a:r>
              <a:rPr lang="en-US" b="1" i="1" dirty="0" smtClean="0">
                <a:solidFill>
                  <a:srgbClr val="FF0000"/>
                </a:solidFill>
              </a:rPr>
              <a:t>car</a:t>
            </a:r>
            <a:r>
              <a:rPr lang="en-US" dirty="0" smtClean="0"/>
              <a:t>. We can thus describe the variant of [k] in </a:t>
            </a:r>
            <a:r>
              <a:rPr lang="en-US" b="1" i="1" dirty="0" smtClean="0">
                <a:solidFill>
                  <a:srgbClr val="FF0000"/>
                </a:solidFill>
              </a:rPr>
              <a:t>key</a:t>
            </a:r>
            <a:r>
              <a:rPr lang="en-US" dirty="0" smtClean="0"/>
              <a:t> as being advanced by placing a small plus sign below the main symbol: [k]. </a:t>
            </a:r>
          </a:p>
          <a:p>
            <a:r>
              <a:rPr lang="en-US" dirty="0" smtClean="0"/>
              <a:t>For many speakers, too, there is different feedback in terms of point of contact for </a:t>
            </a:r>
            <a:r>
              <a:rPr lang="en-US" b="1" i="1" dirty="0" smtClean="0">
                <a:solidFill>
                  <a:srgbClr val="FF0000"/>
                </a:solidFill>
              </a:rPr>
              <a:t>car</a:t>
            </a:r>
            <a:r>
              <a:rPr lang="en-US" dirty="0" smtClean="0"/>
              <a:t> and </a:t>
            </a:r>
            <a:r>
              <a:rPr lang="en-US" b="1" i="1" dirty="0" smtClean="0">
                <a:solidFill>
                  <a:srgbClr val="FF0000"/>
                </a:solidFill>
              </a:rPr>
              <a:t>cot</a:t>
            </a:r>
            <a:r>
              <a:rPr lang="en-US" dirty="0" smtClean="0"/>
              <a:t>– the contact in </a:t>
            </a:r>
            <a:r>
              <a:rPr lang="en-US" b="1" i="1" dirty="0" smtClean="0">
                <a:solidFill>
                  <a:srgbClr val="FF0000"/>
                </a:solidFill>
              </a:rPr>
              <a:t>cot</a:t>
            </a:r>
            <a:r>
              <a:rPr lang="en-US" dirty="0" smtClean="0"/>
              <a:t> may be slightly more retracted, [k]. This gives us a range from what is often called pre-velar [k] through velar proper [k] to post-velar [k] (this last with the retracted diacritic beneath the main symbol). </a:t>
            </a:r>
          </a:p>
          <a:p>
            <a:r>
              <a:rPr lang="en-US" dirty="0" smtClean="0"/>
              <a:t>More detailed distinctions of this kind are possible for most places of articulation.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pic>
        <p:nvPicPr>
          <p:cNvPr id="1026" name="Picture 2" descr="C:\Users\F1GROUP\Desktop\bb.jpg"/>
          <p:cNvPicPr>
            <a:picLocks noGrp="1" noChangeAspect="1" noChangeArrowheads="1"/>
          </p:cNvPicPr>
          <p:nvPr>
            <p:ph idx="1"/>
          </p:nvPr>
        </p:nvPicPr>
        <p:blipFill>
          <a:blip r:embed="rId2"/>
          <a:srcRect/>
          <a:stretch>
            <a:fillRect/>
          </a:stretch>
        </p:blipFill>
        <p:spPr bwMode="auto">
          <a:xfrm>
            <a:off x="142844" y="-13061"/>
            <a:ext cx="8715436" cy="6733685"/>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662" y="142852"/>
            <a:ext cx="7772400" cy="714380"/>
          </a:xfrm>
        </p:spPr>
        <p:txBody>
          <a:bodyPr>
            <a:noAutofit/>
          </a:bodyPr>
          <a:lstStyle/>
          <a:p>
            <a:r>
              <a:rPr lang="en-US" i="1" dirty="0" smtClean="0"/>
              <a:t>Radicals</a:t>
            </a:r>
            <a:endParaRPr lang="en-US" dirty="0"/>
          </a:p>
        </p:txBody>
      </p:sp>
      <p:sp>
        <p:nvSpPr>
          <p:cNvPr id="3" name="Content Placeholder 2"/>
          <p:cNvSpPr>
            <a:spLocks noGrp="1"/>
          </p:cNvSpPr>
          <p:nvPr>
            <p:ph idx="1"/>
          </p:nvPr>
        </p:nvSpPr>
        <p:spPr>
          <a:xfrm>
            <a:off x="0" y="785794"/>
            <a:ext cx="9144000" cy="5929354"/>
          </a:xfrm>
        </p:spPr>
        <p:txBody>
          <a:bodyPr>
            <a:normAutofit/>
          </a:bodyPr>
          <a:lstStyle/>
          <a:p>
            <a:r>
              <a:rPr lang="en-US" dirty="0" smtClean="0"/>
              <a:t>The term radical refers to the root of the tongue where very little movement can occur. The tongue is pretty firmly fixed at this point and such movement results from tensing and relaxing the muscles that essentially form the front wall of the pharyngeal cavity. </a:t>
            </a:r>
          </a:p>
          <a:p>
            <a:r>
              <a:rPr lang="en-US" dirty="0" smtClean="0"/>
              <a:t>Such gestures are required to produce pharyngeal consonants that are quite rare sounds in the world’s languages, being most commonly found in languages such as Arabic, Somali and Tigre. They are also found in at least one Amerindian language, Nootka, several Northwest Caucasian languages, and in the Indo-European Kurdish.</a:t>
            </a:r>
          </a:p>
          <a:p>
            <a:r>
              <a:rPr lang="en-US" dirty="0" smtClean="0"/>
              <a:t>A further place of articulation in the radical region is epiglottal. These sounds are less widespread than pharyngeal. Because of their rarity, no column is allocated in the main matrix and, instead, the representations are listed under the </a:t>
            </a:r>
            <a:r>
              <a:rPr lang="en-US" dirty="0" smtClean="0">
                <a:solidFill>
                  <a:srgbClr val="FF0000"/>
                </a:solidFill>
              </a:rPr>
              <a:t>Other Symbols </a:t>
            </a:r>
            <a:r>
              <a:rPr lang="en-US" dirty="0" smtClean="0"/>
              <a:t>section of the IPA chart. </a:t>
            </a:r>
          </a:p>
          <a:p>
            <a:r>
              <a:rPr lang="en-US" dirty="0" smtClean="0"/>
              <a:t>The next figure shows the place of articulation</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pic>
        <p:nvPicPr>
          <p:cNvPr id="2050" name="Picture 2" descr="C:\Users\F1GROUP\Desktop\lkk.jpg"/>
          <p:cNvPicPr>
            <a:picLocks noGrp="1" noChangeAspect="1" noChangeArrowheads="1"/>
          </p:cNvPicPr>
          <p:nvPr>
            <p:ph idx="1"/>
          </p:nvPr>
        </p:nvPicPr>
        <p:blipFill>
          <a:blip r:embed="rId3"/>
          <a:srcRect/>
          <a:stretch>
            <a:fillRect/>
          </a:stretch>
        </p:blipFill>
        <p:spPr bwMode="auto">
          <a:xfrm>
            <a:off x="571472" y="857232"/>
            <a:ext cx="8275666" cy="4929222"/>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24" y="142852"/>
            <a:ext cx="7772400" cy="785818"/>
          </a:xfrm>
        </p:spPr>
        <p:txBody>
          <a:bodyPr/>
          <a:lstStyle/>
          <a:p>
            <a:r>
              <a:rPr lang="en-US" dirty="0" err="1" smtClean="0"/>
              <a:t>Glottals</a:t>
            </a:r>
            <a:endParaRPr lang="en-US" dirty="0"/>
          </a:p>
        </p:txBody>
      </p:sp>
      <p:sp>
        <p:nvSpPr>
          <p:cNvPr id="3" name="Content Placeholder 2"/>
          <p:cNvSpPr>
            <a:spLocks noGrp="1"/>
          </p:cNvSpPr>
          <p:nvPr>
            <p:ph idx="1"/>
          </p:nvPr>
        </p:nvSpPr>
        <p:spPr>
          <a:xfrm>
            <a:off x="0" y="857232"/>
            <a:ext cx="9144000" cy="6000768"/>
          </a:xfrm>
        </p:spPr>
        <p:txBody>
          <a:bodyPr>
            <a:normAutofit/>
          </a:bodyPr>
          <a:lstStyle/>
          <a:p>
            <a:r>
              <a:rPr lang="en-US" dirty="0" smtClean="0"/>
              <a:t>The glottis also functions as a place of articulation. Sounds produced in the larynx, at the glottis, are identified by </a:t>
            </a:r>
            <a:r>
              <a:rPr lang="en-US" dirty="0" err="1" smtClean="0"/>
              <a:t>phonologists</a:t>
            </a:r>
            <a:r>
              <a:rPr lang="en-US" dirty="0" smtClean="0"/>
              <a:t> by the feature [LARYNGEAL].</a:t>
            </a:r>
          </a:p>
          <a:p>
            <a:r>
              <a:rPr lang="en-US" dirty="0" smtClean="0"/>
              <a:t>Two well-known possible glottal speech sounds are the </a:t>
            </a:r>
            <a:r>
              <a:rPr lang="en-US" dirty="0" smtClean="0">
                <a:solidFill>
                  <a:srgbClr val="FF0000"/>
                </a:solidFill>
              </a:rPr>
              <a:t>h</a:t>
            </a:r>
            <a:r>
              <a:rPr lang="en-US" dirty="0" smtClean="0"/>
              <a:t>-sound, [h], and the sound often called the </a:t>
            </a:r>
            <a:r>
              <a:rPr lang="en-US" b="1" i="1" dirty="0" smtClean="0">
                <a:solidFill>
                  <a:srgbClr val="FF0000"/>
                </a:solidFill>
              </a:rPr>
              <a:t>glottal stop </a:t>
            </a:r>
            <a:r>
              <a:rPr lang="en-US" dirty="0" smtClean="0"/>
              <a:t>or the </a:t>
            </a:r>
            <a:r>
              <a:rPr lang="en-US" b="1" i="1" dirty="0" smtClean="0">
                <a:solidFill>
                  <a:srgbClr val="FF0000"/>
                </a:solidFill>
              </a:rPr>
              <a:t>glottal catch </a:t>
            </a:r>
            <a:r>
              <a:rPr lang="en-US" dirty="0" smtClean="0"/>
              <a:t>that is so characteristic of popular London speech (represented orthographically by an apostrophe: </a:t>
            </a:r>
            <a:r>
              <a:rPr lang="en-US" b="1" i="1" dirty="0" err="1" smtClean="0">
                <a:solidFill>
                  <a:srgbClr val="FF0000"/>
                </a:solidFill>
              </a:rPr>
              <a:t>wha</a:t>
            </a:r>
            <a:r>
              <a:rPr lang="en-US" b="1" i="1" dirty="0" smtClean="0">
                <a:solidFill>
                  <a:srgbClr val="FF0000"/>
                </a:solidFill>
              </a:rPr>
              <a:t>’ a lo’ </a:t>
            </a:r>
            <a:r>
              <a:rPr lang="en-US" dirty="0" smtClean="0"/>
              <a:t>(what a lot) or</a:t>
            </a:r>
            <a:r>
              <a:rPr lang="en-US" i="1" dirty="0" smtClean="0"/>
              <a:t> </a:t>
            </a:r>
            <a:r>
              <a:rPr lang="en-US" b="1" i="1" dirty="0" err="1" smtClean="0">
                <a:solidFill>
                  <a:srgbClr val="FF0000"/>
                </a:solidFill>
              </a:rPr>
              <a:t>wa’er</a:t>
            </a:r>
            <a:r>
              <a:rPr lang="en-US" i="1" dirty="0" smtClean="0"/>
              <a:t> </a:t>
            </a:r>
            <a:r>
              <a:rPr lang="en-US" dirty="0" smtClean="0"/>
              <a:t>(water), and transcribed [ʔ]. </a:t>
            </a:r>
          </a:p>
          <a:p>
            <a:r>
              <a:rPr lang="en-US" dirty="0" smtClean="0"/>
              <a:t>Accent of this kind tends to be an </a:t>
            </a:r>
            <a:r>
              <a:rPr lang="en-US" dirty="0" smtClean="0">
                <a:solidFill>
                  <a:srgbClr val="FF0000"/>
                </a:solidFill>
              </a:rPr>
              <a:t>h</a:t>
            </a:r>
            <a:r>
              <a:rPr lang="en-US" dirty="0" smtClean="0"/>
              <a:t>-dropping accent (speakers don’t pronounce the [h] at the beginning of words like </a:t>
            </a:r>
            <a:r>
              <a:rPr lang="en-US" b="1" i="1" dirty="0" smtClean="0">
                <a:solidFill>
                  <a:srgbClr val="FF0000"/>
                </a:solidFill>
              </a:rPr>
              <a:t>here, house, who</a:t>
            </a:r>
            <a:r>
              <a:rPr lang="en-US" dirty="0" smtClean="0"/>
              <a:t>)</a:t>
            </a:r>
            <a:r>
              <a:rPr lang="en-US" i="1" dirty="0" smtClean="0"/>
              <a:t>, </a:t>
            </a:r>
            <a:r>
              <a:rPr lang="en-US" dirty="0" smtClean="0"/>
              <a:t>but it makes wide use of the glottal stop, regularly replacing t-sounds at the ends of syllables with it (</a:t>
            </a:r>
            <a:r>
              <a:rPr lang="en-US" b="1" i="1" dirty="0" smtClean="0">
                <a:solidFill>
                  <a:srgbClr val="FF0000"/>
                </a:solidFill>
              </a:rPr>
              <a:t>what</a:t>
            </a:r>
            <a:r>
              <a:rPr lang="en-US" dirty="0" smtClean="0"/>
              <a:t> [</a:t>
            </a:r>
            <a:r>
              <a:rPr lang="en-US" dirty="0" err="1" smtClean="0"/>
              <a:t>wɒʔ</a:t>
            </a:r>
            <a:r>
              <a:rPr lang="en-US" dirty="0" smtClean="0"/>
              <a:t>], </a:t>
            </a:r>
            <a:r>
              <a:rPr lang="en-US" b="1" i="1" dirty="0" smtClean="0">
                <a:solidFill>
                  <a:srgbClr val="FF0000"/>
                </a:solidFill>
              </a:rPr>
              <a:t>fit</a:t>
            </a:r>
            <a:r>
              <a:rPr lang="en-US" i="1" dirty="0" smtClean="0"/>
              <a:t> </a:t>
            </a:r>
            <a:r>
              <a:rPr lang="en-US" dirty="0" smtClean="0"/>
              <a:t>[</a:t>
            </a:r>
            <a:r>
              <a:rPr lang="en-US" dirty="0" err="1" smtClean="0"/>
              <a:t>fiʔ</a:t>
            </a:r>
            <a:r>
              <a:rPr lang="en-US" dirty="0" smtClean="0"/>
              <a:t>], </a:t>
            </a:r>
            <a:r>
              <a:rPr lang="en-US" b="1" i="1" dirty="0" smtClean="0">
                <a:solidFill>
                  <a:srgbClr val="FF0000"/>
                </a:solidFill>
              </a:rPr>
              <a:t>winter</a:t>
            </a:r>
            <a:r>
              <a:rPr lang="en-US" i="1" dirty="0" smtClean="0"/>
              <a:t> </a:t>
            </a:r>
            <a:r>
              <a:rPr lang="en-US" dirty="0" smtClean="0"/>
              <a:t>[</a:t>
            </a:r>
            <a:r>
              <a:rPr lang="en-US" dirty="0" err="1" smtClean="0"/>
              <a:t>winʔə</a:t>
            </a:r>
            <a:r>
              <a:rPr lang="en-US" dirty="0" smtClean="0"/>
              <a:t>], etc.). </a:t>
            </a:r>
          </a:p>
          <a:p>
            <a:r>
              <a:rPr lang="en-US" dirty="0" smtClean="0"/>
              <a:t>Replacing final t-sounds by [ʔ] is called </a:t>
            </a:r>
            <a:r>
              <a:rPr lang="en-US" dirty="0" smtClean="0">
                <a:solidFill>
                  <a:srgbClr val="FF0000"/>
                </a:solidFill>
              </a:rPr>
              <a:t>t-</a:t>
            </a:r>
            <a:r>
              <a:rPr lang="en-US" dirty="0" err="1" smtClean="0">
                <a:solidFill>
                  <a:srgbClr val="FF0000"/>
                </a:solidFill>
              </a:rPr>
              <a:t>glottalling</a:t>
            </a:r>
            <a:r>
              <a:rPr lang="en-US"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24" y="142852"/>
            <a:ext cx="7772400" cy="582594"/>
          </a:xfrm>
        </p:spPr>
        <p:txBody>
          <a:bodyPr>
            <a:normAutofit fontScale="90000"/>
          </a:bodyPr>
          <a:lstStyle/>
          <a:p>
            <a:r>
              <a:rPr lang="en-US" sz="4400" dirty="0" smtClean="0"/>
              <a:t>Apical and </a:t>
            </a:r>
            <a:r>
              <a:rPr lang="en-US" sz="4400" dirty="0" err="1" smtClean="0"/>
              <a:t>laminal</a:t>
            </a:r>
            <a:endParaRPr lang="en-US" dirty="0"/>
          </a:p>
        </p:txBody>
      </p:sp>
      <p:sp>
        <p:nvSpPr>
          <p:cNvPr id="3" name="Content Placeholder 2"/>
          <p:cNvSpPr>
            <a:spLocks noGrp="1"/>
          </p:cNvSpPr>
          <p:nvPr>
            <p:ph idx="1"/>
          </p:nvPr>
        </p:nvSpPr>
        <p:spPr>
          <a:xfrm>
            <a:off x="0" y="642918"/>
            <a:ext cx="9144000" cy="6072230"/>
          </a:xfrm>
        </p:spPr>
        <p:txBody>
          <a:bodyPr>
            <a:normAutofit/>
          </a:bodyPr>
          <a:lstStyle/>
          <a:p>
            <a:r>
              <a:rPr lang="en-US" dirty="0" smtClean="0"/>
              <a:t>Cell entries in the IPA chart do not show that coronal gestures can be made by either the tip or the blade of the tongue, described respectively as </a:t>
            </a:r>
            <a:r>
              <a:rPr lang="en-US" b="1" dirty="0" smtClean="0">
                <a:solidFill>
                  <a:srgbClr val="FF0000"/>
                </a:solidFill>
              </a:rPr>
              <a:t>apical and </a:t>
            </a:r>
            <a:r>
              <a:rPr lang="en-US" b="1" dirty="0" err="1" smtClean="0">
                <a:solidFill>
                  <a:srgbClr val="FF0000"/>
                </a:solidFill>
              </a:rPr>
              <a:t>laminal</a:t>
            </a:r>
            <a:r>
              <a:rPr lang="en-US" b="1" dirty="0" smtClean="0">
                <a:solidFill>
                  <a:srgbClr val="FF0000"/>
                </a:solidFill>
              </a:rPr>
              <a:t> </a:t>
            </a:r>
            <a:r>
              <a:rPr lang="en-US" dirty="0" smtClean="0"/>
              <a:t>articulations.</a:t>
            </a:r>
          </a:p>
          <a:p>
            <a:r>
              <a:rPr lang="en-US" dirty="0" smtClean="0"/>
              <a:t>In spite of being closely linked anatomically, the tip and the blade are able to articulate separately with any one of these three passive points. </a:t>
            </a:r>
          </a:p>
          <a:p>
            <a:r>
              <a:rPr lang="en-US" dirty="0" smtClean="0"/>
              <a:t>This already makes for an increased range of </a:t>
            </a:r>
            <a:r>
              <a:rPr lang="en-US" dirty="0" err="1" smtClean="0"/>
              <a:t>articulatory</a:t>
            </a:r>
            <a:r>
              <a:rPr lang="en-US" dirty="0" smtClean="0"/>
              <a:t> variation that is not immediately visible from the chart itself: </a:t>
            </a:r>
            <a:r>
              <a:rPr lang="en-US" dirty="0" err="1" smtClean="0"/>
              <a:t>apico</a:t>
            </a:r>
            <a:r>
              <a:rPr lang="en-US" dirty="0" smtClean="0"/>
              <a:t>-dental and </a:t>
            </a:r>
            <a:r>
              <a:rPr lang="en-US" dirty="0" err="1" smtClean="0"/>
              <a:t>lamino</a:t>
            </a:r>
            <a:r>
              <a:rPr lang="en-US" dirty="0" smtClean="0"/>
              <a:t>-dental, </a:t>
            </a:r>
            <a:r>
              <a:rPr lang="en-US" dirty="0" err="1" smtClean="0"/>
              <a:t>apicoalveolar</a:t>
            </a:r>
            <a:r>
              <a:rPr lang="en-US" dirty="0" smtClean="0"/>
              <a:t> and </a:t>
            </a:r>
            <a:r>
              <a:rPr lang="en-US" dirty="0" err="1" smtClean="0"/>
              <a:t>lamino</a:t>
            </a:r>
            <a:r>
              <a:rPr lang="en-US" dirty="0" smtClean="0"/>
              <a:t>-alveolar, </a:t>
            </a:r>
            <a:r>
              <a:rPr lang="en-US" dirty="0" err="1" smtClean="0"/>
              <a:t>apico-postalveolar</a:t>
            </a:r>
            <a:r>
              <a:rPr lang="en-US" dirty="0" smtClean="0"/>
              <a:t> and </a:t>
            </a:r>
            <a:r>
              <a:rPr lang="en-US" dirty="0" err="1" smtClean="0"/>
              <a:t>lamino-postalveolar</a:t>
            </a:r>
            <a:r>
              <a:rPr lang="en-US" dirty="0" smtClean="0"/>
              <a:t>.</a:t>
            </a:r>
          </a:p>
          <a:p>
            <a:r>
              <a:rPr lang="en-US" dirty="0" smtClean="0"/>
              <a:t>This added subtlety is useful when attempting to characterize between-speaker differences in the realization of the s-sound in British English accents.</a:t>
            </a:r>
          </a:p>
          <a:p>
            <a:r>
              <a:rPr lang="en-US" dirty="0" smtClean="0"/>
              <a:t>The difference lies in which part of the tongue they use to articulate with the alveolar ridge. Some make this with an </a:t>
            </a:r>
            <a:r>
              <a:rPr lang="en-US" dirty="0" err="1" smtClean="0"/>
              <a:t>apico</a:t>
            </a:r>
            <a:r>
              <a:rPr lang="en-US" dirty="0" smtClean="0"/>
              <a:t>-alveolar gesture, while others use the blade of the tongue, making a so-called </a:t>
            </a:r>
            <a:r>
              <a:rPr lang="en-US" dirty="0" err="1" smtClean="0"/>
              <a:t>laminal</a:t>
            </a:r>
            <a:r>
              <a:rPr lang="en-US" dirty="0" smtClean="0"/>
              <a:t> [s] with a </a:t>
            </a:r>
            <a:r>
              <a:rPr lang="en-US" dirty="0" err="1" smtClean="0"/>
              <a:t>lamino</a:t>
            </a:r>
            <a:r>
              <a:rPr lang="en-US" dirty="0" smtClean="0"/>
              <a:t>-alveolar gesture, [s].</a:t>
            </a:r>
          </a:p>
          <a:p>
            <a:r>
              <a:rPr lang="en-US" dirty="0" smtClean="0"/>
              <a:t>The IPA makes it possible to be absolutely precise in transcription about which gesture is in question.</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142852"/>
            <a:ext cx="7772400" cy="642942"/>
          </a:xfrm>
        </p:spPr>
        <p:txBody>
          <a:bodyPr>
            <a:noAutofit/>
          </a:bodyPr>
          <a:lstStyle/>
          <a:p>
            <a:r>
              <a:rPr lang="en-US" dirty="0" smtClean="0"/>
              <a:t>Dental and </a:t>
            </a:r>
            <a:r>
              <a:rPr lang="en-US" dirty="0" err="1" smtClean="0"/>
              <a:t>interdental</a:t>
            </a:r>
            <a:endParaRPr lang="en-US" dirty="0"/>
          </a:p>
        </p:txBody>
      </p:sp>
      <p:sp>
        <p:nvSpPr>
          <p:cNvPr id="3" name="Content Placeholder 2"/>
          <p:cNvSpPr>
            <a:spLocks noGrp="1"/>
          </p:cNvSpPr>
          <p:nvPr>
            <p:ph idx="1"/>
          </p:nvPr>
        </p:nvSpPr>
        <p:spPr>
          <a:xfrm>
            <a:off x="0" y="714356"/>
            <a:ext cx="9144000" cy="6143644"/>
          </a:xfrm>
        </p:spPr>
        <p:txBody>
          <a:bodyPr>
            <a:normAutofit/>
          </a:bodyPr>
          <a:lstStyle/>
          <a:p>
            <a:r>
              <a:rPr lang="en-US" dirty="0" smtClean="0"/>
              <a:t>In the pronunciation of </a:t>
            </a:r>
            <a:r>
              <a:rPr lang="en-US" dirty="0" err="1" smtClean="0"/>
              <a:t>th</a:t>
            </a:r>
            <a:r>
              <a:rPr lang="en-US" dirty="0" smtClean="0"/>
              <a:t>-sound at the beginning of </a:t>
            </a:r>
            <a:r>
              <a:rPr lang="en-US" b="1" i="1" dirty="0" smtClean="0">
                <a:solidFill>
                  <a:srgbClr val="FF0000"/>
                </a:solidFill>
              </a:rPr>
              <a:t>think,</a:t>
            </a:r>
            <a:r>
              <a:rPr lang="en-US" i="1" dirty="0" smtClean="0"/>
              <a:t> </a:t>
            </a:r>
            <a:r>
              <a:rPr lang="en-US" dirty="0" smtClean="0"/>
              <a:t> speakers of most British varieties tend to use the tongue tip against the back of the upper front teeth in a straightforward </a:t>
            </a:r>
            <a:r>
              <a:rPr lang="en-US" dirty="0" err="1" smtClean="0"/>
              <a:t>apico</a:t>
            </a:r>
            <a:r>
              <a:rPr lang="en-US" dirty="0" smtClean="0"/>
              <a:t>-dental.</a:t>
            </a:r>
            <a:endParaRPr lang="ar-IQ" dirty="0" smtClean="0"/>
          </a:p>
          <a:p>
            <a:r>
              <a:rPr lang="en-US" dirty="0" smtClean="0"/>
              <a:t>American Midwesterners are recorded as having the tip protruding slightly between the teeth in an </a:t>
            </a:r>
            <a:r>
              <a:rPr lang="en-US" dirty="0" err="1" smtClean="0"/>
              <a:t>interdental</a:t>
            </a:r>
            <a:r>
              <a:rPr lang="en-US" dirty="0" smtClean="0"/>
              <a:t> gesture (</a:t>
            </a:r>
            <a:r>
              <a:rPr lang="en-US" dirty="0" err="1" smtClean="0"/>
              <a:t>Ladefoged</a:t>
            </a:r>
            <a:r>
              <a:rPr lang="en-US" dirty="0" smtClean="0"/>
              <a:t> (2001). </a:t>
            </a:r>
          </a:p>
          <a:p>
            <a:r>
              <a:rPr lang="en-US" dirty="0" smtClean="0"/>
              <a:t>There is no</a:t>
            </a:r>
            <a:r>
              <a:rPr lang="ar-IQ" dirty="0" smtClean="0"/>
              <a:t> </a:t>
            </a:r>
            <a:r>
              <a:rPr lang="en-US" dirty="0" smtClean="0"/>
              <a:t>specific way of symbolizing this difference which is not known to be used to make an actual contrast in any language. </a:t>
            </a:r>
          </a:p>
          <a:p>
            <a:r>
              <a:rPr lang="en-US" dirty="0" smtClean="0"/>
              <a:t>It can be argued that since the </a:t>
            </a:r>
            <a:r>
              <a:rPr lang="en-US" dirty="0" err="1" smtClean="0"/>
              <a:t>interdental</a:t>
            </a:r>
            <a:r>
              <a:rPr lang="ar-IQ" dirty="0" smtClean="0"/>
              <a:t> </a:t>
            </a:r>
            <a:r>
              <a:rPr lang="en-US" dirty="0" smtClean="0"/>
              <a:t>gesture uses the surface of the tongue blade against the upper front teeth rather than</a:t>
            </a:r>
            <a:r>
              <a:rPr lang="ar-IQ" dirty="0" smtClean="0"/>
              <a:t> </a:t>
            </a:r>
            <a:r>
              <a:rPr lang="en-US" dirty="0" smtClean="0"/>
              <a:t>the absolute tip, there is therefore an apical </a:t>
            </a:r>
            <a:r>
              <a:rPr lang="en-US" dirty="0" err="1" smtClean="0"/>
              <a:t>vs</a:t>
            </a:r>
            <a:r>
              <a:rPr lang="en-US" dirty="0" smtClean="0"/>
              <a:t> </a:t>
            </a:r>
            <a:r>
              <a:rPr lang="en-US" dirty="0" err="1" smtClean="0"/>
              <a:t>laminal</a:t>
            </a:r>
            <a:r>
              <a:rPr lang="en-US" dirty="0" smtClean="0"/>
              <a:t> distinction here ([</a:t>
            </a:r>
            <a:r>
              <a:rPr lang="el-GR" dirty="0" smtClean="0"/>
              <a:t>˽θ</a:t>
            </a:r>
            <a:r>
              <a:rPr lang="en-US" dirty="0" smtClean="0"/>
              <a:t>] </a:t>
            </a:r>
            <a:r>
              <a:rPr lang="en-US" dirty="0" err="1" smtClean="0"/>
              <a:t>vs</a:t>
            </a:r>
            <a:r>
              <a:rPr lang="en-US" dirty="0" smtClean="0"/>
              <a:t> [θ]),(small </a:t>
            </a:r>
            <a:r>
              <a:rPr lang="en-US" dirty="0" err="1" smtClean="0"/>
              <a:t>sqaure</a:t>
            </a:r>
            <a:r>
              <a:rPr lang="en-US" dirty="0" smtClean="0"/>
              <a:t> under the second one)</a:t>
            </a:r>
            <a:r>
              <a:rPr lang="ar-IQ" dirty="0" smtClean="0"/>
              <a:t> </a:t>
            </a:r>
            <a:r>
              <a:rPr lang="en-US" dirty="0" smtClean="0"/>
              <a:t>rather like the variation noted for [s]-articulations at the alveolar ridge.</a:t>
            </a:r>
            <a:endParaRPr lang="ar-IQ" dirty="0" smtClean="0"/>
          </a:p>
          <a:p>
            <a:r>
              <a:rPr lang="en-US" dirty="0" smtClean="0"/>
              <a:t> Midwestern</a:t>
            </a:r>
            <a:r>
              <a:rPr lang="ar-IQ" dirty="0" smtClean="0"/>
              <a:t> </a:t>
            </a:r>
            <a:r>
              <a:rPr lang="en-US" dirty="0" smtClean="0"/>
              <a:t>American pronunciation is </a:t>
            </a:r>
            <a:r>
              <a:rPr lang="en-US" dirty="0" err="1" smtClean="0"/>
              <a:t>laminal</a:t>
            </a:r>
            <a:r>
              <a:rPr lang="en-US" dirty="0" smtClean="0"/>
              <a:t> compared with British accents which are apical.</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24" y="0"/>
            <a:ext cx="7772400" cy="725470"/>
          </a:xfrm>
        </p:spPr>
        <p:txBody>
          <a:bodyPr>
            <a:normAutofit/>
          </a:bodyPr>
          <a:lstStyle/>
          <a:p>
            <a:r>
              <a:rPr lang="en-US" dirty="0" smtClean="0"/>
              <a:t>The Vocal Tract</a:t>
            </a:r>
            <a:endParaRPr lang="en-US" dirty="0"/>
          </a:p>
        </p:txBody>
      </p:sp>
      <p:sp>
        <p:nvSpPr>
          <p:cNvPr id="3" name="Content Placeholder 2"/>
          <p:cNvSpPr>
            <a:spLocks noGrp="1"/>
          </p:cNvSpPr>
          <p:nvPr>
            <p:ph idx="1"/>
          </p:nvPr>
        </p:nvSpPr>
        <p:spPr>
          <a:xfrm>
            <a:off x="0" y="714356"/>
            <a:ext cx="9144000" cy="6143644"/>
          </a:xfrm>
        </p:spPr>
        <p:txBody>
          <a:bodyPr>
            <a:normAutofit/>
          </a:bodyPr>
          <a:lstStyle/>
          <a:p>
            <a:r>
              <a:rPr lang="en-US" dirty="0" smtClean="0"/>
              <a:t>Air coming from the lungs passes through the vocal folds, and then through the pharynx (pharyngeal cavity).</a:t>
            </a:r>
          </a:p>
          <a:p>
            <a:r>
              <a:rPr lang="en-US" dirty="0" smtClean="0"/>
              <a:t>After that, the airstream can enter and pass through one or both of the nasal and oral cavities . The oral cavity is bounded on the visible, outward side by the lips.</a:t>
            </a:r>
          </a:p>
          <a:p>
            <a:r>
              <a:rPr lang="en-US" dirty="0" smtClean="0"/>
              <a:t>It is worth noting that the primary function of the speech organs is not speech production at all. Each contributes first and foremost to our survival.</a:t>
            </a:r>
          </a:p>
          <a:p>
            <a:r>
              <a:rPr lang="en-US" dirty="0" smtClean="0"/>
              <a:t>The fact that we have also learnt to use them to communicate is ingenious and fascinating.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24" y="0"/>
            <a:ext cx="7772400" cy="868346"/>
          </a:xfrm>
        </p:spPr>
        <p:txBody>
          <a:bodyPr>
            <a:normAutofit/>
          </a:bodyPr>
          <a:lstStyle/>
          <a:p>
            <a:r>
              <a:rPr lang="en-US" dirty="0" err="1" smtClean="0"/>
              <a:t>Linguolabial</a:t>
            </a:r>
            <a:endParaRPr lang="en-US" dirty="0"/>
          </a:p>
        </p:txBody>
      </p:sp>
      <p:sp>
        <p:nvSpPr>
          <p:cNvPr id="3" name="Content Placeholder 2"/>
          <p:cNvSpPr>
            <a:spLocks noGrp="1"/>
          </p:cNvSpPr>
          <p:nvPr>
            <p:ph idx="1"/>
          </p:nvPr>
        </p:nvSpPr>
        <p:spPr>
          <a:xfrm>
            <a:off x="0" y="857232"/>
            <a:ext cx="9144000" cy="6000768"/>
          </a:xfrm>
        </p:spPr>
        <p:txBody>
          <a:bodyPr>
            <a:normAutofit/>
          </a:bodyPr>
          <a:lstStyle/>
          <a:p>
            <a:r>
              <a:rPr lang="en-US" dirty="0" smtClean="0"/>
              <a:t>The </a:t>
            </a:r>
            <a:r>
              <a:rPr lang="en-US" dirty="0" err="1" smtClean="0"/>
              <a:t>linguolabial</a:t>
            </a:r>
            <a:r>
              <a:rPr lang="en-US" dirty="0" smtClean="0"/>
              <a:t> gesture is when the tip or even the blade of the tongue steps</a:t>
            </a:r>
            <a:r>
              <a:rPr lang="ar-IQ" dirty="0" smtClean="0"/>
              <a:t> </a:t>
            </a:r>
            <a:r>
              <a:rPr lang="en-US" dirty="0" smtClean="0"/>
              <a:t>completely out of its inherent relationship with the upper front teeth and the alveolar ridge and protrudes sufficiently to contact the upper lip. </a:t>
            </a:r>
          </a:p>
          <a:p>
            <a:r>
              <a:rPr lang="en-US" dirty="0" smtClean="0"/>
              <a:t>Each, separately,</a:t>
            </a:r>
            <a:r>
              <a:rPr lang="ar-IQ" dirty="0" smtClean="0"/>
              <a:t> </a:t>
            </a:r>
            <a:r>
              <a:rPr lang="en-US" dirty="0" smtClean="0"/>
              <a:t>can articulate with the upper lip at the labial position. In Table 3.1, </a:t>
            </a:r>
            <a:r>
              <a:rPr lang="en-US" dirty="0" err="1" smtClean="0"/>
              <a:t>Tangoa</a:t>
            </a:r>
            <a:r>
              <a:rPr lang="en-US" dirty="0" smtClean="0"/>
              <a:t> (one of</a:t>
            </a:r>
            <a:r>
              <a:rPr lang="ar-IQ" dirty="0" smtClean="0"/>
              <a:t> </a:t>
            </a:r>
            <a:r>
              <a:rPr lang="en-US" dirty="0" smtClean="0"/>
              <a:t>just a handful of languages, all of which are spoken in Vanuatu) was mentioned as</a:t>
            </a:r>
            <a:r>
              <a:rPr lang="ar-IQ" dirty="0" smtClean="0"/>
              <a:t> </a:t>
            </a:r>
            <a:r>
              <a:rPr lang="en-US" dirty="0" smtClean="0"/>
              <a:t>using the </a:t>
            </a:r>
            <a:r>
              <a:rPr lang="en-US" dirty="0" err="1" smtClean="0"/>
              <a:t>linguolabial</a:t>
            </a:r>
            <a:r>
              <a:rPr lang="en-US" dirty="0" smtClean="0"/>
              <a:t> place of articulation.</a:t>
            </a:r>
          </a:p>
          <a:p>
            <a:r>
              <a:rPr lang="en-US" dirty="0" smtClean="0"/>
              <a:t>The IPA provides the subscript seagull diacritic to represent this extreme gesture,</a:t>
            </a:r>
            <a:r>
              <a:rPr lang="ar-IQ" dirty="0" smtClean="0"/>
              <a:t> </a:t>
            </a:r>
            <a:r>
              <a:rPr lang="en-US" dirty="0" smtClean="0"/>
              <a:t>placing it beneath the basic alveolar symbol such that [t] represents a voiceless </a:t>
            </a:r>
            <a:r>
              <a:rPr lang="en-US" dirty="0" err="1" smtClean="0"/>
              <a:t>linguolabial</a:t>
            </a:r>
            <a:r>
              <a:rPr lang="en-US" dirty="0" smtClean="0"/>
              <a:t> sound in ( Table 3.1 and Table 3.2).</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662" y="0"/>
            <a:ext cx="7772400" cy="785794"/>
          </a:xfrm>
        </p:spPr>
        <p:txBody>
          <a:bodyPr/>
          <a:lstStyle/>
          <a:p>
            <a:r>
              <a:rPr lang="en-US" dirty="0" smtClean="0"/>
              <a:t>Retroflex</a:t>
            </a:r>
            <a:endParaRPr lang="en-US" dirty="0"/>
          </a:p>
        </p:txBody>
      </p:sp>
      <p:sp>
        <p:nvSpPr>
          <p:cNvPr id="3" name="Content Placeholder 2"/>
          <p:cNvSpPr>
            <a:spLocks noGrp="1"/>
          </p:cNvSpPr>
          <p:nvPr>
            <p:ph idx="1"/>
          </p:nvPr>
        </p:nvSpPr>
        <p:spPr>
          <a:xfrm>
            <a:off x="0" y="642918"/>
            <a:ext cx="9144000" cy="6072230"/>
          </a:xfrm>
        </p:spPr>
        <p:txBody>
          <a:bodyPr>
            <a:normAutofit/>
          </a:bodyPr>
          <a:lstStyle/>
          <a:p>
            <a:r>
              <a:rPr lang="en-US" dirty="0" smtClean="0">
                <a:solidFill>
                  <a:srgbClr val="FF0000"/>
                </a:solidFill>
              </a:rPr>
              <a:t>Retroflex</a:t>
            </a:r>
            <a:r>
              <a:rPr lang="en-US" dirty="0" smtClean="0"/>
              <a:t> sounds are more common than the other consonantal gestures.</a:t>
            </a:r>
          </a:p>
          <a:p>
            <a:r>
              <a:rPr lang="en-US" dirty="0" smtClean="0"/>
              <a:t>That’s why, they are included explicitly in the </a:t>
            </a:r>
            <a:r>
              <a:rPr lang="en-US" dirty="0" err="1" smtClean="0"/>
              <a:t>pulmonic</a:t>
            </a:r>
            <a:r>
              <a:rPr lang="en-US" dirty="0" smtClean="0"/>
              <a:t> consonant matrix.</a:t>
            </a:r>
          </a:p>
          <a:p>
            <a:r>
              <a:rPr lang="en-US" dirty="0" smtClean="0"/>
              <a:t>For sounds made in this column, the tip and blade of the tongue are curled up and back-over in such a way that they articulate with the hard palate. </a:t>
            </a:r>
          </a:p>
          <a:p>
            <a:r>
              <a:rPr lang="en-US" dirty="0" smtClean="0"/>
              <a:t>A more transparent name for this is </a:t>
            </a:r>
            <a:r>
              <a:rPr lang="en-US" dirty="0" err="1" smtClean="0"/>
              <a:t>apico</a:t>
            </a:r>
            <a:r>
              <a:rPr lang="en-US" dirty="0" smtClean="0"/>
              <a:t>-palatal. However, place names do not make overt reference to the active articulator, only to the passive target. </a:t>
            </a:r>
            <a:endParaRPr lang="ar-IQ" dirty="0" smtClean="0"/>
          </a:p>
          <a:p>
            <a:r>
              <a:rPr lang="en-US" dirty="0" smtClean="0"/>
              <a:t>By coining the very graphic name </a:t>
            </a:r>
            <a:r>
              <a:rPr lang="en-US" b="1" i="1" dirty="0" smtClean="0">
                <a:solidFill>
                  <a:srgbClr val="FF0000"/>
                </a:solidFill>
              </a:rPr>
              <a:t>retroflex</a:t>
            </a:r>
            <a:r>
              <a:rPr lang="en-US" b="1" i="1" dirty="0" smtClean="0"/>
              <a:t>,</a:t>
            </a:r>
            <a:r>
              <a:rPr lang="en-US" i="1" dirty="0" smtClean="0"/>
              <a:t> </a:t>
            </a:r>
            <a:r>
              <a:rPr lang="en-US" dirty="0" smtClean="0"/>
              <a:t>the IPA is able to</a:t>
            </a:r>
            <a:r>
              <a:rPr lang="ar-IQ" dirty="0" smtClean="0"/>
              <a:t> </a:t>
            </a:r>
            <a:r>
              <a:rPr lang="en-US" dirty="0" smtClean="0"/>
              <a:t>identify this group of sounds using a single term, just like all the other places along the horizontal axis of the chart. </a:t>
            </a:r>
          </a:p>
          <a:p>
            <a:r>
              <a:rPr lang="en-US" dirty="0" smtClean="0"/>
              <a:t>The difference is that unlike all the other names (which identify specific locations), this one describes a type of gesture or movement being made by the tongue.</a:t>
            </a:r>
          </a:p>
          <a:p>
            <a:r>
              <a:rPr lang="en-US" dirty="0" smtClean="0"/>
              <a:t> </a:t>
            </a:r>
            <a:r>
              <a:rPr lang="en-US" dirty="0" err="1" smtClean="0"/>
              <a:t>Retroflexion</a:t>
            </a:r>
            <a:r>
              <a:rPr lang="en-US" dirty="0" smtClean="0"/>
              <a:t> may involve the use of either the upper or lower surface of the tongue tip and/or blade.                  American /r/ is retroflex in nature.</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pic>
        <p:nvPicPr>
          <p:cNvPr id="3074" name="Picture 2" descr="C:\Users\F1GROUP\Desktop\nnnnn.jpg"/>
          <p:cNvPicPr>
            <a:picLocks noGrp="1" noChangeAspect="1" noChangeArrowheads="1"/>
          </p:cNvPicPr>
          <p:nvPr>
            <p:ph idx="1"/>
          </p:nvPr>
        </p:nvPicPr>
        <p:blipFill>
          <a:blip r:embed="rId2"/>
          <a:srcRect/>
          <a:stretch>
            <a:fillRect/>
          </a:stretch>
        </p:blipFill>
        <p:spPr bwMode="auto">
          <a:xfrm>
            <a:off x="142844" y="857232"/>
            <a:ext cx="8858248" cy="2750249"/>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662" y="0"/>
            <a:ext cx="7772400" cy="785794"/>
          </a:xfrm>
        </p:spPr>
        <p:txBody>
          <a:bodyPr/>
          <a:lstStyle/>
          <a:p>
            <a:r>
              <a:rPr lang="en-US" dirty="0" smtClean="0"/>
              <a:t>Active and passive articulators</a:t>
            </a:r>
            <a:endParaRPr lang="en-US" dirty="0"/>
          </a:p>
        </p:txBody>
      </p:sp>
      <p:sp>
        <p:nvSpPr>
          <p:cNvPr id="3" name="Content Placeholder 2"/>
          <p:cNvSpPr>
            <a:spLocks noGrp="1"/>
          </p:cNvSpPr>
          <p:nvPr>
            <p:ph idx="1"/>
          </p:nvPr>
        </p:nvSpPr>
        <p:spPr>
          <a:xfrm>
            <a:off x="0" y="1340768"/>
            <a:ext cx="9144000" cy="5374380"/>
          </a:xfrm>
        </p:spPr>
        <p:txBody>
          <a:bodyPr/>
          <a:lstStyle/>
          <a:p>
            <a:r>
              <a:rPr lang="en-US" dirty="0" smtClean="0"/>
              <a:t>Active articulators are the organs that can move, these are associated with the lower jaw.</a:t>
            </a:r>
          </a:p>
          <a:p>
            <a:r>
              <a:rPr lang="en-US" dirty="0" smtClean="0"/>
              <a:t>Passive articulators are the stationary fixed organs, these are associated with the upper jaw.</a:t>
            </a:r>
          </a:p>
          <a:p>
            <a:endParaRPr lang="en-US" dirty="0" smtClean="0"/>
          </a:p>
          <a:p>
            <a:endParaRPr lang="en-US" dirty="0" smtClean="0"/>
          </a:p>
          <a:p>
            <a:endParaRPr lang="ar-IQ" dirty="0" smtClean="0"/>
          </a:p>
        </p:txBody>
      </p:sp>
      <p:pic>
        <p:nvPicPr>
          <p:cNvPr id="1026" name="Picture 2" descr="C:\Users\F1GROUP\Desktop\gfngsfns.jpg"/>
          <p:cNvPicPr>
            <a:picLocks noChangeAspect="1" noChangeArrowheads="1"/>
          </p:cNvPicPr>
          <p:nvPr/>
        </p:nvPicPr>
        <p:blipFill>
          <a:blip r:embed="rId2"/>
          <a:srcRect/>
          <a:stretch>
            <a:fillRect/>
          </a:stretch>
        </p:blipFill>
        <p:spPr bwMode="auto">
          <a:xfrm>
            <a:off x="678629" y="2789553"/>
            <a:ext cx="7786742" cy="392909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662" y="0"/>
            <a:ext cx="7772400" cy="725470"/>
          </a:xfrm>
        </p:spPr>
        <p:txBody>
          <a:bodyPr>
            <a:noAutofit/>
          </a:bodyPr>
          <a:lstStyle/>
          <a:p>
            <a:r>
              <a:rPr lang="en-US" dirty="0" smtClean="0"/>
              <a:t>The Tongue</a:t>
            </a:r>
            <a:endParaRPr lang="en-US" dirty="0"/>
          </a:p>
        </p:txBody>
      </p:sp>
      <p:sp>
        <p:nvSpPr>
          <p:cNvPr id="3" name="Content Placeholder 2"/>
          <p:cNvSpPr>
            <a:spLocks noGrp="1"/>
          </p:cNvSpPr>
          <p:nvPr>
            <p:ph idx="1"/>
          </p:nvPr>
        </p:nvSpPr>
        <p:spPr>
          <a:xfrm>
            <a:off x="0" y="1196752"/>
            <a:ext cx="9144000" cy="5661248"/>
          </a:xfrm>
        </p:spPr>
        <p:txBody>
          <a:bodyPr>
            <a:normAutofit/>
          </a:bodyPr>
          <a:lstStyle/>
          <a:p>
            <a:r>
              <a:rPr lang="en-US" dirty="0" smtClean="0"/>
              <a:t>The extreme flexibility of the tongue makes it the most important organ of speech. Certain parts of the tongue can move relatively independently of each other and it is best to regard each part as a separate active articulator.</a:t>
            </a:r>
          </a:p>
          <a:p>
            <a:r>
              <a:rPr lang="en-US" dirty="0" smtClean="0"/>
              <a:t>Accordingly, we need to distinguish six different parts of the tongue.</a:t>
            </a:r>
          </a:p>
          <a:p>
            <a:r>
              <a:rPr lang="en-US" dirty="0" smtClean="0"/>
              <a:t>The </a:t>
            </a:r>
            <a:r>
              <a:rPr lang="en-US" dirty="0" smtClean="0">
                <a:solidFill>
                  <a:srgbClr val="FF0000"/>
                </a:solidFill>
              </a:rPr>
              <a:t>tip</a:t>
            </a:r>
            <a:r>
              <a:rPr lang="en-US" dirty="0" smtClean="0"/>
              <a:t> (apex) and the </a:t>
            </a:r>
            <a:r>
              <a:rPr lang="en-US" dirty="0" smtClean="0">
                <a:solidFill>
                  <a:srgbClr val="FF0000"/>
                </a:solidFill>
              </a:rPr>
              <a:t>blade</a:t>
            </a:r>
            <a:r>
              <a:rPr lang="en-US" dirty="0" smtClean="0"/>
              <a:t> (behind the tip) are the unattached portion. Behind these, where the tongue starts to be anchored to the floor of mouth, is what we call the </a:t>
            </a:r>
            <a:r>
              <a:rPr lang="en-US" dirty="0" smtClean="0">
                <a:solidFill>
                  <a:srgbClr val="FF0000"/>
                </a:solidFill>
              </a:rPr>
              <a:t>front</a:t>
            </a:r>
            <a:r>
              <a:rPr lang="en-US" dirty="0" smtClean="0"/>
              <a:t>.</a:t>
            </a:r>
          </a:p>
          <a:p>
            <a:r>
              <a:rPr lang="en-US" dirty="0" smtClean="0"/>
              <a:t>The last visible part, underneath the velum at the back of the mouth, is actually called the </a:t>
            </a:r>
            <a:r>
              <a:rPr lang="en-US" dirty="0" smtClean="0">
                <a:solidFill>
                  <a:srgbClr val="FF0000"/>
                </a:solidFill>
              </a:rPr>
              <a:t>back</a:t>
            </a:r>
          </a:p>
          <a:p>
            <a:r>
              <a:rPr lang="en-US" dirty="0" smtClean="0"/>
              <a:t>The term </a:t>
            </a:r>
            <a:r>
              <a:rPr lang="en-US" dirty="0" smtClean="0">
                <a:solidFill>
                  <a:srgbClr val="FF0000"/>
                </a:solidFill>
              </a:rPr>
              <a:t>centre</a:t>
            </a:r>
            <a:r>
              <a:rPr lang="en-US" dirty="0" smtClean="0"/>
              <a:t> can be used to describe a mid-way point between the front and the back. Invisible, and forming the front wall of the pharynx, is the most firmly anchored part of all, the tongue </a:t>
            </a:r>
            <a:r>
              <a:rPr lang="en-US" dirty="0" smtClean="0">
                <a:solidFill>
                  <a:srgbClr val="FF0000"/>
                </a:solidFill>
              </a:rPr>
              <a:t>root</a:t>
            </a:r>
            <a:r>
              <a:rPr lang="en-US"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pic>
        <p:nvPicPr>
          <p:cNvPr id="2050" name="Picture 2" descr="C:\Users\F1GROUP\Desktop\Untitdvsdvled.jpg"/>
          <p:cNvPicPr>
            <a:picLocks noGrp="1" noChangeAspect="1" noChangeArrowheads="1"/>
          </p:cNvPicPr>
          <p:nvPr>
            <p:ph idx="1"/>
          </p:nvPr>
        </p:nvPicPr>
        <p:blipFill>
          <a:blip r:embed="rId2"/>
          <a:srcRect/>
          <a:stretch>
            <a:fillRect/>
          </a:stretch>
        </p:blipFill>
        <p:spPr bwMode="auto">
          <a:xfrm>
            <a:off x="1115058" y="285727"/>
            <a:ext cx="7171718" cy="6429421"/>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0"/>
            <a:ext cx="9001156" cy="785794"/>
          </a:xfrm>
        </p:spPr>
        <p:txBody>
          <a:bodyPr>
            <a:noAutofit/>
          </a:bodyPr>
          <a:lstStyle/>
          <a:p>
            <a:r>
              <a:rPr lang="en-US" sz="3600" dirty="0" smtClean="0"/>
              <a:t>Identifying The Primary Places Of Articulation</a:t>
            </a:r>
            <a:endParaRPr lang="en-US" sz="3600" dirty="0"/>
          </a:p>
        </p:txBody>
      </p:sp>
      <p:sp>
        <p:nvSpPr>
          <p:cNvPr id="3" name="Content Placeholder 2"/>
          <p:cNvSpPr>
            <a:spLocks noGrp="1"/>
          </p:cNvSpPr>
          <p:nvPr>
            <p:ph idx="1"/>
          </p:nvPr>
        </p:nvSpPr>
        <p:spPr>
          <a:xfrm>
            <a:off x="0" y="1071546"/>
            <a:ext cx="9144000" cy="6072230"/>
          </a:xfrm>
        </p:spPr>
        <p:txBody>
          <a:bodyPr/>
          <a:lstStyle/>
          <a:p>
            <a:r>
              <a:rPr lang="en-US" dirty="0" smtClean="0"/>
              <a:t>Mostly, places of articulation are passive points along the upper surface of the vocal tract which are approached (sometimes contacted) by the corresponding active articulator during the production of a sound.</a:t>
            </a:r>
          </a:p>
          <a:p>
            <a:r>
              <a:rPr lang="en-US" dirty="0" smtClean="0"/>
              <a:t>When the speech organs are in the rest position, there is an inherent alignment between points on the upper and lower surfaces, and the ‘corresponding active articulator’ on the lower surface of the vocal tract that is in an inherent relationship with the point on the upper surface.</a:t>
            </a:r>
          </a:p>
          <a:p>
            <a:r>
              <a:rPr lang="en-US" dirty="0" smtClean="0"/>
              <a:t>In the rest position, the velum and the glottis are both open – there is an unobstructed passage from the nostrils to the lungs, that’s how we can breathe when the mouth is closed. This is the </a:t>
            </a:r>
            <a:r>
              <a:rPr lang="en-US" b="1" dirty="0" smtClean="0"/>
              <a:t>rest position.</a:t>
            </a:r>
            <a:endParaRPr lang="en-US" dirty="0" smtClean="0"/>
          </a:p>
          <a:p>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24" y="0"/>
            <a:ext cx="7772400" cy="714380"/>
          </a:xfrm>
        </p:spPr>
        <p:txBody>
          <a:bodyPr>
            <a:normAutofit/>
          </a:bodyPr>
          <a:lstStyle/>
          <a:p>
            <a:r>
              <a:rPr lang="en-US" dirty="0" smtClean="0"/>
              <a:t>Place Names/ active, passive</a:t>
            </a:r>
            <a:endParaRPr lang="en-US" dirty="0"/>
          </a:p>
        </p:txBody>
      </p:sp>
      <p:sp>
        <p:nvSpPr>
          <p:cNvPr id="3" name="Content Placeholder 2"/>
          <p:cNvSpPr>
            <a:spLocks noGrp="1"/>
          </p:cNvSpPr>
          <p:nvPr>
            <p:ph idx="1"/>
          </p:nvPr>
        </p:nvSpPr>
        <p:spPr>
          <a:xfrm>
            <a:off x="0" y="714356"/>
            <a:ext cx="9144000" cy="6000792"/>
          </a:xfrm>
        </p:spPr>
        <p:txBody>
          <a:bodyPr>
            <a:normAutofit/>
          </a:bodyPr>
          <a:lstStyle/>
          <a:p>
            <a:r>
              <a:rPr lang="en-US" dirty="0" smtClean="0"/>
              <a:t>If we consider the remaining parts of the tongue, we can see that the blade is directly below the alveolar ridge and the area immediately behind it, the </a:t>
            </a:r>
            <a:r>
              <a:rPr lang="en-US" dirty="0" smtClean="0">
                <a:solidFill>
                  <a:srgbClr val="FF0000"/>
                </a:solidFill>
              </a:rPr>
              <a:t>post alveolar area</a:t>
            </a:r>
            <a:r>
              <a:rPr lang="en-US" b="1" dirty="0" smtClean="0"/>
              <a:t>; </a:t>
            </a:r>
            <a:r>
              <a:rPr lang="en-US" dirty="0" smtClean="0"/>
              <a:t>behind that, the front of the tongue is below the </a:t>
            </a:r>
            <a:r>
              <a:rPr lang="en-US" dirty="0" smtClean="0">
                <a:solidFill>
                  <a:srgbClr val="FF0000"/>
                </a:solidFill>
              </a:rPr>
              <a:t>hard palate</a:t>
            </a:r>
            <a:r>
              <a:rPr lang="en-US" b="1" dirty="0" smtClean="0"/>
              <a:t>; </a:t>
            </a:r>
            <a:r>
              <a:rPr lang="en-US" dirty="0" smtClean="0"/>
              <a:t>the</a:t>
            </a:r>
            <a:r>
              <a:rPr lang="en-US" b="1" dirty="0" smtClean="0"/>
              <a:t> </a:t>
            </a:r>
            <a:r>
              <a:rPr lang="en-US" dirty="0" smtClean="0"/>
              <a:t>centre lines up approximately below the intersection where the palate changes from hard to soft; the back is below the </a:t>
            </a:r>
            <a:r>
              <a:rPr lang="en-US" dirty="0" smtClean="0">
                <a:solidFill>
                  <a:srgbClr val="FF0000"/>
                </a:solidFill>
              </a:rPr>
              <a:t>soft</a:t>
            </a:r>
            <a:r>
              <a:rPr lang="en-US" b="1" dirty="0" smtClean="0"/>
              <a:t> </a:t>
            </a:r>
            <a:r>
              <a:rPr lang="en-US" dirty="0" smtClean="0">
                <a:solidFill>
                  <a:srgbClr val="FF0000"/>
                </a:solidFill>
              </a:rPr>
              <a:t>palate</a:t>
            </a:r>
            <a:r>
              <a:rPr lang="en-US" b="1" dirty="0" smtClean="0"/>
              <a:t>, </a:t>
            </a:r>
            <a:r>
              <a:rPr lang="en-US" dirty="0" smtClean="0"/>
              <a:t>or</a:t>
            </a:r>
            <a:r>
              <a:rPr lang="en-US" b="1" dirty="0" smtClean="0"/>
              <a:t> </a:t>
            </a:r>
            <a:r>
              <a:rPr lang="en-US" dirty="0" smtClean="0">
                <a:solidFill>
                  <a:srgbClr val="FF0000"/>
                </a:solidFill>
              </a:rPr>
              <a:t>velum</a:t>
            </a:r>
            <a:r>
              <a:rPr lang="en-US" b="1" dirty="0" smtClean="0"/>
              <a:t>, </a:t>
            </a:r>
            <a:r>
              <a:rPr lang="en-US" dirty="0" smtClean="0"/>
              <a:t>and</a:t>
            </a:r>
            <a:r>
              <a:rPr lang="en-US" b="1" dirty="0" smtClean="0"/>
              <a:t> </a:t>
            </a:r>
            <a:r>
              <a:rPr lang="en-US" dirty="0" smtClean="0"/>
              <a:t>adjacent to the </a:t>
            </a:r>
            <a:r>
              <a:rPr lang="en-US" dirty="0" smtClean="0">
                <a:solidFill>
                  <a:srgbClr val="FF0000"/>
                </a:solidFill>
              </a:rPr>
              <a:t>uvula</a:t>
            </a:r>
            <a:r>
              <a:rPr lang="en-US" b="1" dirty="0" smtClean="0"/>
              <a:t>; </a:t>
            </a:r>
            <a:r>
              <a:rPr lang="en-US" dirty="0" smtClean="0"/>
              <a:t>the</a:t>
            </a:r>
            <a:r>
              <a:rPr lang="en-US" b="1" dirty="0" smtClean="0"/>
              <a:t> </a:t>
            </a:r>
            <a:r>
              <a:rPr lang="en-US" dirty="0" smtClean="0">
                <a:solidFill>
                  <a:srgbClr val="FF0000"/>
                </a:solidFill>
              </a:rPr>
              <a:t>root</a:t>
            </a:r>
            <a:r>
              <a:rPr lang="en-US" b="1" dirty="0" smtClean="0"/>
              <a:t> </a:t>
            </a:r>
            <a:r>
              <a:rPr lang="en-US" dirty="0" smtClean="0"/>
              <a:t>is</a:t>
            </a:r>
            <a:r>
              <a:rPr lang="en-US" b="1" dirty="0" smtClean="0"/>
              <a:t> </a:t>
            </a:r>
            <a:r>
              <a:rPr lang="en-US" dirty="0" smtClean="0"/>
              <a:t>opposite the rear wall of the pharynx. These relationships are taken for granted when we start to delineate what we call place of articulation.</a:t>
            </a:r>
            <a:endParaRPr lang="ar-IQ" dirty="0" smtClean="0"/>
          </a:p>
          <a:p>
            <a:r>
              <a:rPr lang="en-US" dirty="0" smtClean="0"/>
              <a:t>Basically, a place of articulation is any passive point that is approached or contacted by its relevant active organ. One place not included is the infrequently used, and therefore rather rare place, Another is the</a:t>
            </a:r>
            <a:r>
              <a:rPr lang="en-US" b="1" dirty="0" smtClean="0"/>
              <a:t> </a:t>
            </a:r>
            <a:r>
              <a:rPr lang="en-US" dirty="0" smtClean="0"/>
              <a:t>equally rare </a:t>
            </a:r>
            <a:r>
              <a:rPr lang="en-US" dirty="0" err="1" smtClean="0">
                <a:solidFill>
                  <a:srgbClr val="FF0000"/>
                </a:solidFill>
              </a:rPr>
              <a:t>linguolabial</a:t>
            </a:r>
            <a:r>
              <a:rPr lang="en-US" dirty="0" smtClean="0"/>
              <a:t> or </a:t>
            </a:r>
            <a:r>
              <a:rPr lang="en-US" dirty="0" err="1" smtClean="0">
                <a:solidFill>
                  <a:srgbClr val="FF0000"/>
                </a:solidFill>
              </a:rPr>
              <a:t>apico</a:t>
            </a:r>
            <a:r>
              <a:rPr lang="en-US" dirty="0" smtClean="0">
                <a:solidFill>
                  <a:srgbClr val="FF0000"/>
                </a:solidFill>
              </a:rPr>
              <a:t>-labial</a:t>
            </a:r>
            <a:r>
              <a:rPr lang="en-US" dirty="0" smtClean="0"/>
              <a:t> gesture.</a:t>
            </a:r>
          </a:p>
          <a:p>
            <a:r>
              <a:rPr lang="en-US" dirty="0" smtClean="0"/>
              <a:t>The tongue as a single mass does not move forwards and backwards in the mouth, but it moves as parts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0"/>
            <a:ext cx="7772400" cy="796908"/>
          </a:xfrm>
        </p:spPr>
        <p:txBody>
          <a:bodyPr/>
          <a:lstStyle/>
          <a:p>
            <a:r>
              <a:rPr lang="en-US" dirty="0" smtClean="0"/>
              <a:t>Labial articulations</a:t>
            </a:r>
            <a:endParaRPr lang="en-US" dirty="0"/>
          </a:p>
        </p:txBody>
      </p:sp>
      <p:sp>
        <p:nvSpPr>
          <p:cNvPr id="3" name="Content Placeholder 2"/>
          <p:cNvSpPr>
            <a:spLocks noGrp="1"/>
          </p:cNvSpPr>
          <p:nvPr>
            <p:ph idx="1"/>
          </p:nvPr>
        </p:nvSpPr>
        <p:spPr>
          <a:xfrm>
            <a:off x="0" y="857232"/>
            <a:ext cx="9144000" cy="5857916"/>
          </a:xfrm>
        </p:spPr>
        <p:txBody>
          <a:bodyPr>
            <a:normAutofit/>
          </a:bodyPr>
          <a:lstStyle/>
          <a:p>
            <a:r>
              <a:rPr lang="en-US" dirty="0" smtClean="0"/>
              <a:t>The passive places on the horizontal axis of the IPA </a:t>
            </a:r>
            <a:r>
              <a:rPr lang="en-US" dirty="0" err="1" smtClean="0"/>
              <a:t>pulmonic</a:t>
            </a:r>
            <a:r>
              <a:rPr lang="en-US" dirty="0" smtClean="0"/>
              <a:t> consonant matrix (the large grid at the top of the IPA chart) can be grouped by active articulator. The first two columns, </a:t>
            </a:r>
            <a:r>
              <a:rPr lang="en-US" b="1" dirty="0" smtClean="0">
                <a:solidFill>
                  <a:srgbClr val="FF0000"/>
                </a:solidFill>
              </a:rPr>
              <a:t>bilabial</a:t>
            </a:r>
            <a:r>
              <a:rPr lang="en-US" b="1" dirty="0" smtClean="0"/>
              <a:t> </a:t>
            </a:r>
            <a:r>
              <a:rPr lang="en-US" dirty="0" smtClean="0"/>
              <a:t>and</a:t>
            </a:r>
            <a:r>
              <a:rPr lang="en-US" b="1" dirty="0" smtClean="0"/>
              <a:t> </a:t>
            </a:r>
            <a:r>
              <a:rPr lang="en-US" b="1" dirty="0" err="1" smtClean="0">
                <a:solidFill>
                  <a:srgbClr val="FF0000"/>
                </a:solidFill>
              </a:rPr>
              <a:t>labiodental</a:t>
            </a:r>
            <a:r>
              <a:rPr lang="en-US" b="1" dirty="0" smtClean="0"/>
              <a:t>, </a:t>
            </a:r>
            <a:r>
              <a:rPr lang="en-US" dirty="0" smtClean="0"/>
              <a:t>rely on the active contribution made in particular by the lower lip.</a:t>
            </a:r>
          </a:p>
          <a:p>
            <a:r>
              <a:rPr lang="en-US" dirty="0" smtClean="0"/>
              <a:t>This is the phonetic information that </a:t>
            </a:r>
            <a:r>
              <a:rPr lang="en-US" dirty="0" err="1" smtClean="0"/>
              <a:t>phonologists</a:t>
            </a:r>
            <a:r>
              <a:rPr lang="en-US" dirty="0" smtClean="0"/>
              <a:t> rely on to define the feature [LABIAL]. </a:t>
            </a:r>
            <a:r>
              <a:rPr lang="en-US" dirty="0" smtClean="0">
                <a:solidFill>
                  <a:srgbClr val="FF0000"/>
                </a:solidFill>
              </a:rPr>
              <a:t>Bilabial</a:t>
            </a:r>
            <a:r>
              <a:rPr lang="en-US" dirty="0" smtClean="0"/>
              <a:t> means ‘both lips’, whereas </a:t>
            </a:r>
            <a:r>
              <a:rPr lang="en-US" dirty="0" err="1" smtClean="0">
                <a:solidFill>
                  <a:srgbClr val="FF0000"/>
                </a:solidFill>
              </a:rPr>
              <a:t>labiodental</a:t>
            </a:r>
            <a:r>
              <a:rPr lang="en-US" dirty="0" smtClean="0"/>
              <a:t> means ‘lip-teeth’.</a:t>
            </a:r>
          </a:p>
          <a:p>
            <a:r>
              <a:rPr lang="en-US" dirty="0" smtClean="0"/>
              <a:t>It is a very simple easily mastered gesture&amp; one of the first recognizable sounds produced by infants in the process of speech acquisition.</a:t>
            </a:r>
          </a:p>
          <a:p>
            <a:r>
              <a:rPr lang="en-US" dirty="0" smtClean="0"/>
              <a:t>In bilabial articulations, the lower lip approaches the upper lip, in </a:t>
            </a:r>
            <a:r>
              <a:rPr lang="en-US" dirty="0" err="1" smtClean="0"/>
              <a:t>labiodental</a:t>
            </a:r>
            <a:r>
              <a:rPr lang="en-US" dirty="0" smtClean="0"/>
              <a:t> articulations, the lower lip moves up to form a relationship with the upper front incisors.</a:t>
            </a:r>
          </a:p>
          <a:p>
            <a:r>
              <a:rPr lang="en-US" dirty="0" smtClean="0"/>
              <a:t> These are both primary </a:t>
            </a:r>
            <a:r>
              <a:rPr lang="en-US" dirty="0" err="1" smtClean="0"/>
              <a:t>articulatory</a:t>
            </a:r>
            <a:r>
              <a:rPr lang="en-US" dirty="0" smtClean="0"/>
              <a:t> gestures and no participation by any other articulator is involved</a:t>
            </a:r>
          </a:p>
          <a:p>
            <a:r>
              <a:rPr lang="en-US" dirty="0" smtClean="0"/>
              <a:t>Lips shape is also used to classify vowels. too, tea</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142852"/>
            <a:ext cx="7772400" cy="1071570"/>
          </a:xfrm>
        </p:spPr>
        <p:txBody>
          <a:bodyPr>
            <a:normAutofit/>
          </a:bodyPr>
          <a:lstStyle/>
          <a:p>
            <a:r>
              <a:rPr lang="en-US" dirty="0" smtClean="0"/>
              <a:t>Lingual articulations: </a:t>
            </a:r>
            <a:br>
              <a:rPr lang="en-US" dirty="0" smtClean="0"/>
            </a:br>
            <a:r>
              <a:rPr lang="en-US" dirty="0" smtClean="0"/>
              <a:t>Coronals</a:t>
            </a:r>
            <a:endParaRPr lang="en-US" dirty="0"/>
          </a:p>
        </p:txBody>
      </p:sp>
      <p:sp>
        <p:nvSpPr>
          <p:cNvPr id="3" name="Content Placeholder 2"/>
          <p:cNvSpPr>
            <a:spLocks noGrp="1"/>
          </p:cNvSpPr>
          <p:nvPr>
            <p:ph idx="1"/>
          </p:nvPr>
        </p:nvSpPr>
        <p:spPr>
          <a:xfrm>
            <a:off x="0" y="1142984"/>
            <a:ext cx="9144000" cy="5572164"/>
          </a:xfrm>
        </p:spPr>
        <p:txBody>
          <a:bodyPr>
            <a:normAutofit/>
          </a:bodyPr>
          <a:lstStyle/>
          <a:p>
            <a:r>
              <a:rPr lang="en-US" dirty="0" smtClean="0"/>
              <a:t>The tip and blade of the tongue together are referred to as the </a:t>
            </a:r>
            <a:r>
              <a:rPr lang="en-US" dirty="0" smtClean="0">
                <a:solidFill>
                  <a:srgbClr val="FF0000"/>
                </a:solidFill>
              </a:rPr>
              <a:t>crown</a:t>
            </a:r>
            <a:r>
              <a:rPr lang="en-US" dirty="0" smtClean="0"/>
              <a:t>. The British tradition here, however, follows IPA terminology and refers always and only to the tip and the blade. </a:t>
            </a:r>
          </a:p>
          <a:p>
            <a:r>
              <a:rPr lang="en-US" dirty="0" smtClean="0"/>
              <a:t>The notion of ‘crown’ allows </a:t>
            </a:r>
            <a:r>
              <a:rPr lang="en-US" dirty="0" err="1" smtClean="0"/>
              <a:t>phonologists</a:t>
            </a:r>
            <a:r>
              <a:rPr lang="en-US" dirty="0" smtClean="0"/>
              <a:t> to group together all the articulations made with the tip and/or blade of the tongue and to identify them by the single feature [CORONAL].</a:t>
            </a:r>
          </a:p>
          <a:p>
            <a:r>
              <a:rPr lang="en-US" dirty="0" smtClean="0"/>
              <a:t>The grouping of dental, alveolar and </a:t>
            </a:r>
            <a:r>
              <a:rPr lang="en-US" dirty="0" err="1" smtClean="0"/>
              <a:t>postalveolar</a:t>
            </a:r>
            <a:r>
              <a:rPr lang="en-US" dirty="0" smtClean="0"/>
              <a:t> in this way and the provision </a:t>
            </a:r>
          </a:p>
          <a:p>
            <a:r>
              <a:rPr lang="en-US" dirty="0" smtClean="0"/>
              <a:t>(except fricatives) of only one symbol (or one pair of symbols) in each row is motivated by the fact that languages tend to select one (or maybe two) of these places rather than using and contrasting all of them. </a:t>
            </a:r>
          </a:p>
          <a:p>
            <a:r>
              <a:rPr lang="en-US" dirty="0" smtClean="0"/>
              <a:t>Multiple symbols in most rows would then be superfluous, </a:t>
            </a:r>
            <a:r>
              <a:rPr lang="en-US" b="1" dirty="0" smtClean="0"/>
              <a:t>redundant.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943</TotalTime>
  <Words>2617</Words>
  <Application>Microsoft Office PowerPoint</Application>
  <PresentationFormat>On-screen Show (4:3)</PresentationFormat>
  <Paragraphs>96</Paragraphs>
  <Slides>22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Phonetics</vt:lpstr>
      <vt:lpstr>The Vocal Tract</vt:lpstr>
      <vt:lpstr>Active and passive articulators</vt:lpstr>
      <vt:lpstr>The Tongue</vt:lpstr>
      <vt:lpstr> </vt:lpstr>
      <vt:lpstr>Identifying The Primary Places Of Articulation</vt:lpstr>
      <vt:lpstr>Place Names/ active, passive</vt:lpstr>
      <vt:lpstr>Labial articulations</vt:lpstr>
      <vt:lpstr>Lingual articulations:  Coronals</vt:lpstr>
      <vt:lpstr> </vt:lpstr>
      <vt:lpstr> </vt:lpstr>
      <vt:lpstr>Dorsals</vt:lpstr>
      <vt:lpstr> </vt:lpstr>
      <vt:lpstr> </vt:lpstr>
      <vt:lpstr>Radicals</vt:lpstr>
      <vt:lpstr> </vt:lpstr>
      <vt:lpstr>Glottals</vt:lpstr>
      <vt:lpstr>Apical and laminal</vt:lpstr>
      <vt:lpstr>Dental and interdental</vt:lpstr>
      <vt:lpstr>Linguolabial</vt:lpstr>
      <vt:lpstr>Retroflex</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Phonetics</dc:title>
  <dc:creator>Raad</dc:creator>
  <cp:lastModifiedBy>dina alazawy</cp:lastModifiedBy>
  <cp:revision>82</cp:revision>
  <dcterms:created xsi:type="dcterms:W3CDTF">2018-11-23T11:54:39Z</dcterms:created>
  <dcterms:modified xsi:type="dcterms:W3CDTF">2018-11-27T18:59:33Z</dcterms:modified>
</cp:coreProperties>
</file>