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
  </p:notesMasterIdLst>
  <p:sldIdLst>
    <p:sldId id="256" r:id="rId2"/>
    <p:sldId id="257" r:id="rId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22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E3545C4-61C1-458D-800B-2F3EC67C4E51}" type="datetimeFigureOut">
              <a:rPr lang="ar-IQ" smtClean="0"/>
              <a:t>02/04/1440</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3A73EF3-21EA-44ED-9E54-C8420055ECDC}" type="slidenum">
              <a:rPr lang="ar-IQ" smtClean="0"/>
              <a:t>‹#›</a:t>
            </a:fld>
            <a:endParaRPr lang="ar-IQ"/>
          </a:p>
        </p:txBody>
      </p:sp>
    </p:spTree>
    <p:extLst>
      <p:ext uri="{BB962C8B-B14F-4D97-AF65-F5344CB8AC3E}">
        <p14:creationId xmlns:p14="http://schemas.microsoft.com/office/powerpoint/2010/main" val="8518276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IQ" dirty="0"/>
          </a:p>
        </p:txBody>
      </p:sp>
      <p:sp>
        <p:nvSpPr>
          <p:cNvPr id="4" name="عنصر نائب لرقم الشريحة 3"/>
          <p:cNvSpPr>
            <a:spLocks noGrp="1"/>
          </p:cNvSpPr>
          <p:nvPr>
            <p:ph type="sldNum" sz="quarter" idx="10"/>
          </p:nvPr>
        </p:nvSpPr>
        <p:spPr/>
        <p:txBody>
          <a:bodyPr/>
          <a:lstStyle/>
          <a:p>
            <a:fld id="{C3A73EF3-21EA-44ED-9E54-C8420055ECDC}" type="slidenum">
              <a:rPr lang="ar-IQ" smtClean="0"/>
              <a:t>1</a:t>
            </a:fld>
            <a:endParaRPr lang="ar-IQ"/>
          </a:p>
        </p:txBody>
      </p:sp>
    </p:spTree>
    <p:extLst>
      <p:ext uri="{BB962C8B-B14F-4D97-AF65-F5344CB8AC3E}">
        <p14:creationId xmlns:p14="http://schemas.microsoft.com/office/powerpoint/2010/main" val="36197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IQ" dirty="0" smtClean="0"/>
              <a:t>المحاضرة الأولى:</a:t>
            </a:r>
          </a:p>
          <a:p>
            <a:r>
              <a:rPr lang="ar-IQ" dirty="0" smtClean="0"/>
              <a:t>هناك كتب تحدثت عن تاريخ النحو العربي وقبل ان ندرس مناهج هذه الكتب نجدها قد استخدمت عبارات مثل (اهل البصرة) و(اهل الكوفة) او (علماء البصرة) او (علماء الكوفة) ولابد لنا من تتبع اصول هذه الكلمات ومن استخدامها؟</a:t>
            </a:r>
          </a:p>
          <a:p>
            <a:r>
              <a:rPr lang="ar-IQ" dirty="0" smtClean="0"/>
              <a:t>وهم على قسمين:</a:t>
            </a:r>
          </a:p>
          <a:p>
            <a:r>
              <a:rPr lang="ar-IQ" dirty="0" smtClean="0"/>
              <a:t>القسم الاول: كتب القدماء: وهذه الكتب اسم (مدرسة)ولا(مذهب) ماعدا كتابي الزبيدي (طبقات اللغويين والنحويين) وكتاب ابن النديم (الفهرست)</a:t>
            </a:r>
          </a:p>
          <a:p>
            <a:r>
              <a:rPr lang="ar-IQ" dirty="0" smtClean="0"/>
              <a:t>وهذان الكتابان هما اللذان ذكرا اسم (مذهب)فقط اما بقية الكتب الاخرى فلم تذكر لا (مدرسة)ولا(مذهب)</a:t>
            </a:r>
          </a:p>
          <a:p>
            <a:r>
              <a:rPr lang="ar-IQ" dirty="0" smtClean="0"/>
              <a:t>القسم الثاني: كتب المحدثين: وهي اول من ذكر اسم مدرسة وسوف نذكرها بعد عرض مناهج الكتب القديمة حسب تسلسلها الزمني</a:t>
            </a:r>
          </a:p>
          <a:p>
            <a:r>
              <a:rPr lang="ar-IQ" dirty="0" smtClean="0"/>
              <a:t>اولا: مناهج الكتب القديمة في تاريخ النحو:</a:t>
            </a:r>
          </a:p>
          <a:p>
            <a:r>
              <a:rPr lang="ar-IQ" dirty="0" smtClean="0"/>
              <a:t>(1)- منهج كتاب (طبقات فحول الشعراء): محمد بن سلام الجمحي (ت 231 هـ)</a:t>
            </a:r>
          </a:p>
          <a:p>
            <a:r>
              <a:rPr lang="ar-IQ" dirty="0" smtClean="0"/>
              <a:t>أ_ ترجم </a:t>
            </a:r>
            <a:r>
              <a:rPr lang="ar-IQ" dirty="0" err="1" smtClean="0"/>
              <a:t>ﻷبى</a:t>
            </a:r>
            <a:r>
              <a:rPr lang="ar-IQ" dirty="0" smtClean="0"/>
              <a:t> </a:t>
            </a:r>
            <a:r>
              <a:rPr lang="ar-IQ" dirty="0" err="1" smtClean="0"/>
              <a:t>اﻷسود</a:t>
            </a:r>
            <a:r>
              <a:rPr lang="ar-IQ" dirty="0" smtClean="0"/>
              <a:t> الدؤلي (ت69 هـ) وعده مؤسس (علم العربية) ويقصد بعلم العربية قديما عند العرب ب (علم النحو).</a:t>
            </a:r>
          </a:p>
          <a:p>
            <a:r>
              <a:rPr lang="ar-IQ" dirty="0" smtClean="0"/>
              <a:t>ب_ عد اهل البصرة أقدم من غيرهم في علم النحو واللغات (اللهجات)والغريب وعنوا بهذه العلوم عناية كبيرة.</a:t>
            </a:r>
          </a:p>
          <a:p>
            <a:r>
              <a:rPr lang="ar-IQ" dirty="0" smtClean="0"/>
              <a:t>ج_ ترجم لكل من يحيى بن يعمر وعبد الله بن ابي اسحاق الحضرمي وابي عمر وبن العملاء وانتهى بالخليل بن احمد الفراهيدي (ت 175هــ) ولم ينسب هؤلاء الى مدرسة وانما عدهم من اهل البصرة فقط:</a:t>
            </a:r>
          </a:p>
          <a:p>
            <a:r>
              <a:rPr lang="ar-IQ" dirty="0" smtClean="0"/>
              <a:t>(2) -منهج كتاب (المعارف): ابن قتيبة الدينوري (ت 276هـ).</a:t>
            </a:r>
          </a:p>
          <a:p>
            <a:r>
              <a:rPr lang="ar-IQ" dirty="0" smtClean="0"/>
              <a:t>أبحث في الشعر واصحاب الغريب والنحو.</a:t>
            </a:r>
          </a:p>
          <a:p>
            <a:r>
              <a:rPr lang="ar-IQ" dirty="0" smtClean="0"/>
              <a:t>ب_ ترجم </a:t>
            </a:r>
            <a:r>
              <a:rPr lang="ar-IQ" dirty="0" err="1" smtClean="0"/>
              <a:t>ﻷهل</a:t>
            </a:r>
            <a:r>
              <a:rPr lang="ar-IQ" dirty="0" smtClean="0"/>
              <a:t> البصرة والكوفة فقط وهم ابو عمر بن العلاء ويحيى بن عمر ويونس بن حبيب وحماد الراوية وابو عمرو بن العلاء والكوفي والخليل بن احمد الفراهيدي والنضر بن شميل </a:t>
            </a:r>
            <a:r>
              <a:rPr lang="ar-IQ" dirty="0" err="1" smtClean="0"/>
              <a:t>والمؤرج</a:t>
            </a:r>
            <a:r>
              <a:rPr lang="ar-IQ" dirty="0" smtClean="0"/>
              <a:t> السدوسي وأبو عبيدة والاصمعي وخلف الاحمر والكسائي والفراء والاخفش الاوسط (سعيد بن مسعدة) وابن الاعرابي وابو مهدية الاعرابي.</a:t>
            </a:r>
          </a:p>
          <a:p>
            <a:endParaRPr lang="ar-IQ" dirty="0" smtClean="0"/>
          </a:p>
          <a:p>
            <a:endParaRPr lang="ar-IQ" dirty="0" smtClean="0"/>
          </a:p>
          <a:p>
            <a:endParaRPr lang="ar-IQ" dirty="0" smtClean="0"/>
          </a:p>
          <a:p>
            <a:r>
              <a:rPr lang="ar-IQ" dirty="0" smtClean="0"/>
              <a:t>ونلاحظ من هذه القائمة</a:t>
            </a:r>
          </a:p>
          <a:p>
            <a:r>
              <a:rPr lang="ar-IQ" dirty="0" smtClean="0"/>
              <a:t>اولا: لم يفرق بين المشهورين وغير المشهورين من البصريين والكوفيين.</a:t>
            </a:r>
          </a:p>
          <a:p>
            <a:r>
              <a:rPr lang="ar-IQ" dirty="0" smtClean="0"/>
              <a:t>ثانيا: لم يقسم الى كوفيين او بصريين.</a:t>
            </a:r>
          </a:p>
          <a:p>
            <a:r>
              <a:rPr lang="ar-IQ" dirty="0" smtClean="0"/>
              <a:t>ثالثا: لم ينسبهم الى نحاة او لغويين.</a:t>
            </a:r>
          </a:p>
          <a:p>
            <a:r>
              <a:rPr lang="ar-IQ" dirty="0" smtClean="0"/>
              <a:t>رابعا: لم يسمهم بمذهب او بمدرسة.</a:t>
            </a:r>
          </a:p>
          <a:p>
            <a:r>
              <a:rPr lang="ar-IQ" dirty="0" smtClean="0"/>
              <a:t>خامسا: استخدام عبارات متكررة مثل (أروى اهل زمانه) وكان (صاحب) تقعير في كلامه و(استخدام الغريب في كلامه).</a:t>
            </a:r>
          </a:p>
          <a:p>
            <a:r>
              <a:rPr lang="ar-IQ" dirty="0" smtClean="0"/>
              <a:t>(3-) الشعر والشعراء: ابن قتيبة: -</a:t>
            </a:r>
          </a:p>
          <a:p>
            <a:r>
              <a:rPr lang="ar-IQ" dirty="0" smtClean="0"/>
              <a:t>1-ترجم للشعراء المشهورين فقط مثل أبي الاسود الدؤلي وخلف الأحمر.</a:t>
            </a:r>
          </a:p>
          <a:p>
            <a:r>
              <a:rPr lang="ar-IQ" dirty="0" smtClean="0"/>
              <a:t>2-ذكر بعض الشعراء في شرحه للأبيات.</a:t>
            </a:r>
          </a:p>
          <a:p>
            <a:r>
              <a:rPr lang="ar-IQ" dirty="0" smtClean="0"/>
              <a:t>(4) _ (مراتب النحويين): ابو الطيب اللغوي (ت 351هـ).</a:t>
            </a:r>
          </a:p>
          <a:p>
            <a:r>
              <a:rPr lang="ar-IQ" dirty="0" smtClean="0"/>
              <a:t>1-رتب كتابه حسب الزمن فبدا بالبصريين لان النحو نشأ عندهم قبل الكوفيين.</a:t>
            </a:r>
          </a:p>
          <a:p>
            <a:r>
              <a:rPr lang="ar-IQ" dirty="0" smtClean="0"/>
              <a:t>2-ترجم لعدد من النحويين البصريين ولم يذكر انهم بصريون مثل ابي الاسود الدؤلي.</a:t>
            </a:r>
          </a:p>
          <a:p>
            <a:r>
              <a:rPr lang="ar-IQ" dirty="0" smtClean="0"/>
              <a:t>3-اول ترجمة للكوفيين كانت </a:t>
            </a:r>
            <a:r>
              <a:rPr lang="ar-IQ" dirty="0" err="1" smtClean="0"/>
              <a:t>ﻷبي</a:t>
            </a:r>
            <a:r>
              <a:rPr lang="ar-IQ" dirty="0" smtClean="0"/>
              <a:t> جعفر الرواسي الى مدرسة بل نسبه للكوفة كسكن له.</a:t>
            </a:r>
          </a:p>
          <a:p>
            <a:r>
              <a:rPr lang="ar-IQ" dirty="0" smtClean="0"/>
              <a:t>4-ترجم لابن محصين وقال عنه: يحسن شيئا من النحو وهو من اهل مكة ويعتمدون عليه اهل الكوفة في القراءة.</a:t>
            </a:r>
          </a:p>
          <a:p>
            <a:r>
              <a:rPr lang="ar-IQ" dirty="0" smtClean="0"/>
              <a:t>5 -ترجم لأهل البصرة واولهم يحيى بن يعمر وعده اعلم الناس وافصحهم.</a:t>
            </a:r>
          </a:p>
          <a:p>
            <a:r>
              <a:rPr lang="ar-IQ" dirty="0" smtClean="0"/>
              <a:t>6-قصد اهل البصرة واهل الكوفة ولم يسمهم بالنحاة بل (علماء العربية) أي (نحاة)وذكر الخليل ومعاصريه وتلاميذه وهما حمزة بن حبيب الزيات وقال عنه: انهلا يعرف ابسط اصول العربية.</a:t>
            </a:r>
          </a:p>
          <a:p>
            <a:r>
              <a:rPr lang="ar-IQ" dirty="0" smtClean="0"/>
              <a:t>7-ذكر ان العلم يتركز في مدينتين هما (الكوفة) و (البصرة).</a:t>
            </a:r>
          </a:p>
          <a:p>
            <a:r>
              <a:rPr lang="ar-IQ" dirty="0" smtClean="0"/>
              <a:t>وفضل اهل الكوفة على اهل بغداد في العلم لاستشهادهم في الروايات وتفاخروا بالنوادر.</a:t>
            </a:r>
          </a:p>
          <a:p>
            <a:r>
              <a:rPr lang="ar-IQ" dirty="0" smtClean="0"/>
              <a:t>(5) -اخبار النحويين البصريين: ابو سعيد السيرافي (ت 368هـ).</a:t>
            </a:r>
          </a:p>
          <a:p>
            <a:r>
              <a:rPr lang="ar-IQ" dirty="0" smtClean="0"/>
              <a:t>-اقتصر على نحاة البصريين وسماهم (البصريين)او (اهل البصرة) او مشهوري نحويّ البصرة.</a:t>
            </a:r>
          </a:p>
          <a:p>
            <a:r>
              <a:rPr lang="ar-IQ" dirty="0" smtClean="0"/>
              <a:t>(6) -طبقات النحويين اللغويين: ابو بكر محمد بن الحسن الزبيدي (ت 379هـ).</a:t>
            </a:r>
          </a:p>
          <a:p>
            <a:endParaRPr lang="ar-IQ" dirty="0" smtClean="0"/>
          </a:p>
          <a:p>
            <a:endParaRPr lang="ar-IQ" dirty="0" smtClean="0"/>
          </a:p>
          <a:p>
            <a:r>
              <a:rPr lang="ar-IQ" dirty="0" smtClean="0"/>
              <a:t>1-اول من رتب كتابه حسب البلدان وحسب الشهرة والمعرفة.</a:t>
            </a:r>
          </a:p>
          <a:p>
            <a:r>
              <a:rPr lang="ar-IQ" dirty="0" smtClean="0"/>
              <a:t>2-لم يسميهم بمدرسة وانما قسمهم الى خمسة اصناف ضم كل صنف نحويين ولغويين وهذه الاصناف هي:(بصريون، كوفيون، حضريون، قرويون، أندلسيون) وقسم مجموعة الى نحويين ولغويين.</a:t>
            </a:r>
          </a:p>
          <a:p>
            <a:r>
              <a:rPr lang="ar-IQ" dirty="0" smtClean="0"/>
              <a:t>3-لم يذكر البغداديين معهم وذكر المبرد ومع البصريين وثعلب مع الكوفيين.</a:t>
            </a:r>
          </a:p>
          <a:p>
            <a:r>
              <a:rPr lang="ar-IQ" dirty="0" smtClean="0"/>
              <a:t>4-سمى كل مجموعة باسم استاذهم مثل اصحاب ثعلب واصحاب الاخفش.</a:t>
            </a:r>
          </a:p>
          <a:p>
            <a:r>
              <a:rPr lang="ar-IQ" dirty="0" smtClean="0"/>
              <a:t>5-اول من ذكر كلمة (مذهب) في حديثه عن ابى موسى الحامض: وكان بارعا في اللغة </a:t>
            </a:r>
            <a:r>
              <a:rPr lang="ar-IQ" dirty="0" err="1" smtClean="0"/>
              <a:t>واﻷدب</a:t>
            </a:r>
            <a:r>
              <a:rPr lang="ar-IQ" dirty="0" smtClean="0"/>
              <a:t> على مذهب الكوفيين وحديثه عن ابن كيسان: وكان بصريا كوفيا يحفظ القوانين ويعرف المذهبين وبهذا يكون الزبيدي قد تميز بميزتين هما:</a:t>
            </a:r>
          </a:p>
          <a:p>
            <a:r>
              <a:rPr lang="ar-IQ" dirty="0" smtClean="0"/>
              <a:t>أ -اول من قسم العلماء الى مجموعات بحسب البلدان.</a:t>
            </a:r>
          </a:p>
          <a:p>
            <a:r>
              <a:rPr lang="ar-IQ" dirty="0" smtClean="0"/>
              <a:t>ب -اول من ذكر اسم (مذهب)او(مذهبين)ويقصد به اهل بغداد.</a:t>
            </a:r>
          </a:p>
          <a:p>
            <a:r>
              <a:rPr lang="ar-IQ" dirty="0" smtClean="0"/>
              <a:t>(7) -  ((نور القبس)): أبو عبيد الله </a:t>
            </a:r>
            <a:r>
              <a:rPr lang="ar-IQ" dirty="0" err="1" smtClean="0"/>
              <a:t>المرزبانى</a:t>
            </a:r>
            <a:r>
              <a:rPr lang="ar-IQ" dirty="0" smtClean="0"/>
              <a:t> (ت384هـ)</a:t>
            </a:r>
          </a:p>
          <a:p>
            <a:r>
              <a:rPr lang="ar-IQ" dirty="0" smtClean="0"/>
              <a:t>أ-قسم كتابة معتمدا على البلدان.</a:t>
            </a:r>
          </a:p>
          <a:p>
            <a:r>
              <a:rPr lang="ar-IQ" dirty="0" smtClean="0"/>
              <a:t>ب-قسم الى ثلاثة مجموعات:</a:t>
            </a:r>
          </a:p>
          <a:p>
            <a:r>
              <a:rPr lang="ar-IQ" dirty="0" smtClean="0"/>
              <a:t>1)	اهل البصرة ابتداء بابي الاسود وختمهم بالجاحظ</a:t>
            </a:r>
          </a:p>
          <a:p>
            <a:r>
              <a:rPr lang="ar-IQ" dirty="0" smtClean="0"/>
              <a:t>2)	الكوفة: رواتها وعلماؤها وقراؤها</a:t>
            </a:r>
          </a:p>
          <a:p>
            <a:r>
              <a:rPr lang="ar-IQ" dirty="0" smtClean="0"/>
              <a:t>3)	اهل بغداد ومنهم ابن الانباري وابو بكر الصولي</a:t>
            </a:r>
          </a:p>
          <a:p>
            <a:r>
              <a:rPr lang="ar-IQ" dirty="0" smtClean="0"/>
              <a:t> جـ-لم يذكر (مدرسة)او مذهب بل ذكر (نحو البصريين) و(نحو الكوفيين) واهل (البصرة)و(الكوفة)و(بغداد)</a:t>
            </a:r>
          </a:p>
          <a:p>
            <a:r>
              <a:rPr lang="ar-IQ" dirty="0" smtClean="0"/>
              <a:t>(8) -(الفهرست): ابن النديم (ت 385هـ)</a:t>
            </a:r>
          </a:p>
          <a:p>
            <a:r>
              <a:rPr lang="ar-IQ" dirty="0" smtClean="0"/>
              <a:t>1-قسم كتابه حسب المدن بصرة، كوفة وبغداد</a:t>
            </a:r>
          </a:p>
          <a:p>
            <a:r>
              <a:rPr lang="ar-IQ" dirty="0" smtClean="0"/>
              <a:t>2-سمى نحاة بغداد من خلط بين المذهبين اي مذهبي البصرة والكوفة</a:t>
            </a:r>
          </a:p>
          <a:p>
            <a:r>
              <a:rPr lang="ar-IQ" dirty="0" smtClean="0"/>
              <a:t>3-قسم كتابه الى مقالات وجعل المقالة الثانية في ثلاثة فنون:</a:t>
            </a:r>
          </a:p>
          <a:p>
            <a:r>
              <a:rPr lang="ar-IQ" dirty="0" smtClean="0"/>
              <a:t>الاول: اخبار النحويين البصريين والنحاة البصريين</a:t>
            </a:r>
          </a:p>
          <a:p>
            <a:r>
              <a:rPr lang="ar-IQ" dirty="0" smtClean="0"/>
              <a:t>الثاني: اخبار النحويين الكوفيين والنحاة الكوفيين</a:t>
            </a:r>
          </a:p>
          <a:p>
            <a:r>
              <a:rPr lang="ar-IQ" dirty="0" smtClean="0"/>
              <a:t>الثالث: اخبار العلماء وكتبهم وهو على ثلاثة اقسام</a:t>
            </a:r>
          </a:p>
          <a:p>
            <a:r>
              <a:rPr lang="ar-IQ" dirty="0" smtClean="0"/>
              <a:t>اسماء العلماء الذين خلطوا بين المذهبين (اهل بغداد)</a:t>
            </a:r>
          </a:p>
          <a:p>
            <a:r>
              <a:rPr lang="ar-IQ" dirty="0" smtClean="0"/>
              <a:t>2-اسماء قوم من مجموعة بلدان مختلفة لا نعرف انسابهم</a:t>
            </a:r>
          </a:p>
          <a:p>
            <a:r>
              <a:rPr lang="ar-IQ" dirty="0" smtClean="0"/>
              <a:t>3-الكتب القديمة في اخبار النحويين</a:t>
            </a:r>
          </a:p>
          <a:p>
            <a:r>
              <a:rPr lang="ar-IQ" dirty="0" smtClean="0"/>
              <a:t>(9) -   (نزهة الالباء في طبقات الادباء)  2-ابو البركات الانباري (ت577هـ)</a:t>
            </a:r>
          </a:p>
          <a:p>
            <a:r>
              <a:rPr lang="ar-IQ" dirty="0" smtClean="0"/>
              <a:t>1-اتبع طريقة التسلسل الزمني في ترتيب العلماء مبتدأ بالأمام علي(ع)وابي الاسود الدؤلي وانتهى بابن الشجري(ت542هـ).</a:t>
            </a:r>
          </a:p>
          <a:p>
            <a:r>
              <a:rPr lang="ar-IQ" dirty="0" smtClean="0"/>
              <a:t>2-لم يشر الى النحاة بأنهم بصريون أو كوفيون ألا نادرا ونسب المتأخرين الى الكوفيين</a:t>
            </a:r>
          </a:p>
          <a:p>
            <a:r>
              <a:rPr lang="ar-IQ" dirty="0" smtClean="0"/>
              <a:t>3-ذكر كلمة مذهب مع البغداديين في وصفهم بأنهم (من خلط بين المذهبين)</a:t>
            </a:r>
          </a:p>
          <a:p>
            <a:r>
              <a:rPr lang="ar-IQ" dirty="0" smtClean="0"/>
              <a:t>4-وذكر كلمة مذهب مع الكوفيين قليلا ومع البصريين بقوله: وكان قيما بمذهب البصريين</a:t>
            </a:r>
          </a:p>
          <a:p>
            <a:r>
              <a:rPr lang="ar-IQ" dirty="0" smtClean="0"/>
              <a:t>5-يذكر عبارات محدده مثل (اخذ عن المبرد) او (اخذ عن ثعلب)</a:t>
            </a:r>
          </a:p>
          <a:p>
            <a:r>
              <a:rPr lang="ar-IQ" dirty="0" smtClean="0"/>
              <a:t>(10–) (إنباء الرواة على إنباء النحاة (</a:t>
            </a:r>
          </a:p>
          <a:p>
            <a:r>
              <a:rPr lang="ar-IQ" dirty="0" smtClean="0"/>
              <a:t>1-ترتيب هجائي للأعلام.</a:t>
            </a:r>
          </a:p>
          <a:p>
            <a:r>
              <a:rPr lang="ar-IQ" dirty="0" smtClean="0"/>
              <a:t>2-يذكر في ترجمته للعلماء النسبة للبلد مثل من (اهل البصرة) و(بغدادي)و(نشأ ببغداد) و(من اهل الكوفة)</a:t>
            </a:r>
          </a:p>
          <a:p>
            <a:r>
              <a:rPr lang="ar-IQ" dirty="0" smtClean="0"/>
              <a:t>يتضح لنا من عرض الكتب القديمة انها: -</a:t>
            </a:r>
          </a:p>
          <a:p>
            <a:r>
              <a:rPr lang="ar-IQ" dirty="0" smtClean="0"/>
              <a:t>1-لم يستخدموا كلمة (مدرسة وانما نسبوهم الى بلدانهم)</a:t>
            </a:r>
          </a:p>
          <a:p>
            <a:r>
              <a:rPr lang="ar-IQ" dirty="0" smtClean="0"/>
              <a:t>2-ولم يستخدموا كلمة (مذهب)الثلاثة فقط وهم الزبيدي في (طبقات اللغويين والنحويين) و(ابن النديم) (الفهرست) والانباري في (نزهة الالباء في طبقات </a:t>
            </a:r>
            <a:r>
              <a:rPr lang="ar-IQ" dirty="0" err="1" smtClean="0"/>
              <a:t>اﻷدباء</a:t>
            </a:r>
            <a:r>
              <a:rPr lang="ar-IQ" dirty="0" smtClean="0"/>
              <a:t>)</a:t>
            </a:r>
          </a:p>
          <a:p>
            <a:r>
              <a:rPr lang="ar-IQ" dirty="0" smtClean="0"/>
              <a:t>ثانيا: كتب المعاصرين:</a:t>
            </a:r>
          </a:p>
          <a:p>
            <a:r>
              <a:rPr lang="ar-IQ" dirty="0" smtClean="0"/>
              <a:t>الأول :(تاريخ </a:t>
            </a:r>
            <a:r>
              <a:rPr lang="ar-IQ" dirty="0" err="1" smtClean="0"/>
              <a:t>اﻷدب</a:t>
            </a:r>
            <a:r>
              <a:rPr lang="ar-IQ" dirty="0" smtClean="0"/>
              <a:t>   العربي) كارل بروكلمان:</a:t>
            </a:r>
          </a:p>
          <a:p>
            <a:r>
              <a:rPr lang="ar-IQ" dirty="0" smtClean="0"/>
              <a:t>(1) -اول من استعمل كلمة (مدرسة)</a:t>
            </a:r>
          </a:p>
          <a:p>
            <a:r>
              <a:rPr lang="ar-IQ" dirty="0" smtClean="0"/>
              <a:t>(2) -قسم علماء العربية الى ثلاث مدارس وهي بصرة وكوفة وبغداد</a:t>
            </a:r>
          </a:p>
          <a:p>
            <a:r>
              <a:rPr lang="ar-IQ" dirty="0" smtClean="0"/>
              <a:t>الثاني: -مقدمة كتاب الأصناف: (جو تولد فايل) حيث سماهم (المدرسة البصرية) و(المدرسة الكوفية) واستخدم المحدثون الكلمة نفسها. وهم كل من:</a:t>
            </a:r>
          </a:p>
          <a:p>
            <a:r>
              <a:rPr lang="ar-IQ" dirty="0" smtClean="0"/>
              <a:t>1-د.مهدي المخزومي في (مدرسة الكوفة)</a:t>
            </a:r>
          </a:p>
          <a:p>
            <a:r>
              <a:rPr lang="ar-IQ" dirty="0" smtClean="0"/>
              <a:t>2-د.احمد مكي الانصاري في (مدرسة بغداد)</a:t>
            </a:r>
          </a:p>
          <a:p>
            <a:r>
              <a:rPr lang="ar-IQ" dirty="0" smtClean="0"/>
              <a:t>3-د.عبد الرحمن السيد في (مدرسة البصرة النحوية)</a:t>
            </a:r>
          </a:p>
          <a:p>
            <a:r>
              <a:rPr lang="ar-IQ" dirty="0" smtClean="0"/>
              <a:t>4-د.شوقي ضيف (المدارس النحوية)</a:t>
            </a:r>
          </a:p>
          <a:p>
            <a:r>
              <a:rPr lang="ar-IQ" dirty="0" smtClean="0"/>
              <a:t>5-   د. عبدة الراجحي (دروس في المذاهب النحوية)</a:t>
            </a:r>
          </a:p>
          <a:p>
            <a:r>
              <a:rPr lang="ar-IQ" dirty="0" smtClean="0"/>
              <a:t>6-  د. خديجة الحديثي (المدارس النحوية)</a:t>
            </a:r>
          </a:p>
          <a:p>
            <a:r>
              <a:rPr lang="ar-IQ" dirty="0" smtClean="0"/>
              <a:t>وذكر هؤلاء العديد من المدارس مثل (المدرسة البصرية) و (المدرسة الكوفية) و(المدرسة البغدادية) و(المدرسة المصرية) و(</a:t>
            </a:r>
            <a:r>
              <a:rPr lang="ar-IQ" dirty="0" err="1" smtClean="0"/>
              <a:t>المدرسةالاندلسية</a:t>
            </a:r>
            <a:r>
              <a:rPr lang="ar-IQ" dirty="0" smtClean="0"/>
              <a:t>).</a:t>
            </a:r>
          </a:p>
          <a:p>
            <a:r>
              <a:rPr lang="ar-IQ" dirty="0" smtClean="0"/>
              <a:t>ويمكن تعريف المدرسة: هي مجموعة من الآراء النحوية التي تنسب الى بلد واحد او علماء بلد واحد يتفقون في </a:t>
            </a:r>
            <a:r>
              <a:rPr lang="ar-IQ" dirty="0" err="1" smtClean="0"/>
              <a:t>اﻷصول</a:t>
            </a:r>
            <a:r>
              <a:rPr lang="ar-IQ" dirty="0" smtClean="0"/>
              <a:t> النحوية والعامل النحوي.</a:t>
            </a:r>
          </a:p>
          <a:p>
            <a:r>
              <a:rPr lang="ar-IQ" dirty="0" smtClean="0"/>
              <a:t>والمذهب بصورة عامة يطلق: على مجموعة الآراء الفقهية والشرعية كمذهب ابن حنبل او مالك .... الخ من المذاهب الاسلامية المعروفة</a:t>
            </a:r>
          </a:p>
          <a:p>
            <a:r>
              <a:rPr lang="ar-IQ" dirty="0" err="1" smtClean="0"/>
              <a:t>اماإذا</a:t>
            </a:r>
            <a:r>
              <a:rPr lang="ar-IQ" dirty="0" smtClean="0"/>
              <a:t> قلنا (المذهب النحوي) فجائز ونقصد به الاتجاه او المدرسة النحوية كقولنا (مذهب الخليل النحوي) اي اتجاهه في النحو الى المدرسة البصرية وهكذا (كالكسائي) فمذهبه الكوفي</a:t>
            </a:r>
          </a:p>
          <a:p>
            <a:r>
              <a:rPr lang="ar-IQ" dirty="0" smtClean="0"/>
              <a:t>وهناك فرق واحد بين المدرسة والمذهب النحوي هو ان المدرسة اوسع من المذهب النحوي والمذهب النحوي اضيق من المدرسة.</a:t>
            </a:r>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dirty="0" smtClean="0"/>
          </a:p>
          <a:p>
            <a:endParaRPr lang="ar-IQ" smtClean="0"/>
          </a:p>
          <a:p>
            <a:endParaRPr lang="ar-IQ"/>
          </a:p>
        </p:txBody>
      </p:sp>
      <p:sp>
        <p:nvSpPr>
          <p:cNvPr id="4" name="عنصر نائب لرقم الشريحة 3"/>
          <p:cNvSpPr>
            <a:spLocks noGrp="1"/>
          </p:cNvSpPr>
          <p:nvPr>
            <p:ph type="sldNum" sz="quarter" idx="10"/>
          </p:nvPr>
        </p:nvSpPr>
        <p:spPr/>
        <p:txBody>
          <a:bodyPr/>
          <a:lstStyle/>
          <a:p>
            <a:fld id="{C3A73EF3-21EA-44ED-9E54-C8420055ECDC}" type="slidenum">
              <a:rPr lang="ar-IQ" smtClean="0"/>
              <a:t>2</a:t>
            </a:fld>
            <a:endParaRPr lang="ar-IQ"/>
          </a:p>
        </p:txBody>
      </p:sp>
    </p:spTree>
    <p:extLst>
      <p:ext uri="{BB962C8B-B14F-4D97-AF65-F5344CB8AC3E}">
        <p14:creationId xmlns:p14="http://schemas.microsoft.com/office/powerpoint/2010/main" val="98825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الاولى</a:t>
            </a:r>
            <a:endParaRPr lang="ar-IQ" dirty="0"/>
          </a:p>
        </p:txBody>
      </p:sp>
      <p:sp>
        <p:nvSpPr>
          <p:cNvPr id="3" name="عنوان فرعي 2"/>
          <p:cNvSpPr>
            <a:spLocks noGrp="1"/>
          </p:cNvSpPr>
          <p:nvPr>
            <p:ph type="subTitle" idx="1"/>
          </p:nvPr>
        </p:nvSpPr>
        <p:spPr/>
        <p:txBody>
          <a:bodyPr/>
          <a:lstStyle/>
          <a:p>
            <a:r>
              <a:rPr lang="ar-IQ" dirty="0" smtClean="0"/>
              <a:t>مصطلح المدرسة ومفهومها بين القدماء والمحدثين</a:t>
            </a:r>
            <a:endParaRPr lang="ar-IQ" dirty="0"/>
          </a:p>
        </p:txBody>
      </p:sp>
    </p:spTree>
    <p:extLst>
      <p:ext uri="{BB962C8B-B14F-4D97-AF65-F5344CB8AC3E}">
        <p14:creationId xmlns:p14="http://schemas.microsoft.com/office/powerpoint/2010/main" val="2701203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المدرسة عند القدماء</a:t>
            </a:r>
            <a:endParaRPr lang="ar-IQ" dirty="0"/>
          </a:p>
        </p:txBody>
      </p:sp>
      <p:sp>
        <p:nvSpPr>
          <p:cNvPr id="3" name="عنصر نائب للمحتوى 2"/>
          <p:cNvSpPr>
            <a:spLocks noGrp="1"/>
          </p:cNvSpPr>
          <p:nvPr>
            <p:ph idx="1"/>
          </p:nvPr>
        </p:nvSpPr>
        <p:spPr/>
        <p:txBody>
          <a:bodyPr>
            <a:normAutofit fontScale="25000" lnSpcReduction="20000"/>
          </a:bodyPr>
          <a:lstStyle/>
          <a:p>
            <a:r>
              <a:rPr lang="ar-IQ" dirty="0"/>
              <a:t>المحاضرة الأولى:</a:t>
            </a:r>
          </a:p>
          <a:p>
            <a:r>
              <a:rPr lang="ar-IQ" dirty="0"/>
              <a:t>هناك كتب تحدثت عن تاريخ النحو العربي وقبل ان ندرس مناهج هذه الكتب نجدها قد استخدمت عبارات مثل (اهل البصرة) و(اهل الكوفة) او (علماء البصرة) او (علماء الكوفة) ولابد لنا من تتبع اصول هذه الكلمات ومن استخدامها؟</a:t>
            </a:r>
          </a:p>
          <a:p>
            <a:r>
              <a:rPr lang="ar-IQ" dirty="0"/>
              <a:t>وهم على قسمين:</a:t>
            </a:r>
          </a:p>
          <a:p>
            <a:r>
              <a:rPr lang="ar-IQ" dirty="0"/>
              <a:t>القسم الاول: كتب القدماء: وهذه الكتب اسم (مدرسة)ولا(مذهب) ماعدا كتابي الزبيدي (طبقات اللغويين والنحويين) وكتاب ابن النديم (الفهرست)</a:t>
            </a:r>
          </a:p>
          <a:p>
            <a:r>
              <a:rPr lang="ar-IQ" dirty="0"/>
              <a:t>وهذان الكتابان هما اللذان ذكرا اسم (مذهب)فقط اما بقية الكتب الاخرى فلم تذكر لا (مدرسة)ولا(مذهب)</a:t>
            </a:r>
          </a:p>
          <a:p>
            <a:r>
              <a:rPr lang="ar-IQ" dirty="0"/>
              <a:t>القسم الثاني: كتب المحدثين: وهي اول من ذكر اسم مدرسة وسوف نذكرها بعد عرض مناهج الكتب القديمة حسب تسلسلها الزمني</a:t>
            </a:r>
          </a:p>
          <a:p>
            <a:r>
              <a:rPr lang="ar-IQ" dirty="0"/>
              <a:t>اولا: مناهج الكتب القديمة في تاريخ النحو:</a:t>
            </a:r>
          </a:p>
          <a:p>
            <a:r>
              <a:rPr lang="ar-IQ" dirty="0"/>
              <a:t>(1)- منهج كتاب (طبقات فحول الشعراء): محمد بن سلام الجمحي (ت 231 هـ)</a:t>
            </a:r>
          </a:p>
          <a:p>
            <a:r>
              <a:rPr lang="ar-IQ" dirty="0"/>
              <a:t>أ_ ترجم </a:t>
            </a:r>
            <a:r>
              <a:rPr lang="ar-IQ" dirty="0" err="1"/>
              <a:t>ﻷبى</a:t>
            </a:r>
            <a:r>
              <a:rPr lang="ar-IQ" dirty="0"/>
              <a:t> </a:t>
            </a:r>
            <a:r>
              <a:rPr lang="ar-IQ" dirty="0" err="1"/>
              <a:t>اﻷسود</a:t>
            </a:r>
            <a:r>
              <a:rPr lang="ar-IQ" dirty="0"/>
              <a:t> الدؤلي (ت69 هـ) وعده مؤسس (علم العربية) ويقصد بعلم العربية قديما عند العرب ب (علم النحو).</a:t>
            </a:r>
          </a:p>
          <a:p>
            <a:r>
              <a:rPr lang="ar-IQ" dirty="0"/>
              <a:t>ب_ عد اهل البصرة أقدم من غيرهم في علم النحو واللغات (اللهجات)والغريب وعنوا بهذه العلوم عناية كبيرة.</a:t>
            </a:r>
          </a:p>
          <a:p>
            <a:r>
              <a:rPr lang="ar-IQ" dirty="0"/>
              <a:t>ج_ ترجم لكل من يحيى بن يعمر وعبد الله بن ابي اسحاق الحضرمي وابي عمر وبن العملاء وانتهى بالخليل بن احمد الفراهيدي (ت 175هــ) ولم ينسب هؤلاء الى مدرسة وانما عدهم من اهل البصرة فقط:</a:t>
            </a:r>
          </a:p>
          <a:p>
            <a:r>
              <a:rPr lang="ar-IQ" dirty="0"/>
              <a:t>(2) -منهج كتاب (المعارف): ابن قتيبة الدينوري (ت 276هـ).</a:t>
            </a:r>
          </a:p>
          <a:p>
            <a:r>
              <a:rPr lang="ar-IQ" dirty="0"/>
              <a:t>أبحث في الشعر واصحاب الغريب والنحو.</a:t>
            </a:r>
          </a:p>
          <a:p>
            <a:r>
              <a:rPr lang="ar-IQ" dirty="0"/>
              <a:t>ب_ ترجم </a:t>
            </a:r>
            <a:r>
              <a:rPr lang="ar-IQ" dirty="0" err="1"/>
              <a:t>ﻷهل</a:t>
            </a:r>
            <a:r>
              <a:rPr lang="ar-IQ" dirty="0"/>
              <a:t> البصرة والكوفة فقط وهم ابو عمر بن العلاء ويحيى بن عمر ويونس بن حبيب وحماد الراوية وابو عمرو بن العلاء والكوفي والخليل بن احمد الفراهيدي والنضر بن شميل </a:t>
            </a:r>
            <a:r>
              <a:rPr lang="ar-IQ" dirty="0" err="1"/>
              <a:t>والمؤرج</a:t>
            </a:r>
            <a:r>
              <a:rPr lang="ar-IQ" dirty="0"/>
              <a:t> السدوسي وأبو عبيدة والاصمعي وخلف الاحمر والكسائي والفراء والاخفش الاوسط (سعيد بن مسعدة) وابن الاعرابي وابو مهدية الاعرابي</a:t>
            </a:r>
            <a:r>
              <a:rPr lang="ar-IQ" dirty="0" smtClean="0"/>
              <a:t>.</a:t>
            </a:r>
            <a:endParaRPr lang="ar-IQ" dirty="0"/>
          </a:p>
          <a:p>
            <a:endParaRPr lang="ar-IQ" dirty="0"/>
          </a:p>
          <a:p>
            <a:r>
              <a:rPr lang="ar-IQ" dirty="0"/>
              <a:t>ونلاحظ من هذه القائمة</a:t>
            </a:r>
          </a:p>
          <a:p>
            <a:r>
              <a:rPr lang="ar-IQ" dirty="0"/>
              <a:t>اولا: لم يفرق بين المشهورين وغير المشهورين من البصريين والكوفيين.</a:t>
            </a:r>
          </a:p>
          <a:p>
            <a:r>
              <a:rPr lang="ar-IQ" dirty="0"/>
              <a:t>ثانيا: لم يقسم الى كوفيين او بصريين.</a:t>
            </a:r>
          </a:p>
          <a:p>
            <a:r>
              <a:rPr lang="ar-IQ" dirty="0"/>
              <a:t>ثالثا: لم ينسبهم الى نحاة او لغويين.</a:t>
            </a:r>
          </a:p>
          <a:p>
            <a:r>
              <a:rPr lang="ar-IQ" dirty="0"/>
              <a:t>رابعا: لم يسمهم بمذهب او بمدرسة.</a:t>
            </a:r>
          </a:p>
          <a:p>
            <a:r>
              <a:rPr lang="ar-IQ" dirty="0"/>
              <a:t>خامسا: استخدام عبارات متكررة مثل (أروى اهل زمانه) وكان (صاحب) تقعير في كلامه و(استخدام الغريب في كلامه).</a:t>
            </a:r>
          </a:p>
          <a:p>
            <a:r>
              <a:rPr lang="ar-IQ" dirty="0"/>
              <a:t>(3-) الشعر والشعراء: ابن قتيبة: -</a:t>
            </a:r>
          </a:p>
          <a:p>
            <a:r>
              <a:rPr lang="ar-IQ" dirty="0"/>
              <a:t>1-ترجم للشعراء المشهورين فقط مثل أبي الاسود الدؤلي وخلف الأحمر.</a:t>
            </a:r>
          </a:p>
          <a:p>
            <a:r>
              <a:rPr lang="ar-IQ" dirty="0"/>
              <a:t>2-ذكر بعض الشعراء في شرحه للأبيات.</a:t>
            </a:r>
          </a:p>
          <a:p>
            <a:r>
              <a:rPr lang="ar-IQ" dirty="0"/>
              <a:t>(4) _ (مراتب النحويين): ابو الطيب اللغوي (ت 351هـ).</a:t>
            </a:r>
          </a:p>
          <a:p>
            <a:r>
              <a:rPr lang="ar-IQ" dirty="0"/>
              <a:t>1-رتب كتابه حسب الزمن فبدا بالبصريين لان النحو نشأ عندهم قبل الكوفيين.</a:t>
            </a:r>
          </a:p>
          <a:p>
            <a:r>
              <a:rPr lang="ar-IQ" dirty="0"/>
              <a:t>2-ترجم لعدد من النحويين البصريين ولم يذكر انهم بصريون مثل ابي الاسود الدؤلي.</a:t>
            </a:r>
          </a:p>
          <a:p>
            <a:r>
              <a:rPr lang="ar-IQ" dirty="0"/>
              <a:t>3-اول ترجمة للكوفيين كانت </a:t>
            </a:r>
            <a:r>
              <a:rPr lang="ar-IQ" dirty="0" err="1"/>
              <a:t>ﻷبي</a:t>
            </a:r>
            <a:r>
              <a:rPr lang="ar-IQ" dirty="0"/>
              <a:t> جعفر الرواسي الى مدرسة بل نسبه للكوفة كسكن له.</a:t>
            </a:r>
          </a:p>
          <a:p>
            <a:r>
              <a:rPr lang="ar-IQ" dirty="0"/>
              <a:t>4-ترجم لابن محصين وقال عنه: يحسن شيئا من النحو وهو من اهل مكة ويعتمدون عليه اهل الكوفة في القراءة.</a:t>
            </a:r>
          </a:p>
          <a:p>
            <a:r>
              <a:rPr lang="ar-IQ" dirty="0"/>
              <a:t>5 -ترجم لأهل البصرة واولهم يحيى بن يعمر وعده اعلم الناس وافصحهم.</a:t>
            </a:r>
          </a:p>
          <a:p>
            <a:r>
              <a:rPr lang="ar-IQ" dirty="0"/>
              <a:t>6-قصد اهل البصرة واهل الكوفة ولم يسمهم بالنحاة بل (علماء العربية) أي (نحاة)وذكر الخليل ومعاصريه وتلاميذه وهما حمزة بن حبيب الزيات وقال عنه: انهلا يعرف ابسط اصول العربية.</a:t>
            </a:r>
          </a:p>
          <a:p>
            <a:r>
              <a:rPr lang="ar-IQ" dirty="0"/>
              <a:t>7-ذكر ان العلم يتركز في مدينتين هما (الكوفة) و (البصرة).</a:t>
            </a:r>
          </a:p>
          <a:p>
            <a:r>
              <a:rPr lang="ar-IQ" dirty="0"/>
              <a:t>وفضل اهل الكوفة على اهل بغداد في العلم لاستشهادهم في الروايات وتفاخروا بالنوادر.</a:t>
            </a:r>
          </a:p>
          <a:p>
            <a:r>
              <a:rPr lang="ar-IQ" dirty="0"/>
              <a:t>(5) -اخبار النحويين البصريين: ابو سعيد السيرافي (ت 368هـ).</a:t>
            </a:r>
          </a:p>
          <a:p>
            <a:r>
              <a:rPr lang="ar-IQ" dirty="0"/>
              <a:t>-اقتصر على نحاة البصريين وسماهم (البصريين)او (اهل البصرة) او مشهوري نحويّ البصرة.</a:t>
            </a:r>
          </a:p>
          <a:p>
            <a:r>
              <a:rPr lang="ar-IQ" dirty="0"/>
              <a:t>(6) -طبقات النحويين اللغويين: ابو بكر محمد بن الحسن الزبيدي (ت 379هـ).</a:t>
            </a:r>
          </a:p>
          <a:p>
            <a:endParaRPr lang="ar-IQ" dirty="0"/>
          </a:p>
          <a:p>
            <a:endParaRPr lang="ar-IQ" dirty="0"/>
          </a:p>
          <a:p>
            <a:r>
              <a:rPr lang="ar-IQ" dirty="0"/>
              <a:t>1-اول من رتب كتابه حسب البلدان وحسب الشهرة والمعرفة.</a:t>
            </a:r>
          </a:p>
          <a:p>
            <a:r>
              <a:rPr lang="ar-IQ" dirty="0"/>
              <a:t>2-لم يسميهم بمدرسة وانما قسمهم الى خمسة اصناف ضم كل صنف نحويين ولغويين وهذه الاصناف هي:(بصريون، كوفيون، حضريون، قرويون، أندلسيون) وقسم مجموعة الى نحويين ولغويين.</a:t>
            </a:r>
          </a:p>
          <a:p>
            <a:r>
              <a:rPr lang="ar-IQ" dirty="0"/>
              <a:t>3-لم يذكر البغداديين معهم وذكر المبرد ومع البصريين وثعلب مع الكوفيين.</a:t>
            </a:r>
          </a:p>
          <a:p>
            <a:r>
              <a:rPr lang="ar-IQ" dirty="0"/>
              <a:t>4-سمى كل مجموعة باسم استاذهم مثل اصحاب ثعلب واصحاب الاخفش.</a:t>
            </a:r>
          </a:p>
          <a:p>
            <a:r>
              <a:rPr lang="ar-IQ" dirty="0"/>
              <a:t>5-اول من ذكر كلمة (مذهب) في حديثه عن ابى موسى الحامض: وكان بارعا في اللغة </a:t>
            </a:r>
            <a:r>
              <a:rPr lang="ar-IQ" dirty="0" err="1"/>
              <a:t>واﻷدب</a:t>
            </a:r>
            <a:r>
              <a:rPr lang="ar-IQ" dirty="0"/>
              <a:t> على مذهب الكوفيين وحديثه عن ابن كيسان: وكان بصريا كوفيا يحفظ القوانين ويعرف المذهبين وبهذا يكون الزبيدي قد تميز بميزتين هما:</a:t>
            </a:r>
          </a:p>
          <a:p>
            <a:r>
              <a:rPr lang="ar-IQ" dirty="0"/>
              <a:t>أ -اول من قسم العلماء الى مجموعات بحسب البلدان.</a:t>
            </a:r>
          </a:p>
          <a:p>
            <a:r>
              <a:rPr lang="ar-IQ" dirty="0"/>
              <a:t>ب -اول من ذكر اسم (مذهب)او(مذهبين)ويقصد به اهل بغداد.</a:t>
            </a:r>
          </a:p>
          <a:p>
            <a:r>
              <a:rPr lang="ar-IQ" dirty="0"/>
              <a:t>(7) -  ((نور القبس)): أبو عبيد الله </a:t>
            </a:r>
            <a:r>
              <a:rPr lang="ar-IQ" dirty="0" err="1"/>
              <a:t>المرزبانى</a:t>
            </a:r>
            <a:r>
              <a:rPr lang="ar-IQ" dirty="0"/>
              <a:t> (ت384هـ)</a:t>
            </a:r>
          </a:p>
          <a:p>
            <a:r>
              <a:rPr lang="ar-IQ" dirty="0"/>
              <a:t>أ-قسم كتابة معتمدا على البلدان.</a:t>
            </a:r>
          </a:p>
          <a:p>
            <a:r>
              <a:rPr lang="ar-IQ" dirty="0"/>
              <a:t>ب-قسم الى ثلاثة مجموعات:</a:t>
            </a:r>
          </a:p>
          <a:p>
            <a:r>
              <a:rPr lang="ar-IQ" dirty="0"/>
              <a:t>1)	اهل البصرة ابتداء بابي الاسود وختمهم بالجاحظ</a:t>
            </a:r>
          </a:p>
          <a:p>
            <a:r>
              <a:rPr lang="ar-IQ" dirty="0"/>
              <a:t>2)	الكوفة: رواتها وعلماؤها وقراؤها</a:t>
            </a:r>
          </a:p>
          <a:p>
            <a:r>
              <a:rPr lang="ar-IQ" dirty="0"/>
              <a:t>3)	اهل بغداد ومنهم ابن الانباري وابو بكر الصولي</a:t>
            </a:r>
          </a:p>
          <a:p>
            <a:r>
              <a:rPr lang="ar-IQ" dirty="0"/>
              <a:t> جـ-لم يذكر (مدرسة)او مذهب بل ذكر (نحو البصريين) و(نحو الكوفيين) واهل (البصرة)و(الكوفة)و(بغداد)</a:t>
            </a:r>
          </a:p>
          <a:p>
            <a:r>
              <a:rPr lang="ar-IQ" dirty="0"/>
              <a:t>(8) -(الفهرست): ابن النديم (ت 385هـ)</a:t>
            </a:r>
          </a:p>
          <a:p>
            <a:r>
              <a:rPr lang="ar-IQ" dirty="0"/>
              <a:t>1-قسم كتابه حسب المدن بصرة، كوفة وبغداد</a:t>
            </a:r>
          </a:p>
          <a:p>
            <a:r>
              <a:rPr lang="ar-IQ" dirty="0"/>
              <a:t>2-سمى نحاة بغداد من خلط بين المذهبين اي مذهبي البصرة والكوفة</a:t>
            </a:r>
          </a:p>
          <a:p>
            <a:r>
              <a:rPr lang="ar-IQ" dirty="0"/>
              <a:t>3-قسم كتابه الى مقالات وجعل المقالة الثانية في ثلاثة فنون:</a:t>
            </a:r>
          </a:p>
          <a:p>
            <a:r>
              <a:rPr lang="ar-IQ" dirty="0"/>
              <a:t>الاول: اخبار النحويين البصريين والنحاة البصريين</a:t>
            </a:r>
          </a:p>
          <a:p>
            <a:r>
              <a:rPr lang="ar-IQ" dirty="0"/>
              <a:t>الثاني: اخبار النحويين الكوفيين والنحاة الكوفيين</a:t>
            </a:r>
          </a:p>
          <a:p>
            <a:r>
              <a:rPr lang="ar-IQ" dirty="0"/>
              <a:t>الثالث: اخبار العلماء وكتبهم وهو على ثلاثة اقسام</a:t>
            </a:r>
          </a:p>
          <a:p>
            <a:r>
              <a:rPr lang="ar-IQ" dirty="0"/>
              <a:t>اسماء العلماء الذين خلطوا بين المذهبين (اهل بغداد)</a:t>
            </a:r>
          </a:p>
          <a:p>
            <a:r>
              <a:rPr lang="ar-IQ" dirty="0"/>
              <a:t>2-اسماء قوم من مجموعة بلدان مختلفة لا نعرف انسابهم</a:t>
            </a:r>
          </a:p>
          <a:p>
            <a:r>
              <a:rPr lang="ar-IQ" dirty="0"/>
              <a:t>3-الكتب القديمة في اخبار النحويين</a:t>
            </a:r>
          </a:p>
          <a:p>
            <a:r>
              <a:rPr lang="ar-IQ" dirty="0"/>
              <a:t>(9) -   (نزهة الالباء في طبقات الادباء)  2-ابو البركات الانباري (ت577هـ)</a:t>
            </a:r>
          </a:p>
          <a:p>
            <a:r>
              <a:rPr lang="ar-IQ" dirty="0"/>
              <a:t>1-اتبع طريقة التسلسل الزمني في ترتيب العلماء مبتدأ بالأمام علي(ع)وابي الاسود الدؤلي وانتهى بابن الشجري(ت542هـ).</a:t>
            </a:r>
          </a:p>
          <a:p>
            <a:r>
              <a:rPr lang="ar-IQ" dirty="0"/>
              <a:t>2-لم يشر الى النحاة بأنهم بصريون أو كوفيون ألا نادرا ونسب المتأخرين الى الكوفيين</a:t>
            </a:r>
          </a:p>
          <a:p>
            <a:r>
              <a:rPr lang="ar-IQ" dirty="0"/>
              <a:t>3-ذكر كلمة مذهب مع البغداديين في وصفهم بأنهم (من خلط بين المذهبين)</a:t>
            </a:r>
          </a:p>
          <a:p>
            <a:r>
              <a:rPr lang="ar-IQ" dirty="0"/>
              <a:t>4-وذكر كلمة مذهب مع الكوفيين قليلا ومع البصريين بقوله: وكان قيما بمذهب البصريين</a:t>
            </a:r>
          </a:p>
          <a:p>
            <a:r>
              <a:rPr lang="ar-IQ" dirty="0"/>
              <a:t>5-يذكر عبارات محدده مثل (اخذ عن المبرد) او (اخذ عن ثعلب)</a:t>
            </a:r>
          </a:p>
          <a:p>
            <a:r>
              <a:rPr lang="ar-IQ" dirty="0"/>
              <a:t>(10–) (إنباء الرواة على إنباء النحاة (</a:t>
            </a:r>
          </a:p>
          <a:p>
            <a:r>
              <a:rPr lang="ar-IQ" dirty="0"/>
              <a:t>1-ترتيب هجائي للأعلام.</a:t>
            </a:r>
          </a:p>
          <a:p>
            <a:r>
              <a:rPr lang="ar-IQ" dirty="0"/>
              <a:t>2-يذكر في ترجمته للعلماء النسبة للبلد مثل من (اهل البصرة) و(بغدادي)و(نشأ ببغداد) و(من اهل الكوفة)</a:t>
            </a:r>
          </a:p>
          <a:p>
            <a:r>
              <a:rPr lang="ar-IQ" dirty="0"/>
              <a:t>يتضح لنا من عرض الكتب القديمة انها: -</a:t>
            </a:r>
          </a:p>
          <a:p>
            <a:r>
              <a:rPr lang="ar-IQ" dirty="0"/>
              <a:t>1-لم يستخدموا كلمة (مدرسة وانما نسبوهم الى بلدانهم)</a:t>
            </a:r>
          </a:p>
          <a:p>
            <a:r>
              <a:rPr lang="ar-IQ" dirty="0"/>
              <a:t>2-ولم يستخدموا كلمة (مذهب)الثلاثة فقط وهم الزبيدي في (طبقات اللغويين والنحويين) و(ابن النديم) (الفهرست) والانباري في (نزهة الالباء في طبقات </a:t>
            </a:r>
            <a:r>
              <a:rPr lang="ar-IQ" dirty="0" err="1"/>
              <a:t>اﻷدباء</a:t>
            </a:r>
            <a:r>
              <a:rPr lang="ar-IQ" dirty="0"/>
              <a:t>)</a:t>
            </a:r>
          </a:p>
          <a:p>
            <a:r>
              <a:rPr lang="ar-IQ" dirty="0"/>
              <a:t>ثانيا: كتب المعاصرين:</a:t>
            </a:r>
          </a:p>
          <a:p>
            <a:r>
              <a:rPr lang="ar-IQ" dirty="0"/>
              <a:t>الأول :(تاريخ </a:t>
            </a:r>
            <a:r>
              <a:rPr lang="ar-IQ" dirty="0" err="1"/>
              <a:t>اﻷدب</a:t>
            </a:r>
            <a:r>
              <a:rPr lang="ar-IQ" dirty="0"/>
              <a:t>   العربي) كارل بروكلمان:</a:t>
            </a:r>
          </a:p>
          <a:p>
            <a:r>
              <a:rPr lang="ar-IQ" dirty="0"/>
              <a:t>(1) -اول من استعمل كلمة (مدرسة)</a:t>
            </a:r>
          </a:p>
          <a:p>
            <a:r>
              <a:rPr lang="ar-IQ" dirty="0"/>
              <a:t>(2) -قسم علماء العربية الى ثلاث مدارس وهي بصرة وكوفة وبغداد</a:t>
            </a:r>
          </a:p>
          <a:p>
            <a:r>
              <a:rPr lang="ar-IQ" dirty="0"/>
              <a:t>الثاني: -مقدمة كتاب الأصناف: (جو تولد فايل) حيث سماهم (المدرسة البصرية) و(المدرسة الكوفية) واستخدم المحدثون الكلمة نفسها. وهم كل من:</a:t>
            </a:r>
          </a:p>
          <a:p>
            <a:r>
              <a:rPr lang="ar-IQ" dirty="0"/>
              <a:t>1-د.مهدي المخزومي في (مدرسة الكوفة)</a:t>
            </a:r>
          </a:p>
          <a:p>
            <a:r>
              <a:rPr lang="ar-IQ" dirty="0"/>
              <a:t>2-د.احمد مكي الانصاري في (مدرسة بغداد)</a:t>
            </a:r>
          </a:p>
          <a:p>
            <a:r>
              <a:rPr lang="ar-IQ" dirty="0"/>
              <a:t>3-د.عبد الرحمن السيد في (مدرسة البصرة النحوية)</a:t>
            </a:r>
          </a:p>
          <a:p>
            <a:r>
              <a:rPr lang="ar-IQ" dirty="0"/>
              <a:t>4-د.شوقي ضيف (المدارس النحوية)</a:t>
            </a:r>
          </a:p>
          <a:p>
            <a:r>
              <a:rPr lang="ar-IQ" dirty="0"/>
              <a:t>5-   د. عبدة الراجحي (دروس في المذاهب النحوية)</a:t>
            </a:r>
          </a:p>
          <a:p>
            <a:r>
              <a:rPr lang="ar-IQ" dirty="0"/>
              <a:t>6-  د. خديجة الحديثي (المدارس النحوية)</a:t>
            </a:r>
          </a:p>
          <a:p>
            <a:r>
              <a:rPr lang="ar-IQ" dirty="0"/>
              <a:t>وذكر هؤلاء العديد من المدارس مثل (المدرسة البصرية) و (المدرسة الكوفية) و(المدرسة البغدادية) و(المدرسة المصرية) و(</a:t>
            </a:r>
            <a:r>
              <a:rPr lang="ar-IQ" dirty="0" err="1"/>
              <a:t>المدرسةالاندلسية</a:t>
            </a:r>
            <a:r>
              <a:rPr lang="ar-IQ" dirty="0"/>
              <a:t>).</a:t>
            </a:r>
          </a:p>
          <a:p>
            <a:r>
              <a:rPr lang="ar-IQ" dirty="0"/>
              <a:t>ويمكن تعريف المدرسة: هي مجموعة من الآراء النحوية التي تنسب الى بلد واحد او علماء بلد واحد يتفقون في </a:t>
            </a:r>
            <a:r>
              <a:rPr lang="ar-IQ" dirty="0" err="1"/>
              <a:t>اﻷصول</a:t>
            </a:r>
            <a:r>
              <a:rPr lang="ar-IQ" dirty="0"/>
              <a:t> النحوية والعامل النحوي.</a:t>
            </a:r>
          </a:p>
          <a:p>
            <a:r>
              <a:rPr lang="ar-IQ" dirty="0"/>
              <a:t>والمذهب بصورة عامة يطلق: على مجموعة الآراء الفقهية والشرعية كمذهب ابن حنبل او مالك .... الخ من المذاهب الاسلامية المعروفة</a:t>
            </a:r>
          </a:p>
          <a:p>
            <a:r>
              <a:rPr lang="ar-IQ" dirty="0" err="1"/>
              <a:t>اماإذا</a:t>
            </a:r>
            <a:r>
              <a:rPr lang="ar-IQ" dirty="0"/>
              <a:t> قلنا (المذهب النحوي) فجائز ونقصد به الاتجاه او المدرسة النحوية كقولنا (مذهب الخليل النحوي) اي اتجاهه في النحو الى المدرسة البصرية وهكذا (كالكسائي) فمذهبه الكوفي</a:t>
            </a:r>
          </a:p>
          <a:p>
            <a:r>
              <a:rPr lang="ar-IQ" dirty="0"/>
              <a:t>وهناك فرق واحد بين المدرسة والمذهب النحوي هو ان المدرسة اوسع من المذهب النحوي والمذهب النحوي اضيق من المدرسة.</a:t>
            </a:r>
          </a:p>
          <a:p>
            <a:endParaRPr lang="ar-IQ" dirty="0"/>
          </a:p>
          <a:p>
            <a:endParaRPr lang="ar-IQ" dirty="0"/>
          </a:p>
          <a:p>
            <a:endParaRPr lang="ar-IQ" dirty="0"/>
          </a:p>
          <a:p>
            <a:endParaRPr lang="ar-IQ" dirty="0"/>
          </a:p>
          <a:p>
            <a:endParaRPr lang="ar-IQ" dirty="0"/>
          </a:p>
          <a:p>
            <a:endParaRPr lang="ar-IQ" dirty="0"/>
          </a:p>
          <a:p>
            <a:endParaRPr lang="ar-IQ" dirty="0"/>
          </a:p>
          <a:p>
            <a:endParaRPr lang="ar-IQ" dirty="0"/>
          </a:p>
          <a:p>
            <a:endParaRPr lang="ar-IQ" dirty="0"/>
          </a:p>
          <a:p>
            <a:endParaRPr lang="ar-IQ" dirty="0"/>
          </a:p>
          <a:p>
            <a:endParaRPr lang="ar-IQ" dirty="0"/>
          </a:p>
          <a:p>
            <a:endParaRPr lang="ar-IQ" dirty="0"/>
          </a:p>
          <a:p>
            <a:endParaRPr lang="ar-IQ" dirty="0"/>
          </a:p>
        </p:txBody>
      </p:sp>
    </p:spTree>
    <p:extLst>
      <p:ext uri="{BB962C8B-B14F-4D97-AF65-F5344CB8AC3E}">
        <p14:creationId xmlns:p14="http://schemas.microsoft.com/office/powerpoint/2010/main" val="274716193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1541</Words>
  <Application>Microsoft Office PowerPoint</Application>
  <PresentationFormat>عرض على الشاشة (3:4)‏</PresentationFormat>
  <Paragraphs>209</Paragraphs>
  <Slides>2</Slides>
  <Notes>2</Notes>
  <HiddenSlides>0</HiddenSlides>
  <MMClips>0</MMClips>
  <ScaleCrop>false</ScaleCrop>
  <HeadingPairs>
    <vt:vector size="4" baseType="variant">
      <vt:variant>
        <vt:lpstr>نسق</vt:lpstr>
      </vt:variant>
      <vt:variant>
        <vt:i4>1</vt:i4>
      </vt:variant>
      <vt:variant>
        <vt:lpstr>عناوين الشرائح</vt:lpstr>
      </vt:variant>
      <vt:variant>
        <vt:i4>2</vt:i4>
      </vt:variant>
    </vt:vector>
  </HeadingPairs>
  <TitlesOfParts>
    <vt:vector size="3" baseType="lpstr">
      <vt:lpstr>سمة Office</vt:lpstr>
      <vt:lpstr>المحاضرة الاولى</vt:lpstr>
      <vt:lpstr>المدرسة عند القدماء</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cp:lastModifiedBy>DR.Ahmed Saker 2O14</cp:lastModifiedBy>
  <cp:revision>1</cp:revision>
  <dcterms:modified xsi:type="dcterms:W3CDTF">2018-12-10T10:34:49Z</dcterms:modified>
</cp:coreProperties>
</file>