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5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02/04/1440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02/04/1440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a:lnSpc>
                <a:spcPct val="107000"/>
              </a:lnSpc>
              <a:spcAft>
                <a:spcPts val="800"/>
              </a:spcAft>
            </a:pPr>
            <a:r>
              <a:rPr lang="ar-IQ" dirty="0" smtClean="0">
                <a:ea typeface="Calibri"/>
                <a:cs typeface="Arial"/>
              </a:rPr>
              <a:t>تعريف مصطلح المدرسة النحوية عند </a:t>
            </a:r>
            <a:r>
              <a:rPr lang="ar-IQ" smtClean="0">
                <a:ea typeface="Calibri"/>
                <a:cs typeface="Arial"/>
              </a:rPr>
              <a:t>المحدثين وأقسامها</a:t>
            </a:r>
            <a:r>
              <a:rPr lang="ar-IQ" b="1" smtClean="0">
                <a:ea typeface="Calibri"/>
                <a:cs typeface="Arial"/>
              </a:rPr>
              <a:t> </a:t>
            </a:r>
            <a:r>
              <a:rPr lang="en-US" sz="2400" dirty="0">
                <a:ea typeface="Calibri"/>
                <a:cs typeface="Arial"/>
              </a:rPr>
              <a:t/>
            </a:r>
            <a:br>
              <a:rPr lang="en-US" sz="24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905361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7500" lnSpcReduction="20000"/>
          </a:bodyPr>
          <a:lstStyle/>
          <a:p>
            <a:pPr algn="just">
              <a:lnSpc>
                <a:spcPct val="107000"/>
              </a:lnSpc>
              <a:spcAft>
                <a:spcPts val="800"/>
              </a:spcAft>
            </a:pPr>
            <a:r>
              <a:rPr lang="ar-SA" dirty="0">
                <a:ea typeface="Calibri"/>
              </a:rPr>
              <a:t>الأول</a:t>
            </a:r>
            <a:r>
              <a:rPr lang="ar-IQ" dirty="0">
                <a:latin typeface="Segoe UI Emoji"/>
                <a:ea typeface="Calibri"/>
              </a:rPr>
              <a:t> :(</a:t>
            </a:r>
            <a:r>
              <a:rPr lang="ar-SA" dirty="0">
                <a:ea typeface="Calibri"/>
              </a:rPr>
              <a:t>تاريخ </a:t>
            </a:r>
            <a:r>
              <a:rPr lang="ar-SA" dirty="0" err="1">
                <a:ea typeface="Calibri"/>
              </a:rPr>
              <a:t>اﻷدب</a:t>
            </a:r>
            <a:r>
              <a:rPr lang="ar-SA" dirty="0">
                <a:ea typeface="Calibri"/>
              </a:rPr>
              <a:t>   العربي) كارل بروكلمان:</a:t>
            </a:r>
            <a:endParaRPr lang="en-US" sz="2400" dirty="0">
              <a:ea typeface="Calibri"/>
              <a:cs typeface="Arial"/>
            </a:endParaRPr>
          </a:p>
          <a:p>
            <a:pPr algn="just">
              <a:lnSpc>
                <a:spcPct val="107000"/>
              </a:lnSpc>
              <a:spcAft>
                <a:spcPts val="800"/>
              </a:spcAft>
            </a:pPr>
            <a:r>
              <a:rPr lang="ar-SA" dirty="0">
                <a:ea typeface="Calibri"/>
              </a:rPr>
              <a:t>(1) -اول من استعمل كلمة (مدرسة)</a:t>
            </a:r>
            <a:endParaRPr lang="en-US" sz="2400" dirty="0">
              <a:ea typeface="Calibri"/>
              <a:cs typeface="Arial"/>
            </a:endParaRPr>
          </a:p>
          <a:p>
            <a:pPr algn="just">
              <a:lnSpc>
                <a:spcPct val="107000"/>
              </a:lnSpc>
              <a:spcAft>
                <a:spcPts val="800"/>
              </a:spcAft>
            </a:pPr>
            <a:r>
              <a:rPr lang="ar-SA" dirty="0">
                <a:ea typeface="Calibri"/>
              </a:rPr>
              <a:t>(2) -قسم علماء العربية الى ثلاث مدارس وهي بصرة وكوفة وبغداد</a:t>
            </a:r>
            <a:endParaRPr lang="en-US" sz="2400" dirty="0">
              <a:ea typeface="Calibri"/>
              <a:cs typeface="Arial"/>
            </a:endParaRPr>
          </a:p>
          <a:p>
            <a:pPr algn="just">
              <a:lnSpc>
                <a:spcPct val="107000"/>
              </a:lnSpc>
              <a:spcAft>
                <a:spcPts val="800"/>
              </a:spcAft>
            </a:pPr>
            <a:r>
              <a:rPr lang="ar-SA" dirty="0">
                <a:ea typeface="Calibri"/>
              </a:rPr>
              <a:t>الثاني: -مقدمة كتاب الأصناف: (جو تولد فايل) حيث سماهم (المدرسة البصرية) و(المدرسة الكوفية) واستخدم المحدثون الكلمة نفسها. وهم كل من</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1-د.مهدي المخزومي في (مدرسة الكوفة)</a:t>
            </a:r>
            <a:endParaRPr lang="en-US" sz="2400" dirty="0">
              <a:ea typeface="Calibri"/>
              <a:cs typeface="Arial"/>
            </a:endParaRPr>
          </a:p>
          <a:p>
            <a:pPr algn="just">
              <a:lnSpc>
                <a:spcPct val="107000"/>
              </a:lnSpc>
              <a:spcAft>
                <a:spcPts val="800"/>
              </a:spcAft>
            </a:pPr>
            <a:r>
              <a:rPr lang="ar-SA" dirty="0">
                <a:ea typeface="Calibri"/>
              </a:rPr>
              <a:t>2-د.احمد مكي الانصاري في (مدرسة بغداد)</a:t>
            </a:r>
            <a:endParaRPr lang="en-US" sz="2400" dirty="0">
              <a:ea typeface="Calibri"/>
              <a:cs typeface="Arial"/>
            </a:endParaRPr>
          </a:p>
          <a:p>
            <a:pPr algn="just">
              <a:lnSpc>
                <a:spcPct val="107000"/>
              </a:lnSpc>
              <a:spcAft>
                <a:spcPts val="800"/>
              </a:spcAft>
            </a:pPr>
            <a:r>
              <a:rPr lang="ar-SA" dirty="0">
                <a:ea typeface="Calibri"/>
              </a:rPr>
              <a:t>3-د.عبد الرحمن السيد في (مدرسة البصرة النحوية)</a:t>
            </a:r>
            <a:endParaRPr lang="en-US" sz="2400" dirty="0">
              <a:ea typeface="Calibri"/>
              <a:cs typeface="Arial"/>
            </a:endParaRPr>
          </a:p>
          <a:p>
            <a:pPr algn="just">
              <a:lnSpc>
                <a:spcPct val="107000"/>
              </a:lnSpc>
              <a:spcAft>
                <a:spcPts val="800"/>
              </a:spcAft>
            </a:pPr>
            <a:r>
              <a:rPr lang="ar-SA" dirty="0">
                <a:ea typeface="Calibri"/>
              </a:rPr>
              <a:t>4-د.شوقي ضيف (المدارس النحوية)</a:t>
            </a:r>
            <a:endParaRPr lang="en-US" sz="2400" dirty="0">
              <a:ea typeface="Calibri"/>
              <a:cs typeface="Arial"/>
            </a:endParaRPr>
          </a:p>
          <a:p>
            <a:pPr algn="just">
              <a:lnSpc>
                <a:spcPct val="107000"/>
              </a:lnSpc>
              <a:spcAft>
                <a:spcPts val="800"/>
              </a:spcAft>
            </a:pPr>
            <a:r>
              <a:rPr lang="ar-SA" dirty="0">
                <a:ea typeface="Calibri"/>
              </a:rPr>
              <a:t>5-   د. عبدة الراجحي (دروس في المذاهب النحوية)</a:t>
            </a:r>
            <a:endParaRPr lang="en-US" sz="2400" dirty="0">
              <a:ea typeface="Calibri"/>
              <a:cs typeface="Arial"/>
            </a:endParaRPr>
          </a:p>
          <a:p>
            <a:pPr algn="just">
              <a:lnSpc>
                <a:spcPct val="107000"/>
              </a:lnSpc>
              <a:spcAft>
                <a:spcPts val="800"/>
              </a:spcAft>
            </a:pPr>
            <a:r>
              <a:rPr lang="ar-SA" dirty="0">
                <a:ea typeface="Calibri"/>
              </a:rPr>
              <a:t>6-  د. خديجة الحديثي (المدارس النحوية)</a:t>
            </a:r>
            <a:endParaRPr lang="en-US" sz="2400" dirty="0">
              <a:ea typeface="Calibri"/>
              <a:cs typeface="Arial"/>
            </a:endParaRPr>
          </a:p>
          <a:p>
            <a:pPr algn="just">
              <a:lnSpc>
                <a:spcPct val="107000"/>
              </a:lnSpc>
              <a:spcAft>
                <a:spcPts val="800"/>
              </a:spcAft>
            </a:pPr>
            <a:r>
              <a:rPr lang="ar-SA" dirty="0">
                <a:ea typeface="Calibri"/>
              </a:rPr>
              <a:t>وذكر هؤلاء العديد من المدارس مثل (المدرسة البصرية) و (المدرسة الكوفية) و(المدرسة البغدادية) و(المدرسة المصرية) و(</a:t>
            </a:r>
            <a:r>
              <a:rPr lang="ar-SA" dirty="0" err="1">
                <a:ea typeface="Calibri"/>
              </a:rPr>
              <a:t>المدرسةالاندلسية</a:t>
            </a:r>
            <a:r>
              <a:rPr lang="ar-SA" dirty="0">
                <a:ea typeface="Calibri"/>
              </a:rPr>
              <a:t>).</a:t>
            </a:r>
            <a:endParaRPr lang="en-US" sz="2400" dirty="0">
              <a:ea typeface="Calibri"/>
              <a:cs typeface="Arial"/>
            </a:endParaRPr>
          </a:p>
          <a:p>
            <a:endParaRPr lang="ar-IQ" dirty="0"/>
          </a:p>
        </p:txBody>
      </p:sp>
    </p:spTree>
    <p:extLst>
      <p:ext uri="{BB962C8B-B14F-4D97-AF65-F5344CB8AC3E}">
        <p14:creationId xmlns:p14="http://schemas.microsoft.com/office/powerpoint/2010/main" val="2656026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just">
              <a:lnSpc>
                <a:spcPct val="107000"/>
              </a:lnSpc>
              <a:spcAft>
                <a:spcPts val="800"/>
              </a:spcAft>
            </a:pPr>
            <a:endParaRPr lang="ar-IQ" sz="2800" dirty="0"/>
          </a:p>
        </p:txBody>
      </p:sp>
      <p:sp>
        <p:nvSpPr>
          <p:cNvPr id="3" name="عنصر نائب للمحتوى 2"/>
          <p:cNvSpPr>
            <a:spLocks noGrp="1"/>
          </p:cNvSpPr>
          <p:nvPr>
            <p:ph idx="1"/>
          </p:nvPr>
        </p:nvSpPr>
        <p:spPr/>
        <p:txBody>
          <a:bodyPr>
            <a:normAutofit fontScale="70000" lnSpcReduction="20000"/>
          </a:bodyPr>
          <a:lstStyle/>
          <a:p>
            <a:pPr lvl="0" algn="just">
              <a:lnSpc>
                <a:spcPct val="115000"/>
              </a:lnSpc>
              <a:spcAft>
                <a:spcPts val="800"/>
              </a:spcAft>
            </a:pPr>
            <a:r>
              <a:rPr lang="ar-IQ" sz="1600" dirty="0" smtClean="0">
                <a:solidFill>
                  <a:prstClr val="black"/>
                </a:solidFill>
                <a:ea typeface="Calibri"/>
              </a:rPr>
              <a:t>تعريف المدرسة النحوية </a:t>
            </a:r>
            <a:r>
              <a:rPr lang="ar-IQ" sz="1600" smtClean="0">
                <a:solidFill>
                  <a:prstClr val="black"/>
                </a:solidFill>
                <a:ea typeface="Calibri"/>
              </a:rPr>
              <a:t>عند المحدثين </a:t>
            </a:r>
          </a:p>
          <a:p>
            <a:pPr lvl="0" algn="just">
              <a:lnSpc>
                <a:spcPct val="115000"/>
              </a:lnSpc>
              <a:spcAft>
                <a:spcPts val="800"/>
              </a:spcAft>
            </a:pPr>
            <a:r>
              <a:rPr lang="ar-SA" sz="1600" smtClean="0">
                <a:solidFill>
                  <a:prstClr val="black"/>
                </a:solidFill>
                <a:ea typeface="Calibri"/>
              </a:rPr>
              <a:t>-تعريف </a:t>
            </a:r>
            <a:r>
              <a:rPr lang="ar-SA" sz="1600" dirty="0">
                <a:solidFill>
                  <a:prstClr val="black"/>
                </a:solidFill>
                <a:ea typeface="Calibri"/>
              </a:rPr>
              <a:t>الدكتور مهدي المخزومي:  عرفها حين تحدثت عن الكسائي وتلاميذه فيقول ((ان الكسائي بمنهجه واساليب دراسته مدرسة لها خصائصها ومميزاتها) فليست المدرسة ألا أستاذا مؤثرا أو تلاميذ متأثرين وقد على تحقيق غرض واحد ونهجوا للوصول اليه منهجا واحدا)).</a:t>
            </a:r>
            <a:endParaRPr lang="en-US" sz="1200" dirty="0">
              <a:solidFill>
                <a:prstClr val="black"/>
              </a:solidFill>
              <a:ea typeface="Calibri"/>
              <a:cs typeface="Arial"/>
            </a:endParaRPr>
          </a:p>
          <a:p>
            <a:pPr lvl="0" algn="just">
              <a:lnSpc>
                <a:spcPct val="115000"/>
              </a:lnSpc>
              <a:spcAft>
                <a:spcPts val="800"/>
              </a:spcAft>
            </a:pPr>
            <a:r>
              <a:rPr lang="ar-SA" sz="1600" dirty="0">
                <a:solidFill>
                  <a:prstClr val="black"/>
                </a:solidFill>
                <a:ea typeface="Calibri"/>
              </a:rPr>
              <a:t>-تعريف ((جو تولد فايل)) ((الاشتراك في وجهة النظر الذي يؤلف الجبهة العلمية ويربط العلماء بعضهم ببعض على رأي واحد)).</a:t>
            </a:r>
            <a:endParaRPr lang="en-US" sz="1200" dirty="0">
              <a:solidFill>
                <a:prstClr val="black"/>
              </a:solidFill>
              <a:ea typeface="Calibri"/>
              <a:cs typeface="Arial"/>
            </a:endParaRPr>
          </a:p>
          <a:p>
            <a:pPr lvl="0" algn="just">
              <a:lnSpc>
                <a:spcPct val="115000"/>
              </a:lnSpc>
              <a:spcAft>
                <a:spcPts val="800"/>
              </a:spcAft>
            </a:pPr>
            <a:r>
              <a:rPr lang="ar-SA" sz="1600" dirty="0">
                <a:solidFill>
                  <a:prstClr val="black"/>
                </a:solidFill>
                <a:ea typeface="Calibri"/>
              </a:rPr>
              <a:t>-تعريف الدكتور احمد مكي الانصاري في حديثه عن الفراء فقال: ان المدرسة:(اتجاه له خصائص متميزة ينادي بها فرد او وجماعة من الناس ثم يعشقها اخرون).</a:t>
            </a:r>
            <a:endParaRPr lang="en-US" sz="1200" dirty="0">
              <a:solidFill>
                <a:prstClr val="black"/>
              </a:solidFill>
              <a:ea typeface="Calibri"/>
              <a:cs typeface="Arial"/>
            </a:endParaRPr>
          </a:p>
          <a:p>
            <a:endParaRPr lang="ar-IQ" sz="2800" dirty="0" smtClean="0">
              <a:solidFill>
                <a:prstClr val="black"/>
              </a:solidFill>
              <a:ea typeface="Calibri"/>
            </a:endParaRPr>
          </a:p>
          <a:p>
            <a:r>
              <a:rPr lang="ar-SA" sz="2800" dirty="0" smtClean="0">
                <a:solidFill>
                  <a:prstClr val="black"/>
                </a:solidFill>
                <a:ea typeface="Calibri"/>
              </a:rPr>
              <a:t>ويمكن </a:t>
            </a:r>
            <a:r>
              <a:rPr lang="ar-SA" sz="2800" dirty="0">
                <a:solidFill>
                  <a:prstClr val="black"/>
                </a:solidFill>
                <a:ea typeface="Calibri"/>
              </a:rPr>
              <a:t>تعريف المدرسة: هي مجموعة من الآراء النحوية التي تنسب الى بلد واحد او علماء بلد واحد يتفقون في </a:t>
            </a:r>
            <a:r>
              <a:rPr lang="ar-SA" sz="2800" dirty="0" err="1">
                <a:solidFill>
                  <a:prstClr val="black"/>
                </a:solidFill>
                <a:ea typeface="Calibri"/>
              </a:rPr>
              <a:t>اﻷصول</a:t>
            </a:r>
            <a:r>
              <a:rPr lang="ar-SA" sz="2800" dirty="0">
                <a:solidFill>
                  <a:prstClr val="black"/>
                </a:solidFill>
                <a:ea typeface="Calibri"/>
              </a:rPr>
              <a:t> النحوية والعامل النحوي.</a:t>
            </a:r>
            <a:r>
              <a:rPr lang="en-US" sz="2000" dirty="0">
                <a:solidFill>
                  <a:prstClr val="black"/>
                </a:solidFill>
                <a:ea typeface="Calibri"/>
                <a:cs typeface="Arial"/>
              </a:rPr>
              <a:t/>
            </a:r>
            <a:br>
              <a:rPr lang="en-US" sz="2000" dirty="0">
                <a:solidFill>
                  <a:prstClr val="black"/>
                </a:solidFill>
                <a:ea typeface="Calibri"/>
                <a:cs typeface="Arial"/>
              </a:rPr>
            </a:br>
            <a:r>
              <a:rPr lang="ar-SA" sz="2800" dirty="0">
                <a:solidFill>
                  <a:prstClr val="black"/>
                </a:solidFill>
                <a:ea typeface="Calibri"/>
              </a:rPr>
              <a:t>والمذهب بصورة عامة يطلق: على مجموعة الآراء الفقهية والشرعية كمذهب ابن حنبل او مالك .... الخ من المذاهب الاسلامية المعروفة</a:t>
            </a:r>
            <a:r>
              <a:rPr lang="en-US" sz="2000" dirty="0">
                <a:solidFill>
                  <a:prstClr val="black"/>
                </a:solidFill>
                <a:ea typeface="Calibri"/>
                <a:cs typeface="Arial"/>
              </a:rPr>
              <a:t/>
            </a:r>
            <a:br>
              <a:rPr lang="en-US" sz="2000" dirty="0">
                <a:solidFill>
                  <a:prstClr val="black"/>
                </a:solidFill>
                <a:ea typeface="Calibri"/>
                <a:cs typeface="Arial"/>
              </a:rPr>
            </a:br>
            <a:r>
              <a:rPr lang="ar-SA" sz="2800" dirty="0" err="1">
                <a:solidFill>
                  <a:prstClr val="black"/>
                </a:solidFill>
                <a:ea typeface="Calibri"/>
              </a:rPr>
              <a:t>اماإذا</a:t>
            </a:r>
            <a:r>
              <a:rPr lang="ar-SA" sz="2800" dirty="0">
                <a:solidFill>
                  <a:prstClr val="black"/>
                </a:solidFill>
                <a:ea typeface="Calibri"/>
              </a:rPr>
              <a:t> قلنا (المذهب النحوي) فجائز ونقصد به الاتجاه او المدرسة النحوية كقولنا (مذهب الخليل النحوي) اي اتجاهه في النحو الى المدرسة البصرية وهكذا (كالكسائي) فمذهبه الكوفي</a:t>
            </a:r>
            <a:r>
              <a:rPr lang="en-US" sz="2000" dirty="0">
                <a:solidFill>
                  <a:prstClr val="black"/>
                </a:solidFill>
                <a:ea typeface="Calibri"/>
                <a:cs typeface="Arial"/>
              </a:rPr>
              <a:t/>
            </a:r>
            <a:br>
              <a:rPr lang="en-US" sz="2000" dirty="0">
                <a:solidFill>
                  <a:prstClr val="black"/>
                </a:solidFill>
                <a:ea typeface="Calibri"/>
                <a:cs typeface="Arial"/>
              </a:rPr>
            </a:br>
            <a:r>
              <a:rPr lang="ar-SA" sz="2800" dirty="0">
                <a:solidFill>
                  <a:prstClr val="black"/>
                </a:solidFill>
                <a:ea typeface="Calibri"/>
              </a:rPr>
              <a:t>وهناك فرق واحد بين المدرسة والمذهب النحوي هو ان المدرسة اوسع من المذهب النحوي والمذهب النحوي اضيق من المدرسة.</a:t>
            </a:r>
            <a:r>
              <a:rPr lang="en-US" sz="2000" dirty="0">
                <a:solidFill>
                  <a:prstClr val="black"/>
                </a:solidFill>
                <a:ea typeface="Calibri"/>
                <a:cs typeface="Arial"/>
              </a:rPr>
              <a:t/>
            </a:r>
            <a:br>
              <a:rPr lang="en-US" sz="2000" dirty="0">
                <a:solidFill>
                  <a:prstClr val="black"/>
                </a:solidFill>
                <a:ea typeface="Calibri"/>
                <a:cs typeface="Arial"/>
              </a:rPr>
            </a:br>
            <a:r>
              <a:rPr lang="ar-SA" sz="2800" dirty="0">
                <a:solidFill>
                  <a:prstClr val="black"/>
                </a:solidFill>
                <a:ea typeface="Calibri"/>
              </a:rPr>
              <a:t> </a:t>
            </a:r>
            <a:r>
              <a:rPr lang="en-US" sz="2000" dirty="0">
                <a:solidFill>
                  <a:prstClr val="black"/>
                </a:solidFill>
                <a:ea typeface="Calibri"/>
                <a:cs typeface="Arial"/>
              </a:rPr>
              <a:t/>
            </a:r>
            <a:br>
              <a:rPr lang="en-US" sz="2000" dirty="0">
                <a:solidFill>
                  <a:prstClr val="black"/>
                </a:solidFill>
                <a:ea typeface="Calibri"/>
                <a:cs typeface="Arial"/>
              </a:rPr>
            </a:br>
            <a:endParaRPr lang="ar-IQ" dirty="0"/>
          </a:p>
        </p:txBody>
      </p:sp>
    </p:spTree>
    <p:extLst>
      <p:ext uri="{BB962C8B-B14F-4D97-AF65-F5344CB8AC3E}">
        <p14:creationId xmlns:p14="http://schemas.microsoft.com/office/powerpoint/2010/main" val="3868267403"/>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271</Words>
  <Application>Microsoft Office PowerPoint</Application>
  <PresentationFormat>عرض على الشاشة (3:4)‏</PresentationFormat>
  <Paragraphs>18</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تعريف مصطلح المدرسة النحوية عند المحدثين وأقسامها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مصطلح المدرسة عند الباحثين المحدثين: </dc:title>
  <dc:creator>riyadh</dc:creator>
  <cp:lastModifiedBy>riyadh</cp:lastModifiedBy>
  <cp:revision>6</cp:revision>
  <dcterms:created xsi:type="dcterms:W3CDTF">2018-12-10T09:23:15Z</dcterms:created>
  <dcterms:modified xsi:type="dcterms:W3CDTF">2018-12-10T19:59:36Z</dcterms:modified>
</cp:coreProperties>
</file>