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8" r:id="rId2"/>
    <p:sldId id="259" r:id="rId3"/>
    <p:sldId id="260" r:id="rId4"/>
    <p:sldId id="261" r:id="rId5"/>
    <p:sldId id="262" r:id="rId6"/>
    <p:sldId id="263" r:id="rId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00" d="100"/>
          <a:sy n="100" d="100"/>
        </p:scale>
        <p:origin x="-5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02/04/1440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02/04/1440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02/04/1440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a:bodyPr>
          <a:lstStyle/>
          <a:p>
            <a:pPr lvl="0" algn="just">
              <a:lnSpc>
                <a:spcPct val="150000"/>
              </a:lnSpc>
            </a:pPr>
            <a:r>
              <a:rPr lang="ar-SA" sz="1800" b="1" dirty="0">
                <a:solidFill>
                  <a:prstClr val="black"/>
                </a:solidFill>
                <a:ea typeface="Times New Roman"/>
                <a:cs typeface="Times New Roman"/>
              </a:rPr>
              <a:t>المحا</a:t>
            </a:r>
            <a:r>
              <a:rPr lang="ar-IQ" sz="1800" b="1" dirty="0">
                <a:solidFill>
                  <a:prstClr val="black"/>
                </a:solidFill>
                <a:ea typeface="Times New Roman"/>
                <a:cs typeface="Times New Roman"/>
              </a:rPr>
              <a:t>ضرة الثانية :هل هناك مدارس نحوية؟ </a:t>
            </a:r>
            <a:endParaRPr lang="en-US" sz="1200" dirty="0">
              <a:ea typeface="Calibri"/>
              <a:cs typeface="Arial"/>
            </a:endParaRPr>
          </a:p>
          <a:p>
            <a:pPr algn="just">
              <a:lnSpc>
                <a:spcPct val="115000"/>
              </a:lnSpc>
              <a:spcAft>
                <a:spcPts val="800"/>
              </a:spcAft>
            </a:pPr>
            <a:r>
              <a:rPr lang="ar-SA" sz="1600" dirty="0">
                <a:ea typeface="Calibri"/>
              </a:rPr>
              <a:t>هناك اراء عديدة ومتشابكة ومختلفة فيما بينها في تحديد المدارس وهم بذلك ينتمون الى مدارس خمس والى اراء خمسة وهي</a:t>
            </a:r>
            <a:r>
              <a:rPr lang="ar-IQ" sz="1600" dirty="0">
                <a:ea typeface="Calibri"/>
              </a:rPr>
              <a:t>:</a:t>
            </a:r>
            <a:endParaRPr lang="en-US" sz="1200" dirty="0">
              <a:ea typeface="Calibri"/>
              <a:cs typeface="Arial"/>
            </a:endParaRPr>
          </a:p>
          <a:p>
            <a:pPr algn="just">
              <a:lnSpc>
                <a:spcPct val="115000"/>
              </a:lnSpc>
              <a:spcAft>
                <a:spcPts val="800"/>
              </a:spcAft>
            </a:pPr>
            <a:r>
              <a:rPr lang="ar-SA" sz="1600" dirty="0">
                <a:ea typeface="Calibri"/>
              </a:rPr>
              <a:t>الرأي الأول: وجود مدرسة بصرية فقط وعلى هذا الرأي (جو تولد فايل) في مقدمة كتاب (الانصاف) و  </a:t>
            </a:r>
            <a:r>
              <a:rPr lang="ar-SA" sz="1600" dirty="0" err="1">
                <a:ea typeface="Calibri"/>
              </a:rPr>
              <a:t>د.علي</a:t>
            </a:r>
            <a:r>
              <a:rPr lang="ar-SA" sz="1600" dirty="0">
                <a:ea typeface="Calibri"/>
              </a:rPr>
              <a:t> أبو المكارم في (تقويم الفكر النحوية) ودائرة المعارف الاسلامية.</a:t>
            </a:r>
            <a:endParaRPr lang="en-US" sz="1200" dirty="0">
              <a:ea typeface="Calibri"/>
              <a:cs typeface="Arial"/>
            </a:endParaRPr>
          </a:p>
          <a:p>
            <a:pPr algn="just">
              <a:lnSpc>
                <a:spcPct val="115000"/>
              </a:lnSpc>
              <a:spcAft>
                <a:spcPts val="800"/>
              </a:spcAft>
            </a:pPr>
            <a:r>
              <a:rPr lang="ar-SA" sz="1600" dirty="0">
                <a:ea typeface="Calibri"/>
              </a:rPr>
              <a:t>الرأي الثاني: وجود مدرستين فقط لا ثالث لهما وهاتين المدرستين هما البصرية والكوفية وعلى هذا الرأي الدكتور مهدي المخزومي في (مدرسة الكوفة) و  الدكتور اسماعيل عبد الفتاح شلبي و (بروكلمان)وقد احتفظ بالتقسيم الثلاثي اي قسم المدارس الى ثلاث بصرية كوفية بغدادية لكن ظاهر كلامه يعترف بالبصرية والكوفية فقط.</a:t>
            </a:r>
            <a:endParaRPr lang="en-US" sz="1200" dirty="0">
              <a:ea typeface="Calibri"/>
              <a:cs typeface="Arial"/>
            </a:endParaRPr>
          </a:p>
          <a:p>
            <a:pPr algn="just">
              <a:lnSpc>
                <a:spcPct val="115000"/>
              </a:lnSpc>
              <a:spcAft>
                <a:spcPts val="800"/>
              </a:spcAft>
            </a:pPr>
            <a:r>
              <a:rPr lang="ar-SA" sz="1600" dirty="0">
                <a:ea typeface="Calibri"/>
              </a:rPr>
              <a:t>الرأي الثالث: وجود ثلاث مدارس وهي البصرية والكوفية والبغدادية اي هذا الفريق اثبت وجود مدرسة بغدادية المسماة (خلط المذهبين) وعلى هذا الرأي د. احمد مكي الانصاري في (مدرسة بغداد) والشيخ محمد الطنطاوي </a:t>
            </a:r>
            <a:r>
              <a:rPr lang="ar-SA" sz="1600" dirty="0" err="1">
                <a:ea typeface="Calibri"/>
              </a:rPr>
              <a:t>ود.احمد</a:t>
            </a:r>
            <a:r>
              <a:rPr lang="ar-SA" sz="1600" dirty="0">
                <a:ea typeface="Calibri"/>
              </a:rPr>
              <a:t> أمين وسعيد الأفغاني في ((اصول النحو)).</a:t>
            </a:r>
            <a:endParaRPr lang="en-US" sz="1200" dirty="0">
              <a:ea typeface="Calibri"/>
              <a:cs typeface="Arial"/>
            </a:endParaRPr>
          </a:p>
          <a:p>
            <a:endParaRPr lang="ar-IQ" sz="1600" dirty="0"/>
          </a:p>
        </p:txBody>
      </p:sp>
    </p:spTree>
    <p:extLst>
      <p:ext uri="{BB962C8B-B14F-4D97-AF65-F5344CB8AC3E}">
        <p14:creationId xmlns:p14="http://schemas.microsoft.com/office/powerpoint/2010/main" val="1464001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a:bodyPr>
          <a:lstStyle/>
          <a:p>
            <a:pPr algn="just">
              <a:lnSpc>
                <a:spcPct val="115000"/>
              </a:lnSpc>
              <a:spcAft>
                <a:spcPts val="800"/>
              </a:spcAft>
            </a:pPr>
            <a:r>
              <a:rPr lang="ar-SA" sz="1600" dirty="0">
                <a:ea typeface="Calibri"/>
              </a:rPr>
              <a:t>الرأي الرابع: قسم المدارس إلى قسمين كل قسم مؤثر في قسم اخر اي اربعة اقسام: الى امهات وهي مدرسة الكوفة ، ومدرسة البصرة، و اثرتا في بغداد والاندلس حسب المخطط الاتي:</a:t>
            </a:r>
            <a:endParaRPr lang="en-US" sz="1200" dirty="0">
              <a:ea typeface="Calibri"/>
              <a:cs typeface="Arial"/>
            </a:endParaRPr>
          </a:p>
          <a:p>
            <a:pPr algn="just">
              <a:lnSpc>
                <a:spcPct val="107000"/>
              </a:lnSpc>
              <a:spcAft>
                <a:spcPts val="800"/>
              </a:spcAft>
            </a:pPr>
            <a:r>
              <a:rPr lang="ar-SA" sz="1600" dirty="0">
                <a:ea typeface="Calibri"/>
              </a:rPr>
              <a:t>مدارس </a:t>
            </a:r>
            <a:r>
              <a:rPr lang="ar-SA" sz="1600" dirty="0" smtClean="0">
                <a:ea typeface="Calibri"/>
              </a:rPr>
              <a:t>امهات</a:t>
            </a:r>
            <a:endParaRPr lang="en-US" sz="1200" dirty="0">
              <a:ea typeface="Calibri"/>
              <a:cs typeface="Arial"/>
            </a:endParaRPr>
          </a:p>
          <a:p>
            <a:r>
              <a:rPr lang="ar-IQ" sz="1600" smtClean="0">
                <a:ea typeface="Calibri"/>
              </a:rPr>
              <a:t>البصرة </a:t>
            </a:r>
            <a:r>
              <a:rPr lang="ar-IQ" sz="1600" dirty="0" smtClean="0">
                <a:ea typeface="Calibri"/>
              </a:rPr>
              <a:t>أثرت في الأندلس </a:t>
            </a:r>
          </a:p>
          <a:p>
            <a:r>
              <a:rPr lang="ar-IQ" sz="1600" dirty="0" smtClean="0">
                <a:ea typeface="Calibri"/>
              </a:rPr>
              <a:t>الكوفة أثرت في بغداد </a:t>
            </a:r>
          </a:p>
          <a:p>
            <a:r>
              <a:rPr lang="ar-SA" sz="1600" dirty="0" smtClean="0">
                <a:ea typeface="Calibri"/>
              </a:rPr>
              <a:t>الرأي </a:t>
            </a:r>
            <a:r>
              <a:rPr lang="ar-SA" sz="1600" dirty="0">
                <a:ea typeface="Calibri"/>
              </a:rPr>
              <a:t>الخامس: وجود خمس مدارس وهي البصرة والكوفة، وبغداد ومصر، والاندلس وعلى هذا الرأي د. شوقي ضيف في كتابه (المدارس النحوية) ود. عبده الراجحي ((دروس في المذاهب النحوية)) وعد شوقي ضيف على </a:t>
            </a:r>
            <a:r>
              <a:rPr lang="ar-IQ" sz="1600" dirty="0">
                <a:ea typeface="Calibri"/>
              </a:rPr>
              <a:t>راس مدرسة البصرة الخليل وسيبويه وكتابه (الكتاب) والكوفة الكسائي والفراء وكتابه (معاني القران).</a:t>
            </a:r>
            <a:endParaRPr lang="ar-IQ" sz="1600" dirty="0"/>
          </a:p>
        </p:txBody>
      </p:sp>
    </p:spTree>
    <p:extLst>
      <p:ext uri="{BB962C8B-B14F-4D97-AF65-F5344CB8AC3E}">
        <p14:creationId xmlns:p14="http://schemas.microsoft.com/office/powerpoint/2010/main" val="454303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a:bodyPr>
          <a:lstStyle/>
          <a:p>
            <a:pPr algn="just">
              <a:lnSpc>
                <a:spcPct val="107000"/>
              </a:lnSpc>
              <a:spcAft>
                <a:spcPts val="800"/>
              </a:spcAft>
            </a:pPr>
            <a:r>
              <a:rPr lang="ar-SA" sz="1600" dirty="0">
                <a:ea typeface="Calibri"/>
              </a:rPr>
              <a:t>هذه الآراء هي موجز مختصر للآراء جميعا اي اجمال للآراء وهذا تفصيل في بعض الآراء وأسباب تمسك أصحابها بتلك الآراء.</a:t>
            </a:r>
            <a:endParaRPr lang="en-US" sz="1200" dirty="0">
              <a:ea typeface="Calibri"/>
              <a:cs typeface="Arial"/>
            </a:endParaRPr>
          </a:p>
          <a:p>
            <a:pPr algn="just">
              <a:lnSpc>
                <a:spcPct val="107000"/>
              </a:lnSpc>
              <a:spcAft>
                <a:spcPts val="800"/>
              </a:spcAft>
            </a:pPr>
            <a:r>
              <a:rPr lang="ar-SA" sz="1600" dirty="0">
                <a:ea typeface="Calibri"/>
              </a:rPr>
              <a:t>اولا: يرى جو تولد فايل (صاحب الرأي الاول) وعدم وجود مدرسة كوفية ويعترف بوجود (مدرسة بصرية للأسباب).</a:t>
            </a:r>
            <a:endParaRPr lang="en-US" sz="1200" dirty="0">
              <a:ea typeface="Calibri"/>
              <a:cs typeface="Arial"/>
            </a:endParaRPr>
          </a:p>
          <a:p>
            <a:pPr algn="just">
              <a:lnSpc>
                <a:spcPct val="107000"/>
              </a:lnSpc>
              <a:spcAft>
                <a:spcPts val="800"/>
              </a:spcAft>
            </a:pPr>
            <a:r>
              <a:rPr lang="ar-SA" sz="1600" dirty="0">
                <a:ea typeface="Calibri"/>
              </a:rPr>
              <a:t>1-ذكر جو تولد فآيل: إن الخليل وسيبويه اختلفوا مع الكسائي والفراء في مسائل وهذه المسائل اتبع فيها الكوفيون (يونس بن حبيب، </a:t>
            </a:r>
            <a:r>
              <a:rPr lang="ar-SA" sz="1600" dirty="0" err="1">
                <a:ea typeface="Calibri"/>
              </a:rPr>
              <a:t>وهوبصري</a:t>
            </a:r>
            <a:r>
              <a:rPr lang="ar-SA" sz="1600" dirty="0">
                <a:ea typeface="Calibri"/>
              </a:rPr>
              <a:t>، اي ان الخلاف هو فيما بين البصريين وذكرها الانباري في (الانصاف)و(الزمخشري)في كتابه (المفصل)وهي خمس مسائل في الانصاف وتسع مسائل في (المفصل).</a:t>
            </a:r>
            <a:endParaRPr lang="en-US" sz="1200" dirty="0">
              <a:ea typeface="Calibri"/>
              <a:cs typeface="Arial"/>
            </a:endParaRPr>
          </a:p>
          <a:p>
            <a:pPr algn="just">
              <a:lnSpc>
                <a:spcPct val="107000"/>
              </a:lnSpc>
              <a:spcAft>
                <a:spcPts val="800"/>
              </a:spcAft>
            </a:pPr>
            <a:r>
              <a:rPr lang="ar-SA" sz="1600" dirty="0">
                <a:ea typeface="Calibri"/>
              </a:rPr>
              <a:t>2-ذكر المسائل التي اختلف فيها الكوفيون فيما بينهم مثل اختلاف الكسائي مع تلميذه الفراء في مسائل وهناك </a:t>
            </a:r>
            <a:r>
              <a:rPr lang="ar-SA" sz="1600" dirty="0" smtClean="0">
                <a:ea typeface="Calibri"/>
              </a:rPr>
              <a:t>م</a:t>
            </a:r>
            <a:r>
              <a:rPr lang="ar-IQ" sz="1600" dirty="0">
                <a:ea typeface="Calibri"/>
              </a:rPr>
              <a:t>ن</a:t>
            </a:r>
            <a:r>
              <a:rPr lang="ar-SA" sz="1600" dirty="0" smtClean="0">
                <a:ea typeface="Calibri"/>
              </a:rPr>
              <a:t> </a:t>
            </a:r>
            <a:r>
              <a:rPr lang="ar-SA" sz="1600" dirty="0">
                <a:ea typeface="Calibri"/>
              </a:rPr>
              <a:t>نقد أراء (جو تولد فآيل) برده عليه بقوله الاتي</a:t>
            </a:r>
            <a:r>
              <a:rPr lang="ar-IQ" sz="1600" dirty="0">
                <a:ea typeface="Calibri"/>
              </a:rPr>
              <a:t>:</a:t>
            </a:r>
            <a:endParaRPr lang="en-US" sz="1200" dirty="0">
              <a:ea typeface="Calibri"/>
              <a:cs typeface="Arial"/>
            </a:endParaRPr>
          </a:p>
          <a:p>
            <a:endParaRPr lang="ar-IQ" sz="1600" dirty="0"/>
          </a:p>
        </p:txBody>
      </p:sp>
    </p:spTree>
    <p:extLst>
      <p:ext uri="{BB962C8B-B14F-4D97-AF65-F5344CB8AC3E}">
        <p14:creationId xmlns:p14="http://schemas.microsoft.com/office/powerpoint/2010/main" val="440336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a:bodyPr>
          <a:lstStyle/>
          <a:p>
            <a:pPr algn="just">
              <a:lnSpc>
                <a:spcPct val="107000"/>
              </a:lnSpc>
              <a:spcAft>
                <a:spcPts val="800"/>
              </a:spcAft>
            </a:pPr>
            <a:r>
              <a:rPr lang="ar-SA" sz="1800" b="1" dirty="0">
                <a:ea typeface="Times New Roman"/>
                <a:cs typeface="Times New Roman"/>
              </a:rPr>
              <a:t> </a:t>
            </a:r>
            <a:r>
              <a:rPr lang="ar-SA" sz="1600" dirty="0">
                <a:ea typeface="Calibri"/>
              </a:rPr>
              <a:t>(1) -ان اتباع الكسائي والفراء يونس بن حبيب لا يعد دليلا على عدم وجود مدرسة كوفية وتأثر الكسائي والفراء بيونس لا يقارن بتأثرها بآراء الخليل وسيبويه بل ان هناك تأثر من الكسائي والفراء بمئتي مسألة تأثير بها بالخليل وسيبويه بل ان النحو الكوفي معتمد في نشأته على النحو البصري واختلفوا في الفروع ولم يختلفوا في </a:t>
            </a:r>
            <a:r>
              <a:rPr lang="ar-SA" sz="1600" dirty="0" err="1">
                <a:ea typeface="Calibri"/>
              </a:rPr>
              <a:t>اﻷصول</a:t>
            </a:r>
            <a:r>
              <a:rPr lang="ar-SA" sz="1600" dirty="0">
                <a:ea typeface="Calibri"/>
              </a:rPr>
              <a:t>.</a:t>
            </a:r>
            <a:endParaRPr lang="en-US" sz="1200" dirty="0">
              <a:ea typeface="Calibri"/>
              <a:cs typeface="Arial"/>
            </a:endParaRPr>
          </a:p>
          <a:p>
            <a:pPr algn="just">
              <a:lnSpc>
                <a:spcPct val="107000"/>
              </a:lnSpc>
              <a:spcAft>
                <a:spcPts val="800"/>
              </a:spcAft>
            </a:pPr>
            <a:r>
              <a:rPr lang="ar-SA" sz="1600" dirty="0">
                <a:ea typeface="Calibri"/>
              </a:rPr>
              <a:t>(2) -اختلاف الكوفيين فيما بينهم لا يعد دليلا على عدم وجود مدرسة كوفية لان البصريين اختلفوا فيما بينهم مثل اختلاف سيبويه مع الخليل في مسائل في (الكتاب).... وخالف راويته وحامل كتابه وناشره واستدراك المبرد على سيبويه في مسائل على الكتاب سماها ((مسائل الغلط)) ومع هذا لم يقل أحد على ان الخليل وسيبويه والاخفش والمبرد قد كونوا مدرسة.</a:t>
            </a:r>
            <a:endParaRPr lang="en-US" sz="1200" dirty="0">
              <a:ea typeface="Calibri"/>
              <a:cs typeface="Arial"/>
            </a:endParaRPr>
          </a:p>
          <a:p>
            <a:pPr algn="just">
              <a:lnSpc>
                <a:spcPct val="107000"/>
              </a:lnSpc>
              <a:spcAft>
                <a:spcPts val="800"/>
              </a:spcAft>
            </a:pPr>
            <a:r>
              <a:rPr lang="ar-SA" sz="1600" dirty="0">
                <a:ea typeface="Calibri"/>
              </a:rPr>
              <a:t>-ودافع </a:t>
            </a:r>
            <a:r>
              <a:rPr lang="ar-SA" sz="1600" dirty="0" err="1">
                <a:ea typeface="Calibri"/>
              </a:rPr>
              <a:t>د.مهدي</a:t>
            </a:r>
            <a:r>
              <a:rPr lang="ar-SA" sz="1600" dirty="0">
                <a:ea typeface="Calibri"/>
              </a:rPr>
              <a:t> المخزومي عن وجود مدرسة الكوفة وأنكر وجود مدرسة بغداد حيث حاول اثبات ذلك عن طريق.</a:t>
            </a:r>
            <a:endParaRPr lang="en-US" sz="1200" dirty="0">
              <a:ea typeface="Calibri"/>
              <a:cs typeface="Arial"/>
            </a:endParaRPr>
          </a:p>
          <a:p>
            <a:pPr algn="just">
              <a:lnSpc>
                <a:spcPct val="107000"/>
              </a:lnSpc>
              <a:spcAft>
                <a:spcPts val="800"/>
              </a:spcAft>
            </a:pPr>
            <a:r>
              <a:rPr lang="ar-SA" sz="1600" dirty="0">
                <a:ea typeface="Calibri"/>
              </a:rPr>
              <a:t>اولا: قول ابن النديم في (خلط المذهبين) لم يقصد به خلط رأي المدرستين الكوفية والبصرية لأنه لو قصد ذلك لعد ابأ اسحاق الزجاج في مقدمة الذين (خلطوا المذهبين) ولكن عده من البصريين ومن اصحاب المبرد.</a:t>
            </a:r>
            <a:endParaRPr lang="en-US" sz="1200" dirty="0">
              <a:ea typeface="Calibri"/>
              <a:cs typeface="Arial"/>
            </a:endParaRPr>
          </a:p>
          <a:p>
            <a:pPr algn="just">
              <a:lnSpc>
                <a:spcPct val="150000"/>
              </a:lnSpc>
            </a:pPr>
            <a:endParaRPr lang="ar-IQ" sz="1600" dirty="0"/>
          </a:p>
        </p:txBody>
      </p:sp>
    </p:spTree>
    <p:extLst>
      <p:ext uri="{BB962C8B-B14F-4D97-AF65-F5344CB8AC3E}">
        <p14:creationId xmlns:p14="http://schemas.microsoft.com/office/powerpoint/2010/main" val="2718208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a:bodyPr>
          <a:lstStyle/>
          <a:p>
            <a:pPr algn="just">
              <a:lnSpc>
                <a:spcPct val="107000"/>
              </a:lnSpc>
              <a:spcAft>
                <a:spcPts val="800"/>
              </a:spcAft>
            </a:pPr>
            <a:r>
              <a:rPr lang="ar-SA" sz="1600" dirty="0">
                <a:ea typeface="Calibri"/>
              </a:rPr>
              <a:t>ثانيا: </a:t>
            </a:r>
            <a:r>
              <a:rPr lang="ar-SA" sz="1600" dirty="0" err="1">
                <a:ea typeface="Calibri"/>
              </a:rPr>
              <a:t>اﻷساس</a:t>
            </a:r>
            <a:r>
              <a:rPr lang="ar-SA" sz="1600" dirty="0">
                <a:ea typeface="Calibri"/>
              </a:rPr>
              <a:t> الذي بني عليه المحدثون وجود مدرسة بغدادية هم تلاميذ ثعلب والمبرد وثعلب كوفي والمبرد بصري والذي يتعلق في مؤلفات تلاميذه ثعلب والمبرد لا يجد هؤلاء التلاميذ متأثرين بثعلب ولا بالمبرد وخير دليل الزجاج الذي عدوه بصريا وليس بغداديا.</a:t>
            </a:r>
            <a:endParaRPr lang="en-US" sz="1200" dirty="0">
              <a:ea typeface="Calibri"/>
              <a:cs typeface="Arial"/>
            </a:endParaRPr>
          </a:p>
          <a:p>
            <a:pPr algn="just">
              <a:lnSpc>
                <a:spcPct val="107000"/>
              </a:lnSpc>
              <a:spcAft>
                <a:spcPts val="800"/>
              </a:spcAft>
            </a:pPr>
            <a:r>
              <a:rPr lang="ar-SA" sz="1600" dirty="0">
                <a:ea typeface="Calibri"/>
              </a:rPr>
              <a:t>-وهناك رأي يقول: لا نستطيع ان نلغي وجود المدرسة الكوفية لان هذه المدرسة لها اصول في السماع والقياس والقراءات ولها مصطلحاتها الخاصة بها بل بعضها يستخدمها البصريون في كتبهم مثل النعت يقابل الصفحة عند البصرين وكثير من البصريين يستخدمون النعت في كتبهم وكذلك (نائب الفاعل) الذي يسميه الكوفيون (مالم يسم فاعله).</a:t>
            </a:r>
            <a:endParaRPr lang="en-US" sz="1200" dirty="0">
              <a:ea typeface="Calibri"/>
              <a:cs typeface="Arial"/>
            </a:endParaRPr>
          </a:p>
          <a:p>
            <a:pPr algn="just">
              <a:lnSpc>
                <a:spcPct val="107000"/>
              </a:lnSpc>
              <a:spcAft>
                <a:spcPts val="800"/>
              </a:spcAft>
            </a:pPr>
            <a:r>
              <a:rPr lang="ar-IQ" sz="2000" b="1" dirty="0">
                <a:ea typeface="Calibri"/>
              </a:rPr>
              <a:t>خلاصة الرأي:</a:t>
            </a:r>
            <a:endParaRPr lang="en-US" sz="1200" dirty="0">
              <a:ea typeface="Calibri"/>
              <a:cs typeface="Arial"/>
            </a:endParaRPr>
          </a:p>
          <a:p>
            <a:pPr algn="just">
              <a:lnSpc>
                <a:spcPct val="107000"/>
              </a:lnSpc>
              <a:spcAft>
                <a:spcPts val="800"/>
              </a:spcAft>
            </a:pPr>
            <a:r>
              <a:rPr lang="ar-SA" sz="1600" dirty="0">
                <a:ea typeface="Calibri"/>
              </a:rPr>
              <a:t>(1) -ينسب الباحثون القدماء النحو او النحوي الى البلد الذي عرف به او اشتهر به فيقولون: (اهل </a:t>
            </a:r>
            <a:r>
              <a:rPr lang="ar-SA" sz="1600" dirty="0" err="1">
                <a:ea typeface="Calibri"/>
              </a:rPr>
              <a:t>البصرة.اهل</a:t>
            </a:r>
            <a:r>
              <a:rPr lang="ar-SA" sz="1600" dirty="0">
                <a:ea typeface="Calibri"/>
              </a:rPr>
              <a:t> الكوفة وهكذا).</a:t>
            </a:r>
            <a:endParaRPr lang="en-US" sz="1200" dirty="0">
              <a:ea typeface="Calibri"/>
              <a:cs typeface="Arial"/>
            </a:endParaRPr>
          </a:p>
          <a:p>
            <a:pPr algn="just">
              <a:lnSpc>
                <a:spcPct val="107000"/>
              </a:lnSpc>
              <a:spcAft>
                <a:spcPts val="800"/>
              </a:spcAft>
            </a:pPr>
            <a:r>
              <a:rPr lang="ar-SA" sz="1600" dirty="0">
                <a:ea typeface="Calibri"/>
              </a:rPr>
              <a:t>(2) -كان ابو بكر الزبيدي في كتابه (طبقات اللغويين والنحويين) اول من مثل كلمة (مذهب)واول من قسم النحاة نسبه الى مدنهم.</a:t>
            </a:r>
            <a:endParaRPr lang="en-US" sz="1200" dirty="0">
              <a:ea typeface="Calibri"/>
              <a:cs typeface="Arial"/>
            </a:endParaRPr>
          </a:p>
          <a:p>
            <a:r>
              <a:rPr lang="ar-SA" sz="1600" dirty="0">
                <a:ea typeface="Calibri"/>
              </a:rPr>
              <a:t>(3) – </a:t>
            </a:r>
            <a:r>
              <a:rPr lang="ar-SA" sz="1600" dirty="0" err="1">
                <a:ea typeface="Calibri"/>
              </a:rPr>
              <a:t>المرزباني</a:t>
            </a:r>
            <a:r>
              <a:rPr lang="ar-SA" sz="1600" dirty="0">
                <a:ea typeface="Calibri"/>
              </a:rPr>
              <a:t> أول من ذكر البغداديين ويسميهم من (خلط بين المذهبين).</a:t>
            </a:r>
            <a:endParaRPr lang="ar-IQ" sz="1600" dirty="0"/>
          </a:p>
        </p:txBody>
      </p:sp>
    </p:spTree>
    <p:extLst>
      <p:ext uri="{BB962C8B-B14F-4D97-AF65-F5344CB8AC3E}">
        <p14:creationId xmlns:p14="http://schemas.microsoft.com/office/powerpoint/2010/main" val="3188015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a:bodyPr>
          <a:lstStyle/>
          <a:p>
            <a:pPr algn="just">
              <a:lnSpc>
                <a:spcPct val="107000"/>
              </a:lnSpc>
              <a:spcAft>
                <a:spcPts val="800"/>
              </a:spcAft>
            </a:pPr>
            <a:r>
              <a:rPr lang="ar-SA" sz="1600" dirty="0">
                <a:ea typeface="Calibri"/>
              </a:rPr>
              <a:t>وانما قصد تميزهم عن البصريين والكوفيين ونجد هذا الشي نفسه عند ابن النديم فقد ذكر اهل بغداد وسماهم (خلطوا بين المذهبين).</a:t>
            </a:r>
            <a:endParaRPr lang="en-US" sz="1200" dirty="0">
              <a:ea typeface="Calibri"/>
              <a:cs typeface="Arial"/>
            </a:endParaRPr>
          </a:p>
          <a:p>
            <a:pPr algn="just">
              <a:lnSpc>
                <a:spcPct val="107000"/>
              </a:lnSpc>
              <a:spcAft>
                <a:spcPts val="800"/>
              </a:spcAft>
            </a:pPr>
            <a:r>
              <a:rPr lang="ar-SA" sz="1600" dirty="0">
                <a:ea typeface="Calibri"/>
              </a:rPr>
              <a:t>(4) -اختلف المحدثون في تسمية مدرسة او مذهب تجوز ام لا واختلفوا في عدد من المدارس فمنهم من قال واحدة فقط او اثنين فقط الى ان وصلوا الى خمس مدارس.</a:t>
            </a:r>
            <a:endParaRPr lang="en-US" sz="1200" dirty="0">
              <a:ea typeface="Calibri"/>
              <a:cs typeface="Arial"/>
            </a:endParaRPr>
          </a:p>
          <a:p>
            <a:pPr algn="just">
              <a:lnSpc>
                <a:spcPct val="107000"/>
              </a:lnSpc>
              <a:spcAft>
                <a:spcPts val="800"/>
              </a:spcAft>
            </a:pPr>
            <a:r>
              <a:rPr lang="ar-IQ" sz="1600" dirty="0">
                <a:ea typeface="Calibri"/>
              </a:rPr>
              <a:t> (5) -</a:t>
            </a:r>
            <a:r>
              <a:rPr lang="ar-SA" sz="1600" dirty="0">
                <a:ea typeface="Calibri"/>
              </a:rPr>
              <a:t>نشأ النحو في البصرة واتبع الكوفيون البصريين بعد ذلك وخالفوهم في مسائل تعود الى الاصول النحوية من سماع وقياس وعلة وعامل نحوي.</a:t>
            </a:r>
            <a:endParaRPr lang="en-US" sz="1200" dirty="0">
              <a:ea typeface="Calibri"/>
              <a:cs typeface="Arial"/>
            </a:endParaRPr>
          </a:p>
          <a:p>
            <a:pPr algn="just">
              <a:lnSpc>
                <a:spcPct val="107000"/>
              </a:lnSpc>
              <a:spcAft>
                <a:spcPts val="800"/>
              </a:spcAft>
            </a:pPr>
            <a:r>
              <a:rPr lang="ar-SA" sz="1600" dirty="0">
                <a:ea typeface="Calibri"/>
              </a:rPr>
              <a:t>(6) -مهما تعدت المدارس فهذا لا يعني وجود مناهج متباعدة عن الاخرى او مستقلة لا رابط لها ولا تشابه فيها بل هي اعتراضات فردية خاصة لدى بعض النحاة تطورت الى اراء جماعية عامة.</a:t>
            </a:r>
            <a:endParaRPr lang="en-US" sz="1200" dirty="0">
              <a:ea typeface="Calibri"/>
              <a:cs typeface="Arial"/>
            </a:endParaRPr>
          </a:p>
          <a:p>
            <a:r>
              <a:rPr lang="ar-SA" sz="1600" dirty="0">
                <a:ea typeface="Calibri"/>
              </a:rPr>
              <a:t>(7) -اختلفوا في الظواهر النحوية مثل الحذف والتقدير والتأويل والمصطلحات وهذا نتيجة الجهود المبذولة من علماء النحو.</a:t>
            </a:r>
            <a:endParaRPr lang="ar-IQ" sz="1600" dirty="0"/>
          </a:p>
        </p:txBody>
      </p:sp>
    </p:spTree>
    <p:extLst>
      <p:ext uri="{BB962C8B-B14F-4D97-AF65-F5344CB8AC3E}">
        <p14:creationId xmlns:p14="http://schemas.microsoft.com/office/powerpoint/2010/main" val="1197848408"/>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894</Words>
  <Application>Microsoft Office PowerPoint</Application>
  <PresentationFormat>عرض على الشاشة (3:4)‏</PresentationFormat>
  <Paragraphs>29</Paragraphs>
  <Slides>6</Slides>
  <Notes>0</Notes>
  <HiddenSlides>0</HiddenSlides>
  <MMClips>0</MMClips>
  <ScaleCrop>false</ScaleCrop>
  <HeadingPairs>
    <vt:vector size="4" baseType="variant">
      <vt:variant>
        <vt:lpstr>نسق</vt:lpstr>
      </vt:variant>
      <vt:variant>
        <vt:i4>1</vt:i4>
      </vt:variant>
      <vt:variant>
        <vt:lpstr>عناوين الشرائح</vt:lpstr>
      </vt:variant>
      <vt:variant>
        <vt:i4>6</vt:i4>
      </vt:variant>
    </vt:vector>
  </HeadingPairs>
  <TitlesOfParts>
    <vt:vector size="7" baseType="lpstr">
      <vt:lpstr>سمة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riyadh</dc:creator>
  <cp:lastModifiedBy>riyadh</cp:lastModifiedBy>
  <cp:revision>8</cp:revision>
  <dcterms:created xsi:type="dcterms:W3CDTF">2018-12-09T21:47:05Z</dcterms:created>
  <dcterms:modified xsi:type="dcterms:W3CDTF">2018-12-10T20:05:03Z</dcterms:modified>
</cp:coreProperties>
</file>