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90" d="100"/>
          <a:sy n="90" d="100"/>
        </p:scale>
        <p:origin x="-816" y="88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dirty="0">
                <a:ea typeface="Calibri"/>
                <a:cs typeface="Simplified Arabic"/>
              </a:rPr>
              <a:t>المحاضرة الثالثة: مصطلح المدرسة عند القدماء .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4158020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07000"/>
              </a:lnSpc>
              <a:spcAft>
                <a:spcPts val="800"/>
              </a:spcAft>
            </a:pPr>
            <a:r>
              <a:rPr lang="ar-SA" sz="2200" dirty="0">
                <a:ea typeface="Calibri"/>
              </a:rPr>
              <a:t>هناك كتب تحدثت عن تاريخ النحو العربي وقبل ان ندرس مناهج هذه الكتب نجدها قد استخدمت عبارات مثل (اهل البصرة) و(اهل الكوفة) او (علماء البصرة) او (علماء الكوفة) ولابد لنا من تتبع اصول هذه الكلمات ومن استخدامها؟</a:t>
            </a:r>
            <a:endParaRPr lang="en-US" sz="1600" dirty="0">
              <a:ea typeface="Calibri"/>
              <a:cs typeface="Arial"/>
            </a:endParaRPr>
          </a:p>
          <a:p>
            <a:pPr algn="just">
              <a:lnSpc>
                <a:spcPct val="107000"/>
              </a:lnSpc>
              <a:spcAft>
                <a:spcPts val="800"/>
              </a:spcAft>
            </a:pPr>
            <a:r>
              <a:rPr lang="ar-SA" sz="2200" dirty="0">
                <a:ea typeface="Calibri"/>
              </a:rPr>
              <a:t>وهم على قسمين</a:t>
            </a:r>
            <a:r>
              <a:rPr lang="ar-IQ" sz="2200" dirty="0">
                <a:ea typeface="Calibri"/>
              </a:rPr>
              <a:t>:</a:t>
            </a:r>
            <a:endParaRPr lang="en-US" sz="1600" dirty="0">
              <a:ea typeface="Calibri"/>
              <a:cs typeface="Arial"/>
            </a:endParaRPr>
          </a:p>
          <a:p>
            <a:pPr algn="just">
              <a:lnSpc>
                <a:spcPct val="107000"/>
              </a:lnSpc>
              <a:spcAft>
                <a:spcPts val="800"/>
              </a:spcAft>
            </a:pPr>
            <a:r>
              <a:rPr lang="ar-SA" sz="2200" dirty="0">
                <a:ea typeface="Calibri"/>
              </a:rPr>
              <a:t>القسم الاول: كتب القدماء: وهذه الكتب اسم (مدرسة)ولا(مذهب) ماعدا كتابي الزبيدي (طبقات اللغويين والنحويين) وكتاب ابن النديم (الفهرست)</a:t>
            </a:r>
            <a:endParaRPr lang="en-US" sz="1600" dirty="0">
              <a:ea typeface="Calibri"/>
              <a:cs typeface="Arial"/>
            </a:endParaRPr>
          </a:p>
          <a:p>
            <a:pPr algn="just">
              <a:lnSpc>
                <a:spcPct val="107000"/>
              </a:lnSpc>
              <a:spcAft>
                <a:spcPts val="800"/>
              </a:spcAft>
            </a:pPr>
            <a:r>
              <a:rPr lang="ar-SA" sz="2200" dirty="0">
                <a:ea typeface="Calibri"/>
              </a:rPr>
              <a:t>وهذان الكتابان هما اللذان ذكرا اسم (مذهب)فقط اما بقية الكتب الاخرى فلم تذكر لا (مدرسة)ولا(مذهب)</a:t>
            </a:r>
            <a:endParaRPr lang="en-US" sz="1600" dirty="0">
              <a:ea typeface="Calibri"/>
              <a:cs typeface="Arial"/>
            </a:endParaRPr>
          </a:p>
          <a:p>
            <a:pPr algn="just">
              <a:lnSpc>
                <a:spcPct val="107000"/>
              </a:lnSpc>
              <a:spcAft>
                <a:spcPts val="800"/>
              </a:spcAft>
            </a:pPr>
            <a:r>
              <a:rPr lang="ar-SA" sz="2200" dirty="0">
                <a:ea typeface="Calibri"/>
              </a:rPr>
              <a:t>القسم الثاني: كتب المحدثين: وهي اول من ذكر اسم مدرسة وسوف نذكرها بعد عرض مناهج الكتب القديمة حسب تسلسلها الزمني</a:t>
            </a:r>
            <a:endParaRPr lang="en-US" sz="1600" dirty="0">
              <a:ea typeface="Calibri"/>
              <a:cs typeface="Arial"/>
            </a:endParaRPr>
          </a:p>
          <a:p>
            <a:pPr algn="just">
              <a:lnSpc>
                <a:spcPct val="107000"/>
              </a:lnSpc>
              <a:spcAft>
                <a:spcPts val="800"/>
              </a:spcAft>
            </a:pPr>
            <a:r>
              <a:rPr lang="ar-SA" sz="2900" b="1" dirty="0">
                <a:ea typeface="Calibri"/>
              </a:rPr>
              <a:t>اولا: مناهج الكتب القديمة في تاريخ النحو</a:t>
            </a:r>
            <a:r>
              <a:rPr lang="ar-IQ" sz="2900" b="1" dirty="0">
                <a:ea typeface="Calibri"/>
              </a:rPr>
              <a:t>:</a:t>
            </a:r>
            <a:endParaRPr lang="en-US" sz="1600" dirty="0">
              <a:ea typeface="Calibri"/>
              <a:cs typeface="Arial"/>
            </a:endParaRPr>
          </a:p>
          <a:p>
            <a:pPr algn="just">
              <a:lnSpc>
                <a:spcPct val="107000"/>
              </a:lnSpc>
              <a:spcAft>
                <a:spcPts val="800"/>
              </a:spcAft>
            </a:pPr>
            <a:r>
              <a:rPr lang="en-US" sz="2200" dirty="0">
                <a:ea typeface="Calibri"/>
                <a:cs typeface="Arial"/>
              </a:rPr>
              <a:t>(1)</a:t>
            </a:r>
            <a:r>
              <a:rPr lang="ar-SA" sz="2200" dirty="0">
                <a:ea typeface="Calibri"/>
              </a:rPr>
              <a:t>- منهج كتاب (طبقات فحول الشعراء): محمد بن سلام الجمحي (ت 231 هـ)</a:t>
            </a:r>
            <a:endParaRPr lang="en-US" sz="1600" dirty="0">
              <a:ea typeface="Calibri"/>
              <a:cs typeface="Arial"/>
            </a:endParaRPr>
          </a:p>
          <a:p>
            <a:pPr algn="just">
              <a:lnSpc>
                <a:spcPct val="107000"/>
              </a:lnSpc>
              <a:spcAft>
                <a:spcPts val="800"/>
              </a:spcAft>
            </a:pPr>
            <a:r>
              <a:rPr lang="ar-SA" sz="2200" dirty="0">
                <a:ea typeface="Calibri"/>
              </a:rPr>
              <a:t>أ_ ترجم</a:t>
            </a:r>
            <a:r>
              <a:rPr lang="ar-IQ" sz="2200" dirty="0">
                <a:ea typeface="Calibri"/>
              </a:rPr>
              <a:t> </a:t>
            </a:r>
            <a:r>
              <a:rPr lang="ar-IQ" sz="2200" dirty="0" err="1">
                <a:ea typeface="Calibri"/>
              </a:rPr>
              <a:t>ﻷبى</a:t>
            </a:r>
            <a:r>
              <a:rPr lang="ar-IQ" sz="2200" dirty="0">
                <a:ea typeface="Calibri"/>
              </a:rPr>
              <a:t> </a:t>
            </a:r>
            <a:r>
              <a:rPr lang="ar-SA" sz="2200" dirty="0" err="1">
                <a:ea typeface="Calibri"/>
              </a:rPr>
              <a:t>اﻷسود</a:t>
            </a:r>
            <a:r>
              <a:rPr lang="ar-SA" sz="2200" dirty="0">
                <a:ea typeface="Calibri"/>
              </a:rPr>
              <a:t> الدؤلي (ت69 هـ) وعده مؤسس (علم العربية) ويقصد بعلم العربية قديما عند العرب ب (علم النحو).</a:t>
            </a:r>
            <a:endParaRPr lang="en-US" sz="1600" dirty="0">
              <a:ea typeface="Calibri"/>
              <a:cs typeface="Arial"/>
            </a:endParaRPr>
          </a:p>
          <a:p>
            <a:pPr algn="just">
              <a:lnSpc>
                <a:spcPct val="107000"/>
              </a:lnSpc>
              <a:spcAft>
                <a:spcPts val="800"/>
              </a:spcAft>
            </a:pPr>
            <a:r>
              <a:rPr lang="ar-SA" sz="2200" dirty="0">
                <a:ea typeface="Calibri"/>
              </a:rPr>
              <a:t>ب_ عد اهل البصرة أقدم من غيرهم في علم النحو واللغات (اللهجات)والغريب وعنوا بهذه العلوم عناية كبيرة.</a:t>
            </a:r>
            <a:endParaRPr lang="en-US" sz="1600" dirty="0">
              <a:ea typeface="Calibri"/>
              <a:cs typeface="Arial"/>
            </a:endParaRPr>
          </a:p>
          <a:p>
            <a:pPr algn="just">
              <a:lnSpc>
                <a:spcPct val="107000"/>
              </a:lnSpc>
              <a:spcAft>
                <a:spcPts val="800"/>
              </a:spcAft>
            </a:pPr>
            <a:r>
              <a:rPr lang="ar-SA" sz="2200" dirty="0">
                <a:ea typeface="Calibri"/>
              </a:rPr>
              <a:t>ج_ ترجم لكل من يحيى بن يعمر وعبد الله بن ابي اسحاق الحضرمي وابي عمر وبن العملاء وانتهى بالخليل بن احمد الفراهيدي (ت 175هــ) ولم ينسب هؤلاء الى مدرسة وانما عدهم من اهل البصرة فقط</a:t>
            </a:r>
            <a:r>
              <a:rPr lang="ar-IQ" sz="2200" dirty="0">
                <a:ea typeface="Calibri"/>
              </a:rPr>
              <a:t>:</a:t>
            </a:r>
            <a:endParaRPr lang="en-US" sz="1600" dirty="0">
              <a:ea typeface="Calibri"/>
              <a:cs typeface="Arial"/>
            </a:endParaRPr>
          </a:p>
          <a:p>
            <a:pPr algn="just">
              <a:lnSpc>
                <a:spcPct val="107000"/>
              </a:lnSpc>
              <a:spcAft>
                <a:spcPts val="800"/>
              </a:spcAft>
            </a:pPr>
            <a:r>
              <a:rPr lang="ar-SA" sz="2200" dirty="0">
                <a:ea typeface="Calibri"/>
              </a:rPr>
              <a:t>(2) -منهج كتاب (المعارف): ابن قتيبة الدينوري (ت 276هـ).</a:t>
            </a:r>
            <a:endParaRPr lang="en-US" sz="1600" dirty="0">
              <a:ea typeface="Calibri"/>
              <a:cs typeface="Arial"/>
            </a:endParaRPr>
          </a:p>
          <a:p>
            <a:pPr algn="just">
              <a:lnSpc>
                <a:spcPct val="107000"/>
              </a:lnSpc>
              <a:spcAft>
                <a:spcPts val="800"/>
              </a:spcAft>
            </a:pPr>
            <a:r>
              <a:rPr lang="ar-SA" sz="2200" dirty="0">
                <a:ea typeface="Calibri"/>
              </a:rPr>
              <a:t>أبحث في الشعر واصحاب الغريب والنحو.</a:t>
            </a:r>
            <a:endParaRPr lang="en-US" sz="1600" dirty="0">
              <a:ea typeface="Calibri"/>
              <a:cs typeface="Arial"/>
            </a:endParaRPr>
          </a:p>
          <a:p>
            <a:endParaRPr lang="ar-IQ" sz="1600" dirty="0"/>
          </a:p>
        </p:txBody>
      </p:sp>
    </p:spTree>
    <p:extLst>
      <p:ext uri="{BB962C8B-B14F-4D97-AF65-F5344CB8AC3E}">
        <p14:creationId xmlns:p14="http://schemas.microsoft.com/office/powerpoint/2010/main" val="3819036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07000"/>
              </a:lnSpc>
              <a:spcAft>
                <a:spcPts val="800"/>
              </a:spcAft>
            </a:pPr>
            <a:r>
              <a:rPr lang="ar-SA" sz="1600" dirty="0">
                <a:ea typeface="Calibri"/>
              </a:rPr>
              <a:t>أبحث في الشعر واصحاب الغريب والنحو.</a:t>
            </a:r>
            <a:endParaRPr lang="en-US" sz="1200" dirty="0">
              <a:ea typeface="Calibri"/>
              <a:cs typeface="Arial"/>
            </a:endParaRPr>
          </a:p>
          <a:p>
            <a:pPr algn="just">
              <a:lnSpc>
                <a:spcPct val="107000"/>
              </a:lnSpc>
              <a:spcAft>
                <a:spcPts val="800"/>
              </a:spcAft>
            </a:pPr>
            <a:r>
              <a:rPr lang="ar-SA" sz="1600" dirty="0">
                <a:ea typeface="Calibri"/>
              </a:rPr>
              <a:t>ب_ ترجم </a:t>
            </a:r>
            <a:r>
              <a:rPr lang="ar-SA" sz="1600" dirty="0" err="1">
                <a:ea typeface="Calibri"/>
              </a:rPr>
              <a:t>ﻷهل</a:t>
            </a:r>
            <a:r>
              <a:rPr lang="ar-SA" sz="1600" dirty="0">
                <a:ea typeface="Calibri"/>
              </a:rPr>
              <a:t> البصرة والكوفة فقط وهم ابو عمر بن العلاء ويحيى بن عمر ويونس بن حبيب وحماد الراوية وابو عمرو بن العلاء والكوفي والخليل بن احمد الفراهيدي والنضر بن شميل </a:t>
            </a:r>
            <a:r>
              <a:rPr lang="ar-SA" sz="1600" dirty="0" err="1">
                <a:ea typeface="Calibri"/>
              </a:rPr>
              <a:t>والمؤرج</a:t>
            </a:r>
            <a:r>
              <a:rPr lang="ar-SA" sz="1600" dirty="0">
                <a:ea typeface="Calibri"/>
              </a:rPr>
              <a:t> السدوسي وأبو عبيدة والاصمعي وخلف الاحمر والكسائي والفراء والاخفش الاوسط (سعيد بن مسعدة) وابن الاعرابي وابو مهدية الاعرابي.</a:t>
            </a:r>
            <a:endParaRPr lang="en-US" sz="1200" dirty="0">
              <a:ea typeface="Calibri"/>
              <a:cs typeface="Arial"/>
            </a:endParaRPr>
          </a:p>
          <a:p>
            <a:pPr algn="just">
              <a:lnSpc>
                <a:spcPct val="107000"/>
              </a:lnSpc>
              <a:spcAft>
                <a:spcPts val="800"/>
              </a:spcAft>
            </a:pPr>
            <a:r>
              <a:rPr lang="ar-SA" sz="1600" dirty="0">
                <a:ea typeface="Calibri"/>
              </a:rPr>
              <a:t>ونلاحظ من هذه القائمة</a:t>
            </a:r>
            <a:endParaRPr lang="en-US" sz="1200" dirty="0">
              <a:ea typeface="Calibri"/>
              <a:cs typeface="Arial"/>
            </a:endParaRPr>
          </a:p>
          <a:p>
            <a:pPr algn="just">
              <a:lnSpc>
                <a:spcPct val="107000"/>
              </a:lnSpc>
              <a:spcAft>
                <a:spcPts val="800"/>
              </a:spcAft>
            </a:pPr>
            <a:r>
              <a:rPr lang="ar-SA" sz="1600" dirty="0">
                <a:ea typeface="Calibri"/>
              </a:rPr>
              <a:t>اولا: لم يفرق بين المشهورين وغير المشهورين من البصريين والكوفيين.</a:t>
            </a:r>
            <a:endParaRPr lang="en-US" sz="1200" dirty="0">
              <a:ea typeface="Calibri"/>
              <a:cs typeface="Arial"/>
            </a:endParaRPr>
          </a:p>
          <a:p>
            <a:pPr algn="just">
              <a:lnSpc>
                <a:spcPct val="107000"/>
              </a:lnSpc>
              <a:spcAft>
                <a:spcPts val="800"/>
              </a:spcAft>
            </a:pPr>
            <a:r>
              <a:rPr lang="ar-SA" sz="1600" dirty="0">
                <a:ea typeface="Calibri"/>
              </a:rPr>
              <a:t>ثانيا: لم يقسم الى كوفيين او بصريين.</a:t>
            </a:r>
            <a:endParaRPr lang="en-US" sz="1200" dirty="0">
              <a:ea typeface="Calibri"/>
              <a:cs typeface="Arial"/>
            </a:endParaRPr>
          </a:p>
          <a:p>
            <a:pPr algn="just">
              <a:lnSpc>
                <a:spcPct val="107000"/>
              </a:lnSpc>
              <a:spcAft>
                <a:spcPts val="800"/>
              </a:spcAft>
            </a:pPr>
            <a:r>
              <a:rPr lang="ar-SA" sz="1600" dirty="0">
                <a:ea typeface="Calibri"/>
              </a:rPr>
              <a:t>ثالثا: لم ينسبهم الى نحاة او لغويين.</a:t>
            </a:r>
            <a:endParaRPr lang="en-US" sz="1200" dirty="0">
              <a:ea typeface="Calibri"/>
              <a:cs typeface="Arial"/>
            </a:endParaRPr>
          </a:p>
          <a:p>
            <a:pPr algn="just">
              <a:lnSpc>
                <a:spcPct val="107000"/>
              </a:lnSpc>
              <a:spcAft>
                <a:spcPts val="800"/>
              </a:spcAft>
            </a:pPr>
            <a:r>
              <a:rPr lang="ar-SA" sz="1600" dirty="0">
                <a:ea typeface="Calibri"/>
              </a:rPr>
              <a:t>رابعا: لم يسمهم بمذهب او بمدرسة.</a:t>
            </a:r>
            <a:endParaRPr lang="en-US" sz="1200" dirty="0">
              <a:ea typeface="Calibri"/>
              <a:cs typeface="Arial"/>
            </a:endParaRPr>
          </a:p>
          <a:p>
            <a:pPr algn="just">
              <a:lnSpc>
                <a:spcPct val="107000"/>
              </a:lnSpc>
              <a:spcAft>
                <a:spcPts val="800"/>
              </a:spcAft>
            </a:pPr>
            <a:r>
              <a:rPr lang="ar-SA" sz="1600" dirty="0">
                <a:ea typeface="Calibri"/>
              </a:rPr>
              <a:t>خامسا: استخدام عبارات متكررة مثل (أروى اهل زمانه) وكان (صاحب) تقعير في كلامه و(استخدام الغريب في كلامه).</a:t>
            </a:r>
            <a:endParaRPr lang="en-US" sz="1200" dirty="0">
              <a:ea typeface="Calibri"/>
              <a:cs typeface="Arial"/>
            </a:endParaRPr>
          </a:p>
          <a:p>
            <a:pPr algn="just">
              <a:lnSpc>
                <a:spcPct val="107000"/>
              </a:lnSpc>
              <a:spcAft>
                <a:spcPts val="800"/>
              </a:spcAft>
            </a:pPr>
            <a:r>
              <a:rPr lang="ar-SA" sz="1600" dirty="0">
                <a:ea typeface="Calibri"/>
              </a:rPr>
              <a:t>(</a:t>
            </a:r>
            <a:r>
              <a:rPr lang="ar-IQ" sz="1600" dirty="0">
                <a:ea typeface="Calibri"/>
              </a:rPr>
              <a:t>3-)</a:t>
            </a:r>
            <a:r>
              <a:rPr lang="ar-SA" sz="1600" dirty="0">
                <a:ea typeface="Calibri"/>
              </a:rPr>
              <a:t> الشعر والشعراء: ابن قتيبة</a:t>
            </a:r>
            <a:r>
              <a:rPr lang="en-US" sz="1600" dirty="0">
                <a:ea typeface="Calibri"/>
                <a:cs typeface="Arial"/>
              </a:rPr>
              <a:t>:</a:t>
            </a:r>
            <a:r>
              <a:rPr lang="en-US" sz="1600" dirty="0">
                <a:latin typeface="Arial"/>
                <a:ea typeface="Calibri"/>
                <a:cs typeface="Arial"/>
              </a:rPr>
              <a:t> </a:t>
            </a:r>
            <a:r>
              <a:rPr lang="ar-SA" sz="1600" dirty="0">
                <a:latin typeface="Arial"/>
                <a:ea typeface="Calibri"/>
              </a:rPr>
              <a:t>-</a:t>
            </a:r>
            <a:endParaRPr lang="en-US" sz="1200" dirty="0">
              <a:ea typeface="Calibri"/>
              <a:cs typeface="Arial"/>
            </a:endParaRPr>
          </a:p>
          <a:p>
            <a:pPr algn="just">
              <a:lnSpc>
                <a:spcPct val="107000"/>
              </a:lnSpc>
              <a:spcAft>
                <a:spcPts val="800"/>
              </a:spcAft>
            </a:pPr>
            <a:r>
              <a:rPr lang="ar-IQ" sz="1600" dirty="0">
                <a:ea typeface="Calibri"/>
              </a:rPr>
              <a:t>1-</a:t>
            </a:r>
            <a:r>
              <a:rPr lang="ar-SA" sz="1600" dirty="0">
                <a:ea typeface="Calibri"/>
              </a:rPr>
              <a:t>ترجم للشعراء المشهورين فقط مثل أبي الاسود الدؤلي وخلف الأحمر.</a:t>
            </a:r>
            <a:endParaRPr lang="en-US" sz="1200" dirty="0">
              <a:ea typeface="Calibri"/>
              <a:cs typeface="Arial"/>
            </a:endParaRPr>
          </a:p>
          <a:p>
            <a:pPr algn="just">
              <a:lnSpc>
                <a:spcPct val="107000"/>
              </a:lnSpc>
              <a:spcAft>
                <a:spcPts val="800"/>
              </a:spcAft>
            </a:pPr>
            <a:r>
              <a:rPr lang="ar-SA" sz="1600" dirty="0">
                <a:ea typeface="Calibri"/>
              </a:rPr>
              <a:t>2-ذكر بعض الشعراء في شرحه للأبيات.</a:t>
            </a:r>
            <a:endParaRPr lang="en-US" sz="1200" dirty="0">
              <a:ea typeface="Calibri"/>
              <a:cs typeface="Arial"/>
            </a:endParaRPr>
          </a:p>
          <a:p>
            <a:pPr algn="just">
              <a:lnSpc>
                <a:spcPct val="107000"/>
              </a:lnSpc>
              <a:spcAft>
                <a:spcPts val="800"/>
              </a:spcAft>
            </a:pPr>
            <a:r>
              <a:rPr lang="ar-SA" sz="1600" dirty="0">
                <a:ea typeface="Calibri"/>
              </a:rPr>
              <a:t>(4) _ (</a:t>
            </a:r>
            <a:r>
              <a:rPr lang="ar-IQ" sz="1600" dirty="0">
                <a:ea typeface="Calibri"/>
              </a:rPr>
              <a:t>مراتب</a:t>
            </a:r>
            <a:r>
              <a:rPr lang="ar-SA" sz="1600" dirty="0">
                <a:ea typeface="Calibri"/>
              </a:rPr>
              <a:t> النحويين): ابو الطيب اللغوي (ت 351هـ).</a:t>
            </a:r>
            <a:endParaRPr lang="en-US" sz="1200" dirty="0">
              <a:ea typeface="Calibri"/>
              <a:cs typeface="Arial"/>
            </a:endParaRPr>
          </a:p>
          <a:p>
            <a:endParaRPr lang="ar-IQ" sz="1600" dirty="0"/>
          </a:p>
        </p:txBody>
      </p:sp>
    </p:spTree>
    <p:extLst>
      <p:ext uri="{BB962C8B-B14F-4D97-AF65-F5344CB8AC3E}">
        <p14:creationId xmlns:p14="http://schemas.microsoft.com/office/powerpoint/2010/main" val="127156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algn="just">
              <a:lnSpc>
                <a:spcPct val="107000"/>
              </a:lnSpc>
              <a:spcAft>
                <a:spcPts val="800"/>
              </a:spcAft>
            </a:pPr>
            <a:r>
              <a:rPr lang="ar-SA" sz="1600" dirty="0">
                <a:ea typeface="Calibri"/>
              </a:rPr>
              <a:t>-رتب كتابه حسب الزمن فبدا بالبصريين لان النحو نشأ عندهم قبل الكوفيين.</a:t>
            </a:r>
            <a:endParaRPr lang="en-US" sz="1200" dirty="0">
              <a:ea typeface="Calibri"/>
              <a:cs typeface="Arial"/>
            </a:endParaRPr>
          </a:p>
          <a:p>
            <a:pPr algn="just">
              <a:lnSpc>
                <a:spcPct val="107000"/>
              </a:lnSpc>
              <a:spcAft>
                <a:spcPts val="800"/>
              </a:spcAft>
            </a:pPr>
            <a:r>
              <a:rPr lang="ar-SA" sz="1600" dirty="0">
                <a:ea typeface="Calibri"/>
              </a:rPr>
              <a:t>2-ترجم لعدد من النحويين البصريين ولم يذكر انهم بصريون مثل ابي الاسود الدؤلي.</a:t>
            </a:r>
            <a:endParaRPr lang="en-US" sz="1200" dirty="0">
              <a:ea typeface="Calibri"/>
              <a:cs typeface="Arial"/>
            </a:endParaRPr>
          </a:p>
          <a:p>
            <a:pPr algn="just">
              <a:lnSpc>
                <a:spcPct val="107000"/>
              </a:lnSpc>
              <a:spcAft>
                <a:spcPts val="800"/>
              </a:spcAft>
            </a:pPr>
            <a:r>
              <a:rPr lang="ar-SA" sz="1600" dirty="0">
                <a:ea typeface="Calibri"/>
              </a:rPr>
              <a:t>3-اول ترجمة للكوفيين كانت </a:t>
            </a:r>
            <a:r>
              <a:rPr lang="ar-SA" sz="1600" dirty="0" err="1">
                <a:ea typeface="Calibri"/>
              </a:rPr>
              <a:t>ﻷبي</a:t>
            </a:r>
            <a:r>
              <a:rPr lang="ar-SA" sz="1600" dirty="0">
                <a:ea typeface="Calibri"/>
              </a:rPr>
              <a:t> جعفر الرواسي الى مدرسة بل نسبه للكوفة كسكن له.</a:t>
            </a:r>
            <a:endParaRPr lang="en-US" sz="1200" dirty="0">
              <a:ea typeface="Calibri"/>
              <a:cs typeface="Arial"/>
            </a:endParaRPr>
          </a:p>
          <a:p>
            <a:pPr algn="just">
              <a:lnSpc>
                <a:spcPct val="107000"/>
              </a:lnSpc>
              <a:spcAft>
                <a:spcPts val="800"/>
              </a:spcAft>
            </a:pPr>
            <a:r>
              <a:rPr lang="ar-SA" sz="1600" dirty="0">
                <a:ea typeface="Calibri"/>
              </a:rPr>
              <a:t>4-ترجم لابن محصين وقال عنه: يحسن شيئا من النحو وهو من اهل مكة ويعتمدون عليه اهل الكوفة في القراءة.</a:t>
            </a:r>
            <a:endParaRPr lang="en-US" sz="1200" dirty="0">
              <a:ea typeface="Calibri"/>
              <a:cs typeface="Arial"/>
            </a:endParaRPr>
          </a:p>
          <a:p>
            <a:pPr algn="just">
              <a:lnSpc>
                <a:spcPct val="107000"/>
              </a:lnSpc>
              <a:spcAft>
                <a:spcPts val="800"/>
              </a:spcAft>
            </a:pPr>
            <a:r>
              <a:rPr lang="ar-SA" sz="1600" dirty="0">
                <a:ea typeface="Calibri"/>
              </a:rPr>
              <a:t>5 -ترجم لأهل البصرة واولهم يحيى بن يعمر وعده اعلم الناس وافصحهم.</a:t>
            </a:r>
            <a:endParaRPr lang="en-US" sz="1200" dirty="0">
              <a:ea typeface="Calibri"/>
              <a:cs typeface="Arial"/>
            </a:endParaRPr>
          </a:p>
          <a:p>
            <a:pPr algn="just">
              <a:lnSpc>
                <a:spcPct val="107000"/>
              </a:lnSpc>
              <a:spcAft>
                <a:spcPts val="800"/>
              </a:spcAft>
            </a:pPr>
            <a:r>
              <a:rPr lang="ar-SA" sz="1600" dirty="0">
                <a:ea typeface="Calibri"/>
              </a:rPr>
              <a:t>6-قصد اهل البصرة واهل الكوفة ولم يسمهم بالنحاة بل (علماء العربية) أي (نحاة)وذكر الخليل ومعاصريه وتلاميذه وهما حمزة بن حبيب الزيات وقال عنه: انهلا يعرف ابسط اصول العربية.</a:t>
            </a:r>
            <a:endParaRPr lang="en-US" sz="1200" dirty="0">
              <a:ea typeface="Calibri"/>
              <a:cs typeface="Arial"/>
            </a:endParaRPr>
          </a:p>
          <a:p>
            <a:pPr algn="just">
              <a:lnSpc>
                <a:spcPct val="107000"/>
              </a:lnSpc>
              <a:spcAft>
                <a:spcPts val="800"/>
              </a:spcAft>
            </a:pPr>
            <a:r>
              <a:rPr lang="ar-SA" sz="1600" dirty="0">
                <a:ea typeface="Calibri"/>
              </a:rPr>
              <a:t>7-ذكر ان العلم يتركز في مدينتين هما (الكوفة) و (البصرة).</a:t>
            </a:r>
            <a:endParaRPr lang="en-US" sz="1200" dirty="0">
              <a:ea typeface="Calibri"/>
              <a:cs typeface="Arial"/>
            </a:endParaRPr>
          </a:p>
          <a:p>
            <a:pPr algn="just">
              <a:lnSpc>
                <a:spcPct val="107000"/>
              </a:lnSpc>
              <a:spcAft>
                <a:spcPts val="800"/>
              </a:spcAft>
            </a:pPr>
            <a:r>
              <a:rPr lang="ar-SA" sz="1600" dirty="0">
                <a:ea typeface="Calibri"/>
              </a:rPr>
              <a:t>وفضل اهل الكوفة على اهل بغداد في العلم لاستشهادهم في الروايات وتفاخروا بالنوادر.</a:t>
            </a:r>
            <a:endParaRPr lang="en-US" sz="1200" dirty="0">
              <a:ea typeface="Calibri"/>
              <a:cs typeface="Arial"/>
            </a:endParaRPr>
          </a:p>
          <a:p>
            <a:pPr algn="just">
              <a:lnSpc>
                <a:spcPct val="107000"/>
              </a:lnSpc>
              <a:spcAft>
                <a:spcPts val="800"/>
              </a:spcAft>
            </a:pPr>
            <a:r>
              <a:rPr lang="ar-SA" sz="1600" dirty="0">
                <a:ea typeface="Calibri"/>
              </a:rPr>
              <a:t>(5) -اخبار النحويين البصريين: ابو سعيد السيرافي (ت 368هـ).</a:t>
            </a:r>
            <a:endParaRPr lang="en-US" sz="1200" dirty="0">
              <a:ea typeface="Calibri"/>
              <a:cs typeface="Arial"/>
            </a:endParaRPr>
          </a:p>
          <a:p>
            <a:pPr algn="just">
              <a:lnSpc>
                <a:spcPct val="107000"/>
              </a:lnSpc>
              <a:spcAft>
                <a:spcPts val="800"/>
              </a:spcAft>
            </a:pPr>
            <a:r>
              <a:rPr lang="ar-SA" sz="1600" dirty="0">
                <a:ea typeface="Calibri"/>
              </a:rPr>
              <a:t>-اقتصر على نحاة البصريين وسماهم (البصريين)او (اهل البصرة) او مشهوري نحويّ البصرة.</a:t>
            </a:r>
            <a:endParaRPr lang="en-US" sz="1200" dirty="0">
              <a:ea typeface="Calibri"/>
              <a:cs typeface="Arial"/>
            </a:endParaRPr>
          </a:p>
          <a:p>
            <a:pPr algn="just">
              <a:lnSpc>
                <a:spcPct val="107000"/>
              </a:lnSpc>
              <a:spcAft>
                <a:spcPts val="800"/>
              </a:spcAft>
            </a:pPr>
            <a:r>
              <a:rPr lang="ar-SA" sz="1600" dirty="0">
                <a:ea typeface="Calibri"/>
              </a:rPr>
              <a:t>(6) -طبقات النحويين اللغويين: ابو بكر محمد بن الحسن الزبيدي (ت 379هـ).</a:t>
            </a:r>
            <a:endParaRPr lang="en-US" sz="1200" dirty="0">
              <a:ea typeface="Calibri"/>
              <a:cs typeface="Arial"/>
            </a:endParaRPr>
          </a:p>
          <a:p>
            <a:endParaRPr lang="ar-IQ" sz="1600" dirty="0"/>
          </a:p>
        </p:txBody>
      </p:sp>
    </p:spTree>
    <p:extLst>
      <p:ext uri="{BB962C8B-B14F-4D97-AF65-F5344CB8AC3E}">
        <p14:creationId xmlns:p14="http://schemas.microsoft.com/office/powerpoint/2010/main" val="2832585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Autofit/>
          </a:bodyPr>
          <a:lstStyle/>
          <a:p>
            <a:pPr algn="just">
              <a:lnSpc>
                <a:spcPct val="107000"/>
              </a:lnSpc>
              <a:spcAft>
                <a:spcPts val="800"/>
              </a:spcAft>
            </a:pPr>
            <a:r>
              <a:rPr lang="ar-IQ" sz="1200" dirty="0">
                <a:ea typeface="Calibri"/>
              </a:rPr>
              <a:t>-اول من رتب كتابه حسب البلدان وحسب الشهرة والمعرفة.</a:t>
            </a:r>
            <a:endParaRPr lang="en-US" sz="900" dirty="0">
              <a:ea typeface="Calibri"/>
              <a:cs typeface="Arial"/>
            </a:endParaRPr>
          </a:p>
          <a:p>
            <a:pPr algn="just">
              <a:lnSpc>
                <a:spcPct val="107000"/>
              </a:lnSpc>
              <a:spcAft>
                <a:spcPts val="800"/>
              </a:spcAft>
            </a:pPr>
            <a:r>
              <a:rPr lang="ar-SA" sz="1200" dirty="0">
                <a:ea typeface="Calibri"/>
              </a:rPr>
              <a:t>2-لم يسميهم بمدرسة وانما قسمهم الى خمسة اصناف ضم كل صنف نحويين ولغويين وهذه الاصناف هي:(بصريون، كوفيون، حضريون، قرويون، أندلسيون) وقسم مجموعة الى نحويين ولغويين.</a:t>
            </a:r>
            <a:endParaRPr lang="en-US" sz="900" dirty="0">
              <a:ea typeface="Calibri"/>
              <a:cs typeface="Arial"/>
            </a:endParaRPr>
          </a:p>
          <a:p>
            <a:pPr algn="just">
              <a:lnSpc>
                <a:spcPct val="107000"/>
              </a:lnSpc>
              <a:spcAft>
                <a:spcPts val="800"/>
              </a:spcAft>
            </a:pPr>
            <a:r>
              <a:rPr lang="ar-SA" sz="1200" dirty="0">
                <a:ea typeface="Calibri"/>
              </a:rPr>
              <a:t>3-لم يذكر البغداديين معهم وذكر المبرد ومع البصريين وثعلب مع الكوفيين.</a:t>
            </a:r>
            <a:endParaRPr lang="en-US" sz="900" dirty="0">
              <a:ea typeface="Calibri"/>
              <a:cs typeface="Arial"/>
            </a:endParaRPr>
          </a:p>
          <a:p>
            <a:pPr algn="just">
              <a:lnSpc>
                <a:spcPct val="107000"/>
              </a:lnSpc>
              <a:spcAft>
                <a:spcPts val="800"/>
              </a:spcAft>
            </a:pPr>
            <a:r>
              <a:rPr lang="ar-SA" sz="1200" dirty="0">
                <a:ea typeface="Calibri"/>
              </a:rPr>
              <a:t>4-سمى كل مجموعة باسم استاذهم مثل اصحاب ثعلب واصحاب الاخفش.</a:t>
            </a:r>
            <a:endParaRPr lang="en-US" sz="900" dirty="0">
              <a:ea typeface="Calibri"/>
              <a:cs typeface="Arial"/>
            </a:endParaRPr>
          </a:p>
          <a:p>
            <a:pPr algn="just">
              <a:lnSpc>
                <a:spcPct val="107000"/>
              </a:lnSpc>
              <a:spcAft>
                <a:spcPts val="800"/>
              </a:spcAft>
            </a:pPr>
            <a:r>
              <a:rPr lang="ar-SA" sz="1200" dirty="0">
                <a:ea typeface="Calibri"/>
              </a:rPr>
              <a:t>5-اول من ذكر كلمة (مذهب) في حديثه عن ابى موسى الحامض: وكان بارعا في اللغة </a:t>
            </a:r>
            <a:r>
              <a:rPr lang="ar-SA" sz="1200" dirty="0" err="1">
                <a:ea typeface="Calibri"/>
              </a:rPr>
              <a:t>واﻷدب</a:t>
            </a:r>
            <a:r>
              <a:rPr lang="ar-SA" sz="1200" dirty="0">
                <a:ea typeface="Calibri"/>
              </a:rPr>
              <a:t> على مذهب الكوفيين وحديثه عن ابن كيسان: وكان بصريا كوفيا يحفظ القوانين ويعرف المذهبين وبهذا يكون الزبيدي قد تميز بميزتين هما</a:t>
            </a:r>
            <a:r>
              <a:rPr lang="ar-IQ" sz="1200" dirty="0">
                <a:ea typeface="Calibri"/>
              </a:rPr>
              <a:t>:</a:t>
            </a:r>
            <a:endParaRPr lang="en-US" sz="900" dirty="0">
              <a:ea typeface="Calibri"/>
              <a:cs typeface="Arial"/>
            </a:endParaRPr>
          </a:p>
          <a:p>
            <a:pPr algn="just">
              <a:lnSpc>
                <a:spcPct val="107000"/>
              </a:lnSpc>
              <a:spcAft>
                <a:spcPts val="800"/>
              </a:spcAft>
            </a:pPr>
            <a:r>
              <a:rPr lang="ar-SA" sz="1200" dirty="0">
                <a:ea typeface="Calibri"/>
              </a:rPr>
              <a:t>أ -اول من قسم العلماء الى مجموعات بحسب البلدان.</a:t>
            </a:r>
            <a:endParaRPr lang="en-US" sz="900" dirty="0">
              <a:ea typeface="Calibri"/>
              <a:cs typeface="Arial"/>
            </a:endParaRPr>
          </a:p>
          <a:p>
            <a:pPr algn="just">
              <a:lnSpc>
                <a:spcPct val="107000"/>
              </a:lnSpc>
              <a:spcAft>
                <a:spcPts val="800"/>
              </a:spcAft>
            </a:pPr>
            <a:r>
              <a:rPr lang="ar-SA" sz="1200" dirty="0">
                <a:ea typeface="Calibri"/>
              </a:rPr>
              <a:t>ب -اول من ذكر اسم (مذهب)او(مذهبين)ويقصد به اهل بغداد.</a:t>
            </a:r>
            <a:endParaRPr lang="en-US" sz="900" dirty="0">
              <a:ea typeface="Calibri"/>
              <a:cs typeface="Arial"/>
            </a:endParaRPr>
          </a:p>
          <a:p>
            <a:pPr algn="just">
              <a:lnSpc>
                <a:spcPct val="107000"/>
              </a:lnSpc>
              <a:spcAft>
                <a:spcPts val="800"/>
              </a:spcAft>
            </a:pPr>
            <a:r>
              <a:rPr lang="ar-IQ" sz="1200" dirty="0">
                <a:ea typeface="Calibri"/>
              </a:rPr>
              <a:t>(7) -</a:t>
            </a:r>
            <a:r>
              <a:rPr lang="ar-SA" sz="1200" dirty="0">
                <a:ea typeface="Calibri"/>
              </a:rPr>
              <a:t>  ((نور القبس)): أبو عبيد الله </a:t>
            </a:r>
            <a:r>
              <a:rPr lang="ar-SA" sz="1200" dirty="0" err="1">
                <a:ea typeface="Calibri"/>
              </a:rPr>
              <a:t>المرزبانى</a:t>
            </a:r>
            <a:r>
              <a:rPr lang="ar-SA" sz="1200" dirty="0">
                <a:ea typeface="Calibri"/>
              </a:rPr>
              <a:t> (ت384هـ)</a:t>
            </a:r>
            <a:endParaRPr lang="en-US" sz="900" dirty="0">
              <a:ea typeface="Calibri"/>
              <a:cs typeface="Arial"/>
            </a:endParaRPr>
          </a:p>
          <a:p>
            <a:pPr algn="just">
              <a:lnSpc>
                <a:spcPct val="107000"/>
              </a:lnSpc>
              <a:spcAft>
                <a:spcPts val="800"/>
              </a:spcAft>
            </a:pPr>
            <a:r>
              <a:rPr lang="ar-SA" sz="1200" dirty="0">
                <a:ea typeface="Calibri"/>
              </a:rPr>
              <a:t>أ-قسم كتابة معتمدا على البلدان.</a:t>
            </a:r>
            <a:endParaRPr lang="en-US" sz="900" dirty="0">
              <a:ea typeface="Calibri"/>
              <a:cs typeface="Arial"/>
            </a:endParaRPr>
          </a:p>
          <a:p>
            <a:pPr algn="just">
              <a:lnSpc>
                <a:spcPct val="107000"/>
              </a:lnSpc>
              <a:spcAft>
                <a:spcPts val="800"/>
              </a:spcAft>
            </a:pPr>
            <a:r>
              <a:rPr lang="ar-SA" sz="1200" dirty="0">
                <a:ea typeface="Calibri"/>
              </a:rPr>
              <a:t>ب-قسم الى ثلاثة مجموعات</a:t>
            </a:r>
            <a:r>
              <a:rPr lang="ar-IQ" sz="1200" dirty="0">
                <a:ea typeface="Calibri"/>
              </a:rPr>
              <a:t>:</a:t>
            </a:r>
            <a:endParaRPr lang="en-US" sz="900" dirty="0">
              <a:ea typeface="Calibri"/>
              <a:cs typeface="Arial"/>
            </a:endParaRPr>
          </a:p>
          <a:p>
            <a:pPr lvl="0" algn="just">
              <a:lnSpc>
                <a:spcPct val="107000"/>
              </a:lnSpc>
              <a:spcAft>
                <a:spcPts val="800"/>
              </a:spcAft>
              <a:buFont typeface="+mj-lt"/>
              <a:buAutoNum type="arabicParenR"/>
            </a:pPr>
            <a:r>
              <a:rPr lang="ar-SA" sz="1200" dirty="0">
                <a:ea typeface="Calibri"/>
              </a:rPr>
              <a:t>اهل البصرة ابتداء بابي الاسود وختمهم بالجاحظ</a:t>
            </a:r>
            <a:endParaRPr lang="en-US" sz="1200" dirty="0"/>
          </a:p>
          <a:p>
            <a:pPr lvl="0" algn="just">
              <a:lnSpc>
                <a:spcPct val="107000"/>
              </a:lnSpc>
              <a:spcAft>
                <a:spcPts val="800"/>
              </a:spcAft>
              <a:buFont typeface="+mj-lt"/>
              <a:buAutoNum type="arabicParenR"/>
            </a:pPr>
            <a:r>
              <a:rPr lang="ar-SA" sz="1200" dirty="0">
                <a:ea typeface="Calibri"/>
              </a:rPr>
              <a:t>الكوفة: رواتها وعلماؤها وقراؤها</a:t>
            </a:r>
            <a:endParaRPr lang="en-US" sz="1200" dirty="0"/>
          </a:p>
          <a:p>
            <a:pPr lvl="0" algn="just">
              <a:lnSpc>
                <a:spcPct val="107000"/>
              </a:lnSpc>
              <a:spcAft>
                <a:spcPts val="800"/>
              </a:spcAft>
              <a:buFont typeface="+mj-lt"/>
              <a:buAutoNum type="arabicParenR"/>
            </a:pPr>
            <a:r>
              <a:rPr lang="ar-SA" sz="1200" dirty="0">
                <a:ea typeface="Calibri"/>
              </a:rPr>
              <a:t>اهل بغداد ومنهم ابن الانباري وابو بكر الصولي</a:t>
            </a:r>
            <a:endParaRPr lang="en-US" sz="1200" dirty="0"/>
          </a:p>
          <a:p>
            <a:pPr algn="just">
              <a:lnSpc>
                <a:spcPct val="107000"/>
              </a:lnSpc>
              <a:spcAft>
                <a:spcPts val="800"/>
              </a:spcAft>
            </a:pPr>
            <a:r>
              <a:rPr lang="ar-SA" sz="1200" dirty="0">
                <a:ea typeface="Calibri"/>
              </a:rPr>
              <a:t> جـ-لم يذكر (مدرسة)او مذهب بل ذكر (نحو البصريين) و(نحو الكوفيين) واهل (البصرة)و(الكوفة)و(بغداد)</a:t>
            </a:r>
            <a:endParaRPr lang="en-US" sz="900" dirty="0">
              <a:ea typeface="Calibri"/>
              <a:cs typeface="Arial"/>
            </a:endParaRPr>
          </a:p>
          <a:p>
            <a:pPr algn="just">
              <a:lnSpc>
                <a:spcPct val="107000"/>
              </a:lnSpc>
              <a:spcAft>
                <a:spcPts val="800"/>
              </a:spcAft>
            </a:pPr>
            <a:r>
              <a:rPr lang="ar-SA" sz="1200" dirty="0">
                <a:ea typeface="Calibri"/>
              </a:rPr>
              <a:t>(8) -(الفهرست): ابن النديم (ت 385هـ)</a:t>
            </a:r>
            <a:endParaRPr lang="en-US" sz="900" dirty="0">
              <a:ea typeface="Calibri"/>
              <a:cs typeface="Arial"/>
            </a:endParaRPr>
          </a:p>
        </p:txBody>
      </p:sp>
    </p:spTree>
    <p:extLst>
      <p:ext uri="{BB962C8B-B14F-4D97-AF65-F5344CB8AC3E}">
        <p14:creationId xmlns:p14="http://schemas.microsoft.com/office/powerpoint/2010/main" val="1659495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07000"/>
              </a:lnSpc>
              <a:spcAft>
                <a:spcPts val="800"/>
              </a:spcAft>
            </a:pPr>
            <a:r>
              <a:rPr lang="ar-SA" sz="1600" dirty="0">
                <a:ea typeface="Calibri"/>
              </a:rPr>
              <a:t>-قسم كتابه حسب المدن بصرة، كوفة وبغداد</a:t>
            </a:r>
            <a:endParaRPr lang="en-US" sz="1200" dirty="0">
              <a:ea typeface="Calibri"/>
              <a:cs typeface="Arial"/>
            </a:endParaRPr>
          </a:p>
          <a:p>
            <a:pPr algn="just">
              <a:lnSpc>
                <a:spcPct val="107000"/>
              </a:lnSpc>
              <a:spcAft>
                <a:spcPts val="800"/>
              </a:spcAft>
            </a:pPr>
            <a:r>
              <a:rPr lang="ar-SA" sz="1600" dirty="0">
                <a:ea typeface="Calibri"/>
              </a:rPr>
              <a:t>2-سمى نحاة بغداد من خلط بين المذهبين اي مذهبي البصرة والكوفة</a:t>
            </a:r>
            <a:endParaRPr lang="en-US" sz="1200" dirty="0">
              <a:ea typeface="Calibri"/>
              <a:cs typeface="Arial"/>
            </a:endParaRPr>
          </a:p>
          <a:p>
            <a:pPr algn="just">
              <a:lnSpc>
                <a:spcPct val="107000"/>
              </a:lnSpc>
              <a:spcAft>
                <a:spcPts val="800"/>
              </a:spcAft>
            </a:pPr>
            <a:r>
              <a:rPr lang="ar-SA" sz="1600" dirty="0">
                <a:ea typeface="Calibri"/>
              </a:rPr>
              <a:t>3-قسم كتابه الى مقالات وجعل المقالة الثانية في ثلاثة فنون</a:t>
            </a:r>
            <a:r>
              <a:rPr lang="ar-IQ" sz="1600" dirty="0">
                <a:ea typeface="Calibri"/>
              </a:rPr>
              <a:t>:</a:t>
            </a:r>
            <a:endParaRPr lang="en-US" sz="1200" dirty="0">
              <a:ea typeface="Calibri"/>
              <a:cs typeface="Arial"/>
            </a:endParaRPr>
          </a:p>
          <a:p>
            <a:pPr algn="just">
              <a:lnSpc>
                <a:spcPct val="107000"/>
              </a:lnSpc>
              <a:spcAft>
                <a:spcPts val="800"/>
              </a:spcAft>
            </a:pPr>
            <a:r>
              <a:rPr lang="ar-SA" sz="1600" dirty="0">
                <a:ea typeface="Calibri"/>
              </a:rPr>
              <a:t>الاول: اخبار النحويين البصريين والنحاة البصريين</a:t>
            </a:r>
            <a:endParaRPr lang="en-US" sz="1200" dirty="0">
              <a:ea typeface="Calibri"/>
              <a:cs typeface="Arial"/>
            </a:endParaRPr>
          </a:p>
          <a:p>
            <a:pPr algn="just">
              <a:lnSpc>
                <a:spcPct val="107000"/>
              </a:lnSpc>
              <a:spcAft>
                <a:spcPts val="800"/>
              </a:spcAft>
            </a:pPr>
            <a:r>
              <a:rPr lang="ar-SA" sz="1600" dirty="0">
                <a:ea typeface="Calibri"/>
              </a:rPr>
              <a:t>الثاني: اخبار النحويين الكوفيين والنحاة الكوفيين</a:t>
            </a:r>
            <a:endParaRPr lang="en-US" sz="1200" dirty="0">
              <a:ea typeface="Calibri"/>
              <a:cs typeface="Arial"/>
            </a:endParaRPr>
          </a:p>
          <a:p>
            <a:pPr algn="just">
              <a:lnSpc>
                <a:spcPct val="107000"/>
              </a:lnSpc>
              <a:spcAft>
                <a:spcPts val="800"/>
              </a:spcAft>
            </a:pPr>
            <a:r>
              <a:rPr lang="ar-SA" sz="1600" dirty="0">
                <a:ea typeface="Calibri"/>
              </a:rPr>
              <a:t>الثالث: اخبار العلماء وكتبهم وهو على ثلاثة اقسام</a:t>
            </a:r>
            <a:endParaRPr lang="en-US" sz="1200" dirty="0">
              <a:ea typeface="Calibri"/>
              <a:cs typeface="Arial"/>
            </a:endParaRPr>
          </a:p>
          <a:p>
            <a:pPr algn="just">
              <a:lnSpc>
                <a:spcPct val="107000"/>
              </a:lnSpc>
              <a:spcAft>
                <a:spcPts val="800"/>
              </a:spcAft>
            </a:pPr>
            <a:r>
              <a:rPr lang="ar-SA" sz="1600" dirty="0">
                <a:ea typeface="Calibri"/>
              </a:rPr>
              <a:t>اسماء العلماء الذين خلطوا بين المذهبين (اهل بغداد)</a:t>
            </a:r>
            <a:endParaRPr lang="en-US" sz="1200" dirty="0">
              <a:ea typeface="Calibri"/>
              <a:cs typeface="Arial"/>
            </a:endParaRPr>
          </a:p>
          <a:p>
            <a:pPr algn="just">
              <a:lnSpc>
                <a:spcPct val="107000"/>
              </a:lnSpc>
              <a:spcAft>
                <a:spcPts val="800"/>
              </a:spcAft>
            </a:pPr>
            <a:r>
              <a:rPr lang="ar-SA" sz="1600" dirty="0">
                <a:ea typeface="Calibri"/>
              </a:rPr>
              <a:t>2-اسماء قوم من مجموعة بلدان مختلفة لا نعرف انسابهم</a:t>
            </a:r>
            <a:endParaRPr lang="en-US" sz="1200" dirty="0">
              <a:ea typeface="Calibri"/>
              <a:cs typeface="Arial"/>
            </a:endParaRPr>
          </a:p>
          <a:p>
            <a:pPr algn="just">
              <a:lnSpc>
                <a:spcPct val="107000"/>
              </a:lnSpc>
              <a:spcAft>
                <a:spcPts val="800"/>
              </a:spcAft>
            </a:pPr>
            <a:r>
              <a:rPr lang="ar-SA" sz="1600" dirty="0">
                <a:ea typeface="Calibri"/>
              </a:rPr>
              <a:t>3-الكتب القديمة في اخبار النحويين</a:t>
            </a:r>
            <a:endParaRPr lang="en-US" sz="1200" dirty="0">
              <a:ea typeface="Calibri"/>
              <a:cs typeface="Arial"/>
            </a:endParaRPr>
          </a:p>
          <a:p>
            <a:pPr algn="just">
              <a:lnSpc>
                <a:spcPct val="107000"/>
              </a:lnSpc>
              <a:spcAft>
                <a:spcPts val="800"/>
              </a:spcAft>
            </a:pPr>
            <a:r>
              <a:rPr lang="ar-SA" sz="1600" dirty="0">
                <a:ea typeface="Calibri"/>
              </a:rPr>
              <a:t>(9) -   (نزهة الالباء في طبقات الادباء)  2-ابو البركات الانباري (ت577هـ)</a:t>
            </a:r>
            <a:endParaRPr lang="en-US" sz="1200" dirty="0">
              <a:ea typeface="Calibri"/>
              <a:cs typeface="Arial"/>
            </a:endParaRPr>
          </a:p>
          <a:p>
            <a:pPr algn="just">
              <a:lnSpc>
                <a:spcPct val="107000"/>
              </a:lnSpc>
              <a:spcAft>
                <a:spcPts val="800"/>
              </a:spcAft>
            </a:pPr>
            <a:r>
              <a:rPr lang="ar-SA" sz="1600" dirty="0">
                <a:ea typeface="Calibri"/>
              </a:rPr>
              <a:t>1-اتبع طريقة التسلسل الزمني في ترتيب العلماء مبتدأ بالأمام علي(ع)وابي الاسود الدؤلي وانتهى</a:t>
            </a:r>
            <a:r>
              <a:rPr lang="ar-IQ" sz="1600" dirty="0">
                <a:ea typeface="Calibri"/>
              </a:rPr>
              <a:t> بابن الشجري(ت542هـ).</a:t>
            </a:r>
            <a:endParaRPr lang="en-US" sz="1200" dirty="0">
              <a:ea typeface="Calibri"/>
              <a:cs typeface="Arial"/>
            </a:endParaRPr>
          </a:p>
          <a:p>
            <a:pPr algn="just">
              <a:lnSpc>
                <a:spcPct val="107000"/>
              </a:lnSpc>
              <a:spcAft>
                <a:spcPts val="800"/>
              </a:spcAft>
            </a:pPr>
            <a:r>
              <a:rPr lang="ar-SA" sz="1600" dirty="0">
                <a:ea typeface="Calibri"/>
              </a:rPr>
              <a:t>2-لم يشر الى النحاة بأنهم بصريون أو كوفيون ألا نادرا ونسب المتأخرين الى الكوفيين</a:t>
            </a:r>
            <a:endParaRPr lang="en-US" sz="1200" dirty="0">
              <a:ea typeface="Calibri"/>
              <a:cs typeface="Arial"/>
            </a:endParaRPr>
          </a:p>
          <a:p>
            <a:pPr algn="just">
              <a:lnSpc>
                <a:spcPct val="107000"/>
              </a:lnSpc>
              <a:spcAft>
                <a:spcPts val="800"/>
              </a:spcAft>
            </a:pPr>
            <a:r>
              <a:rPr lang="ar-SA" sz="1600" dirty="0">
                <a:ea typeface="Calibri"/>
              </a:rPr>
              <a:t>3-ذكر كلمة مذهب مع البغداديين في وصفهم بأنهم (من خلط بين المذهبين)</a:t>
            </a:r>
            <a:endParaRPr lang="en-US" sz="1200" dirty="0">
              <a:ea typeface="Calibri"/>
              <a:cs typeface="Arial"/>
            </a:endParaRPr>
          </a:p>
          <a:p>
            <a:pPr algn="just">
              <a:lnSpc>
                <a:spcPct val="107000"/>
              </a:lnSpc>
              <a:spcAft>
                <a:spcPts val="800"/>
              </a:spcAft>
            </a:pPr>
            <a:r>
              <a:rPr lang="ar-SA" sz="1600" dirty="0">
                <a:ea typeface="Calibri"/>
              </a:rPr>
              <a:t>4-وذكر كلمة مذهب مع الكوفيين قليلا ومع البصريين بقوله: وكان قيما بمذهب البصريين</a:t>
            </a:r>
            <a:endParaRPr lang="en-US" sz="1200" dirty="0">
              <a:ea typeface="Calibri"/>
              <a:cs typeface="Arial"/>
            </a:endParaRPr>
          </a:p>
          <a:p>
            <a:pPr algn="just">
              <a:lnSpc>
                <a:spcPct val="107000"/>
              </a:lnSpc>
              <a:spcAft>
                <a:spcPts val="800"/>
              </a:spcAft>
            </a:pPr>
            <a:r>
              <a:rPr lang="ar-SA" sz="1600" dirty="0">
                <a:ea typeface="Calibri"/>
              </a:rPr>
              <a:t>5-يذكر عبارات محدده مثل (اخذ عن المبرد) او (اخذ عن ثعلب)</a:t>
            </a:r>
            <a:endParaRPr lang="en-US" sz="1200" dirty="0">
              <a:ea typeface="Calibri"/>
              <a:cs typeface="Arial"/>
            </a:endParaRPr>
          </a:p>
          <a:p>
            <a:endParaRPr lang="ar-IQ" sz="1600" dirty="0"/>
          </a:p>
        </p:txBody>
      </p:sp>
    </p:spTree>
    <p:extLst>
      <p:ext uri="{BB962C8B-B14F-4D97-AF65-F5344CB8AC3E}">
        <p14:creationId xmlns:p14="http://schemas.microsoft.com/office/powerpoint/2010/main" val="3809192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07000"/>
              </a:lnSpc>
              <a:spcAft>
                <a:spcPts val="800"/>
              </a:spcAft>
            </a:pPr>
            <a:r>
              <a:rPr lang="ar-SA" dirty="0">
                <a:ea typeface="Calibri"/>
              </a:rPr>
              <a:t>(10–) (إنباء الرواة على إنباء النحاة</a:t>
            </a:r>
            <a:r>
              <a:rPr lang="en-US" dirty="0">
                <a:ea typeface="Calibri"/>
                <a:cs typeface="Arial"/>
              </a:rPr>
              <a:t> (</a:t>
            </a:r>
            <a:endParaRPr lang="en-US" sz="2400" dirty="0">
              <a:ea typeface="Calibri"/>
              <a:cs typeface="Arial"/>
            </a:endParaRPr>
          </a:p>
          <a:p>
            <a:pPr algn="just">
              <a:lnSpc>
                <a:spcPct val="107000"/>
              </a:lnSpc>
              <a:spcAft>
                <a:spcPts val="800"/>
              </a:spcAft>
            </a:pPr>
            <a:r>
              <a:rPr lang="ar-SA" dirty="0">
                <a:ea typeface="Calibri"/>
              </a:rPr>
              <a:t>1-ترتيب هجائي للأعلام.</a:t>
            </a:r>
            <a:endParaRPr lang="en-US" sz="2400" dirty="0">
              <a:ea typeface="Calibri"/>
              <a:cs typeface="Arial"/>
            </a:endParaRPr>
          </a:p>
          <a:p>
            <a:pPr algn="just">
              <a:lnSpc>
                <a:spcPct val="107000"/>
              </a:lnSpc>
              <a:spcAft>
                <a:spcPts val="800"/>
              </a:spcAft>
            </a:pPr>
            <a:r>
              <a:rPr lang="ar-SA" dirty="0">
                <a:ea typeface="Calibri"/>
              </a:rPr>
              <a:t>2-يذكر في ترجمته للعلماء النسبة للبلد مثل من (اهل البصرة) و(بغدادي)و(نشأ ببغداد) و(من اهل الكوفة)</a:t>
            </a:r>
            <a:endParaRPr lang="en-US" sz="2400" dirty="0">
              <a:ea typeface="Calibri"/>
              <a:cs typeface="Arial"/>
            </a:endParaRPr>
          </a:p>
          <a:p>
            <a:pPr algn="just">
              <a:lnSpc>
                <a:spcPct val="107000"/>
              </a:lnSpc>
              <a:spcAft>
                <a:spcPts val="800"/>
              </a:spcAft>
            </a:pPr>
            <a:r>
              <a:rPr lang="ar-SA" dirty="0">
                <a:ea typeface="Calibri"/>
              </a:rPr>
              <a:t>يتضح لنا من عرض الكتب القديمة انها:</a:t>
            </a:r>
            <a:r>
              <a:rPr lang="en-US" dirty="0">
                <a:ea typeface="Calibri"/>
                <a:cs typeface="Arial"/>
              </a:rPr>
              <a:t> -</a:t>
            </a:r>
            <a:endParaRPr lang="en-US" sz="2400" dirty="0">
              <a:ea typeface="Calibri"/>
              <a:cs typeface="Arial"/>
            </a:endParaRPr>
          </a:p>
          <a:p>
            <a:pPr algn="just">
              <a:lnSpc>
                <a:spcPct val="107000"/>
              </a:lnSpc>
              <a:spcAft>
                <a:spcPts val="800"/>
              </a:spcAft>
            </a:pPr>
            <a:r>
              <a:rPr lang="ar-SA" dirty="0">
                <a:ea typeface="Calibri"/>
              </a:rPr>
              <a:t>1-لم يستخدموا كلمة (مدرسة وانما نسبوهم الى بلدانهم)</a:t>
            </a:r>
            <a:endParaRPr lang="en-US" sz="2400" dirty="0">
              <a:ea typeface="Calibri"/>
              <a:cs typeface="Arial"/>
            </a:endParaRPr>
          </a:p>
          <a:p>
            <a:pPr algn="just">
              <a:lnSpc>
                <a:spcPct val="107000"/>
              </a:lnSpc>
              <a:spcAft>
                <a:spcPts val="800"/>
              </a:spcAft>
            </a:pPr>
            <a:r>
              <a:rPr lang="ar-SA" dirty="0">
                <a:ea typeface="Calibri"/>
              </a:rPr>
              <a:t>2-ولم يستخدموا كلمة (مذهب)الثلاثة فقط وهم الزبيدي في (طبقات اللغويين والنحويين) و(ابن النديم) (الفهرست) والانباري في (نزهة الالباء في طبقات </a:t>
            </a:r>
            <a:r>
              <a:rPr lang="ar-SA" dirty="0" err="1">
                <a:ea typeface="Calibri"/>
              </a:rPr>
              <a:t>اﻷدباء</a:t>
            </a:r>
            <a:r>
              <a:rPr lang="ar-SA" dirty="0">
                <a:ea typeface="Calibri"/>
              </a:rPr>
              <a:t>)</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251344175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1078</Words>
  <Application>Microsoft Office PowerPoint</Application>
  <PresentationFormat>عرض على الشاشة (3:4)‏</PresentationFormat>
  <Paragraphs>73</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الثالثة: مصطلح المدرسة عند القدماء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الثالثة: مصطلح المدرسة عند القدماء .  </dc:title>
  <dc:creator>riyadh</dc:creator>
  <cp:lastModifiedBy>riyadh</cp:lastModifiedBy>
  <cp:revision>4</cp:revision>
  <dcterms:created xsi:type="dcterms:W3CDTF">2018-12-09T22:10:37Z</dcterms:created>
  <dcterms:modified xsi:type="dcterms:W3CDTF">2018-12-09T22:16:08Z</dcterms:modified>
</cp:coreProperties>
</file>