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buFont typeface="Arial"/>
              <a:buChar char="-"/>
            </a:pPr>
            <a:r>
              <a:rPr lang="ar-SA" b="1" dirty="0">
                <a:ea typeface="Arial"/>
                <a:cs typeface="Arial"/>
              </a:rPr>
              <a:t>المحاضرة الرابعة</a:t>
            </a:r>
            <a:r>
              <a:rPr lang="ar-IQ" b="1" dirty="0">
                <a:ea typeface="Arial"/>
                <a:cs typeface="Arial"/>
              </a:rPr>
              <a:t>:</a:t>
            </a:r>
            <a:r>
              <a:rPr lang="ar-SA" b="1" dirty="0">
                <a:ea typeface="Arial"/>
                <a:cs typeface="Arial"/>
              </a:rPr>
              <a:t> موقف المستشرقين من حقيقة وجود المدارس النحوية.</a:t>
            </a:r>
            <a:r>
              <a:rPr lang="en-US" sz="3200" dirty="0">
                <a:ea typeface="Calibri"/>
                <a:cs typeface="Arial"/>
              </a:rPr>
              <a:t/>
            </a:r>
            <a:br>
              <a:rPr lang="en-US" sz="3200" dirty="0"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121150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 algn="just">
              <a:lnSpc>
                <a:spcPct val="150000"/>
              </a:lnSpc>
              <a:buFont typeface="Arial"/>
              <a:buChar char="-"/>
            </a:pPr>
            <a:r>
              <a:rPr lang="ar-SA" dirty="0">
                <a:ea typeface="Times New Roman"/>
                <a:cs typeface="Times New Roman"/>
              </a:rPr>
              <a:t> على الرغم من اتفاقهم في المصطلح النحوي ألا أنهم اختلفوا في عدد المدارس النحوي فمنهم من قال بوجود مدرسة واحدة هي مدرسة البصرة  . وقد ذهب إلى ذلك المستشرق كولد فآيل في مقدمته التي وضعها في كتاب الأنصاف الذي حققه , وقد أيده على ذلك الدكتور السامرائي في كتابه المدارس النحوية أسطورة وواقع .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buFont typeface="Arial"/>
              <a:buChar char="-"/>
            </a:pPr>
            <a:r>
              <a:rPr lang="ar-SA" dirty="0">
                <a:ea typeface="Times New Roman"/>
                <a:cs typeface="Times New Roman"/>
              </a:rPr>
              <a:t>    ومنهم من أكد على وجود مدرسة كوفية إلى جانب المدرسة البصرية في النحو العربي وقد ذهب إلى هذا الرأي الدكتور مهدي المخزومي في كتابه مدرسة الكوفة ومنهجها في اللغة والنحو .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buFont typeface="Arial"/>
              <a:buChar char="-"/>
            </a:pPr>
            <a:r>
              <a:rPr lang="ar-SA" dirty="0">
                <a:ea typeface="Times New Roman"/>
                <a:cs typeface="Times New Roman"/>
              </a:rPr>
              <a:t>         ومنهم من ذهب إلى وجود مدرسة ثالثة هي مدرسة بغداد قد مزجت بين المدرستين القائمتين البصرية والكوفية . وق5د ذهب إلى هذا الرأي الدكتور احمد مكي  الأنصاري ,في كتابه: الفراء ومذهبه في اللغة والنحو وقد عد الفراء المؤسس الحقيقي لهذه المدرسة .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buFont typeface="Arial"/>
              <a:buChar char="-"/>
            </a:pPr>
            <a:r>
              <a:rPr lang="ar-SA" dirty="0">
                <a:ea typeface="Times New Roman"/>
                <a:cs typeface="Times New Roman"/>
              </a:rPr>
              <a:t>     </a:t>
            </a:r>
            <a:r>
              <a:rPr lang="ar-SA" dirty="0" err="1">
                <a:ea typeface="Times New Roman"/>
                <a:cs typeface="Times New Roman"/>
              </a:rPr>
              <a:t>الأ</a:t>
            </a:r>
            <a:r>
              <a:rPr lang="ar-SA" dirty="0">
                <a:ea typeface="Times New Roman"/>
                <a:cs typeface="Times New Roman"/>
              </a:rPr>
              <a:t> أن الحقيقة التي لابد من القول بها: إن القول بوجود مدارس نحوية عدا البصرة والكوفة وبغداد فمبالغ فيه, وإنما هو درس نحوي انتقل من العراق لهذه الأصقاع والبلدان ., ولا يمكن وصفه بأنه يمثل مدرسة نحوية 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167292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228600" algn="just">
              <a:lnSpc>
                <a:spcPct val="150000"/>
              </a:lnSpc>
            </a:pPr>
            <a:r>
              <a:rPr lang="ar-SA" dirty="0">
                <a:ea typeface="Times New Roman"/>
                <a:cs typeface="Times New Roman"/>
              </a:rPr>
              <a:t>وفيما يأتي استعراض موقف المستشرقين وادلتهم  من حقيقة وجود المدارس النحوية</a:t>
            </a:r>
            <a:endParaRPr lang="en-US" sz="2400" dirty="0">
              <a:ea typeface="Calibri"/>
              <a:cs typeface="Arial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ar-SA" sz="3600" b="1" dirty="0">
                <a:ea typeface="Arial"/>
              </a:rPr>
              <a:t> </a:t>
            </a:r>
            <a:endParaRPr lang="en-US" sz="2400" dirty="0">
              <a:ea typeface="Calibri"/>
              <a:cs typeface="Arial"/>
            </a:endParaRPr>
          </a:p>
          <a:p>
            <a:pPr marL="269875" indent="-180340" algn="just">
              <a:lnSpc>
                <a:spcPct val="115000"/>
              </a:lnSpc>
            </a:pPr>
            <a:r>
              <a:rPr lang="ar-SA" dirty="0">
                <a:latin typeface="Arial"/>
                <a:ea typeface="Arial"/>
                <a:cs typeface="Times New Roman"/>
              </a:rPr>
              <a:t>اختلفت آراء  المستشرقين في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اثبات وجود مدارس نحوية متنوعة </a:t>
            </a:r>
            <a:r>
              <a:rPr lang="ar-SA" dirty="0">
                <a:ea typeface="Arial"/>
              </a:rPr>
              <a:t>:</a:t>
            </a:r>
            <a:endParaRPr lang="en-US" sz="2400" dirty="0">
              <a:ea typeface="Calibri"/>
              <a:cs typeface="Arial"/>
            </a:endParaRPr>
          </a:p>
          <a:p>
            <a:pPr marL="269875" indent="-180340" algn="just">
              <a:lnSpc>
                <a:spcPct val="115000"/>
              </a:lnSpc>
            </a:pPr>
            <a:r>
              <a:rPr lang="ar-SA" dirty="0">
                <a:ea typeface="Arial"/>
              </a:rPr>
              <a:t> </a:t>
            </a:r>
            <a:endParaRPr lang="en-US" sz="2400" dirty="0">
              <a:ea typeface="Calibri"/>
              <a:cs typeface="Arial"/>
            </a:endParaRPr>
          </a:p>
          <a:p>
            <a:pPr marL="269875" indent="-180340" algn="just">
              <a:lnSpc>
                <a:spcPct val="115000"/>
              </a:lnSpc>
            </a:pPr>
            <a:r>
              <a:rPr lang="ar-SA" dirty="0">
                <a:latin typeface="Arial"/>
                <a:ea typeface="Arial"/>
                <a:cs typeface="Times New Roman"/>
              </a:rPr>
              <a:t>أولاً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فقد قال بعضهم انه لا توجد الا مدرسة نحوية واحدة هي مدرسة البصرة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، وانكروا وجود مدرسة باسم مدرسة الكوفة</a:t>
            </a:r>
            <a:r>
              <a:rPr lang="ar-SA" dirty="0">
                <a:ea typeface="Arial"/>
              </a:rPr>
              <a:t>  </a:t>
            </a:r>
            <a:r>
              <a:rPr lang="ar-SA" dirty="0">
                <a:latin typeface="Arial"/>
                <a:ea typeface="Arial"/>
                <a:cs typeface="Times New Roman"/>
              </a:rPr>
              <a:t>أو غيرها ومن ممثلي هذه الفرقة </a:t>
            </a:r>
            <a:r>
              <a:rPr lang="ar-SA" dirty="0">
                <a:ea typeface="Arial"/>
              </a:rPr>
              <a:t>:-</a:t>
            </a:r>
            <a:endParaRPr lang="en-US" sz="2400" dirty="0">
              <a:ea typeface="Calibri"/>
              <a:cs typeface="Arial"/>
            </a:endParaRPr>
          </a:p>
          <a:p>
            <a:pPr marL="269875" indent="-180340" algn="just">
              <a:lnSpc>
                <a:spcPct val="115000"/>
              </a:lnSpc>
            </a:pPr>
            <a:r>
              <a:rPr lang="ar-SA" dirty="0">
                <a:ea typeface="Arial"/>
              </a:rPr>
              <a:t> </a:t>
            </a:r>
            <a:endParaRPr lang="en-US" sz="2400" dirty="0">
              <a:ea typeface="Calibri"/>
              <a:cs typeface="Arial"/>
            </a:endParaRPr>
          </a:p>
          <a:p>
            <a:pPr marL="269875" indent="-180340" algn="just">
              <a:lnSpc>
                <a:spcPct val="115000"/>
              </a:lnSpc>
            </a:pPr>
            <a:r>
              <a:rPr lang="ar-SA" dirty="0">
                <a:ea typeface="Arial"/>
              </a:rPr>
              <a:t> </a:t>
            </a:r>
            <a:endParaRPr lang="en-US" sz="2400" dirty="0">
              <a:ea typeface="Calibri"/>
              <a:cs typeface="Arial"/>
            </a:endParaRPr>
          </a:p>
          <a:p>
            <a:pPr lvl="0" algn="just">
              <a:lnSpc>
                <a:spcPct val="150000"/>
              </a:lnSpc>
              <a:spcAft>
                <a:spcPts val="2960"/>
              </a:spcAft>
              <a:buFont typeface="+mj-lt"/>
              <a:buAutoNum type="arabicPeriod"/>
            </a:pPr>
            <a:r>
              <a:rPr lang="ar-SA" dirty="0">
                <a:latin typeface="Arial"/>
                <a:ea typeface="Arial"/>
                <a:cs typeface="Times New Roman"/>
              </a:rPr>
              <a:t>جو تولد فايل</a:t>
            </a:r>
            <a:r>
              <a:rPr lang="ar-SA" dirty="0">
                <a:ea typeface="Arial"/>
              </a:rPr>
              <a:t> : </a:t>
            </a:r>
            <a:r>
              <a:rPr lang="ar-SA" dirty="0">
                <a:latin typeface="Arial"/>
                <a:ea typeface="Arial"/>
                <a:cs typeface="Times New Roman"/>
              </a:rPr>
              <a:t>الذي يتشكك في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قيام مدرسة كوفية، ومن ثم لا يرى قيام مدرسة بغدادية اذ إنها ليست الا امتزاج المدرستين البصرية والكوفية معاً حيث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قال في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مقدمة </a:t>
            </a:r>
            <a:r>
              <a:rPr lang="ar-SA" dirty="0">
                <a:ea typeface="Arial"/>
              </a:rPr>
              <a:t>( </a:t>
            </a:r>
            <a:r>
              <a:rPr lang="ar-SA" dirty="0">
                <a:latin typeface="Arial"/>
                <a:ea typeface="Arial"/>
                <a:cs typeface="Times New Roman"/>
              </a:rPr>
              <a:t>الانصاف</a:t>
            </a:r>
            <a:r>
              <a:rPr lang="ar-SA" dirty="0">
                <a:ea typeface="Arial"/>
              </a:rPr>
              <a:t> ) : ( " </a:t>
            </a:r>
            <a:r>
              <a:rPr lang="ar-SA" dirty="0">
                <a:latin typeface="Arial"/>
                <a:ea typeface="Arial"/>
                <a:cs typeface="Times New Roman"/>
              </a:rPr>
              <a:t>انهم لم يؤسسوا مدرسة نحوية خاصة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ea typeface="Arial"/>
              </a:rPr>
              <a:t>" )</a:t>
            </a:r>
            <a:r>
              <a:rPr lang="ar-SA" dirty="0">
                <a:latin typeface="Arial"/>
                <a:ea typeface="Arial"/>
                <a:cs typeface="Times New Roman"/>
              </a:rPr>
              <a:t> واستدل على هذا بأن خلافات نحاتها ولاسيما الكسائي والفرا ء مع الخليل وسيبويه انما هي امتداد لما سمعاه من استاذهما </a:t>
            </a:r>
            <a:r>
              <a:rPr lang="ar-SA" dirty="0">
                <a:ea typeface="Arial"/>
              </a:rPr>
              <a:t>(</a:t>
            </a:r>
            <a:r>
              <a:rPr lang="ar-SA" b="1" dirty="0">
                <a:ea typeface="Arial"/>
              </a:rPr>
              <a:t> </a:t>
            </a:r>
            <a:r>
              <a:rPr lang="ar-SA" b="1" dirty="0">
                <a:latin typeface="Arial"/>
                <a:ea typeface="Arial"/>
                <a:cs typeface="Times New Roman"/>
              </a:rPr>
              <a:t>البصري يونس بن حبيب</a:t>
            </a:r>
            <a:r>
              <a:rPr lang="ar-SA" dirty="0">
                <a:ea typeface="Arial"/>
              </a:rPr>
              <a:t> ) </a:t>
            </a:r>
            <a:r>
              <a:rPr lang="ar-SA" dirty="0">
                <a:latin typeface="Arial"/>
                <a:ea typeface="Arial"/>
                <a:cs typeface="Times New Roman"/>
              </a:rPr>
              <a:t>الذي نص القدماء على أن له قياساً في النحو خاصاً به ومذاهب ينفرد بها</a:t>
            </a:r>
            <a:r>
              <a:rPr lang="ar-SA" dirty="0">
                <a:ea typeface="Arial"/>
              </a:rPr>
              <a:t> ,</a:t>
            </a:r>
            <a:r>
              <a:rPr lang="ar-SA" dirty="0">
                <a:latin typeface="Arial"/>
                <a:ea typeface="Arial"/>
                <a:cs typeface="Times New Roman"/>
              </a:rPr>
              <a:t> و استدل على ذلك بأن جميع المواضع التي ذكر فيها</a:t>
            </a:r>
            <a:r>
              <a:rPr lang="ar-SA" dirty="0">
                <a:ea typeface="Arial"/>
              </a:rPr>
              <a:t> ( </a:t>
            </a:r>
            <a:r>
              <a:rPr lang="ar-SA" b="1" dirty="0">
                <a:latin typeface="Arial"/>
                <a:ea typeface="Arial"/>
                <a:cs typeface="Times New Roman"/>
              </a:rPr>
              <a:t>ابن الانباري</a:t>
            </a:r>
            <a:r>
              <a:rPr lang="ar-SA" dirty="0">
                <a:ea typeface="Arial"/>
              </a:rPr>
              <a:t> ) </a:t>
            </a:r>
            <a:r>
              <a:rPr lang="ar-SA" dirty="0">
                <a:latin typeface="Arial"/>
                <a:ea typeface="Arial"/>
                <a:cs typeface="Times New Roman"/>
              </a:rPr>
              <a:t>اسمه في كتابه </a:t>
            </a:r>
            <a:r>
              <a:rPr lang="ar-SA" dirty="0">
                <a:ea typeface="Arial"/>
              </a:rPr>
              <a:t>( </a:t>
            </a:r>
            <a:r>
              <a:rPr lang="ar-SA" dirty="0">
                <a:latin typeface="Arial"/>
                <a:ea typeface="Arial"/>
                <a:cs typeface="Times New Roman"/>
              </a:rPr>
              <a:t>الأنصاف</a:t>
            </a:r>
            <a:r>
              <a:rPr lang="ar-SA" dirty="0">
                <a:ea typeface="Arial"/>
              </a:rPr>
              <a:t> ) </a:t>
            </a:r>
            <a:r>
              <a:rPr lang="ar-SA" dirty="0">
                <a:latin typeface="Arial"/>
                <a:ea typeface="Arial"/>
                <a:cs typeface="Times New Roman"/>
              </a:rPr>
              <a:t>ينكر فيها الكوفيين متابعين له في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أرائه ، وبأن الزمخشري ذكر في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مفصله خمس مسائل تابع فيها الكوفيون يونس، واستدل بالخلافات التي كانت تكثر بين الكسائي وتلميذه الفرا ء مؤيداً ادلته السابقة</a:t>
            </a:r>
            <a:r>
              <a:rPr lang="ar-SA" dirty="0">
                <a:ea typeface="Arial"/>
              </a:rPr>
              <a:t>. </a:t>
            </a:r>
            <a:r>
              <a:rPr lang="ar-SA" dirty="0">
                <a:latin typeface="Arial"/>
                <a:ea typeface="Arial"/>
                <a:cs typeface="Times New Roman"/>
              </a:rPr>
              <a:t>على عدم وجود مدرسة كوفية ٠</a:t>
            </a:r>
            <a:endParaRPr lang="en-US" sz="2400" dirty="0"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226983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latin typeface="Arial"/>
                <a:ea typeface="Arial"/>
                <a:cs typeface="Times New Roman"/>
              </a:rPr>
              <a:t>ولا تعد هذه ادلة </a:t>
            </a:r>
            <a:r>
              <a:rPr lang="ar-SA" dirty="0">
                <a:ea typeface="Arial"/>
              </a:rPr>
              <a:t>( </a:t>
            </a:r>
            <a:r>
              <a:rPr lang="ar-SA" dirty="0" err="1">
                <a:latin typeface="Arial"/>
                <a:ea typeface="Arial"/>
                <a:cs typeface="Times New Roman"/>
              </a:rPr>
              <a:t>لجوتولد</a:t>
            </a:r>
            <a:r>
              <a:rPr lang="ar-SA" dirty="0">
                <a:latin typeface="Arial"/>
                <a:ea typeface="Arial"/>
                <a:cs typeface="Times New Roman"/>
              </a:rPr>
              <a:t> فايل</a:t>
            </a:r>
            <a:r>
              <a:rPr lang="ar-SA" dirty="0">
                <a:ea typeface="Arial"/>
              </a:rPr>
              <a:t> ) </a:t>
            </a:r>
            <a:r>
              <a:rPr lang="ar-SA" dirty="0">
                <a:latin typeface="Arial"/>
                <a:ea typeface="Arial"/>
                <a:cs typeface="Times New Roman"/>
              </a:rPr>
              <a:t>على انكار وجود </a:t>
            </a:r>
            <a:r>
              <a:rPr lang="ar-SA" dirty="0">
                <a:ea typeface="Arial"/>
              </a:rPr>
              <a:t>( </a:t>
            </a:r>
            <a:r>
              <a:rPr lang="ar-SA" dirty="0">
                <a:latin typeface="Arial"/>
                <a:ea typeface="Arial"/>
                <a:cs typeface="Times New Roman"/>
              </a:rPr>
              <a:t>مدرسة كوفية </a:t>
            </a:r>
            <a:r>
              <a:rPr lang="ar-SA" dirty="0">
                <a:ea typeface="Arial"/>
              </a:rPr>
              <a:t>) </a:t>
            </a:r>
            <a:r>
              <a:rPr lang="ar-SA" dirty="0">
                <a:latin typeface="Arial"/>
                <a:ea typeface="Arial"/>
                <a:cs typeface="Times New Roman"/>
              </a:rPr>
              <a:t>او التشكك في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وجودها </a:t>
            </a:r>
            <a:r>
              <a:rPr lang="ar-SA" dirty="0">
                <a:ea typeface="Arial"/>
              </a:rPr>
              <a:t>, </a:t>
            </a:r>
            <a:r>
              <a:rPr lang="ar-SA" dirty="0">
                <a:latin typeface="Arial"/>
                <a:ea typeface="Arial"/>
                <a:cs typeface="Times New Roman"/>
              </a:rPr>
              <a:t>لان متابعة الكوفيين ليونس لا تدل على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أنهم اخذون بمذهبه ، وانهم غير مستقلين بآراء خاصة بهم</a:t>
            </a:r>
            <a:r>
              <a:rPr lang="ar-SA" b="1" dirty="0">
                <a:latin typeface="Arial"/>
                <a:ea typeface="Arial"/>
                <a:cs typeface="Times New Roman"/>
              </a:rPr>
              <a:t> ، </a:t>
            </a:r>
            <a:r>
              <a:rPr lang="ar-SA" dirty="0">
                <a:latin typeface="Arial"/>
                <a:ea typeface="Arial"/>
                <a:cs typeface="Times New Roman"/>
              </a:rPr>
              <a:t>والأن هذه المسائل التسع التي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نكر فيها </a:t>
            </a:r>
            <a:r>
              <a:rPr lang="ar-SA" dirty="0">
                <a:ea typeface="Arial"/>
              </a:rPr>
              <a:t>( </a:t>
            </a:r>
            <a:r>
              <a:rPr lang="ar-SA" dirty="0">
                <a:latin typeface="Arial"/>
                <a:ea typeface="Arial"/>
                <a:cs typeface="Times New Roman"/>
              </a:rPr>
              <a:t>ابن الانباري</a:t>
            </a:r>
            <a:r>
              <a:rPr lang="ar-SA" dirty="0">
                <a:ea typeface="Arial"/>
              </a:rPr>
              <a:t> )</a:t>
            </a:r>
            <a:r>
              <a:rPr lang="ar-SA" dirty="0">
                <a:latin typeface="Arial"/>
                <a:ea typeface="Arial"/>
                <a:cs typeface="Times New Roman"/>
              </a:rPr>
              <a:t> و</a:t>
            </a:r>
            <a:r>
              <a:rPr lang="ar-SA" dirty="0">
                <a:ea typeface="Arial"/>
              </a:rPr>
              <a:t> ( </a:t>
            </a:r>
            <a:r>
              <a:rPr lang="ar-SA" dirty="0">
                <a:latin typeface="Arial"/>
                <a:ea typeface="Arial"/>
                <a:cs typeface="Times New Roman"/>
              </a:rPr>
              <a:t>الزمخشري</a:t>
            </a:r>
            <a:r>
              <a:rPr lang="ar-SA" dirty="0">
                <a:ea typeface="Arial"/>
              </a:rPr>
              <a:t> )</a:t>
            </a:r>
            <a:r>
              <a:rPr lang="ar-SA" dirty="0">
                <a:latin typeface="Arial"/>
                <a:ea typeface="Arial"/>
                <a:cs typeface="Times New Roman"/>
              </a:rPr>
              <a:t> متابعة الكوفيين لـ </a:t>
            </a:r>
            <a:r>
              <a:rPr lang="ar-SA" dirty="0">
                <a:ea typeface="Arial"/>
              </a:rPr>
              <a:t>( </a:t>
            </a:r>
            <a:r>
              <a:rPr lang="ar-SA" dirty="0">
                <a:latin typeface="Arial"/>
                <a:ea typeface="Arial"/>
                <a:cs typeface="Times New Roman"/>
              </a:rPr>
              <a:t>يونس</a:t>
            </a:r>
            <a:r>
              <a:rPr lang="ar-SA" dirty="0">
                <a:ea typeface="Arial"/>
              </a:rPr>
              <a:t> )</a:t>
            </a:r>
            <a:r>
              <a:rPr lang="ar-SA" dirty="0">
                <a:latin typeface="Arial"/>
                <a:ea typeface="Arial"/>
                <a:cs typeface="Times New Roman"/>
              </a:rPr>
              <a:t> فيها لا تعد شيئا اذا ما قيست بالآراء  التي تابع فيها الكوفيون البصريين ولا سيما</a:t>
            </a:r>
            <a:r>
              <a:rPr lang="ar-SA" dirty="0">
                <a:ea typeface="Arial"/>
              </a:rPr>
              <a:t> ( </a:t>
            </a:r>
            <a:r>
              <a:rPr lang="ar-SA" dirty="0">
                <a:latin typeface="Arial"/>
                <a:ea typeface="Arial"/>
                <a:cs typeface="Times New Roman"/>
              </a:rPr>
              <a:t>الخليل و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سيبويه</a:t>
            </a:r>
            <a:r>
              <a:rPr lang="ar-SA" dirty="0">
                <a:ea typeface="Arial"/>
              </a:rPr>
              <a:t> )</a:t>
            </a:r>
            <a:r>
              <a:rPr lang="ar-SA" dirty="0">
                <a:latin typeface="Arial"/>
                <a:ea typeface="Arial"/>
                <a:cs typeface="Times New Roman"/>
              </a:rPr>
              <a:t>، فالنحو الكوفي </a:t>
            </a:r>
            <a:r>
              <a:rPr lang="ar-SA" dirty="0">
                <a:ea typeface="Arial"/>
              </a:rPr>
              <a:t>, </a:t>
            </a:r>
            <a:r>
              <a:rPr lang="ar-SA" dirty="0">
                <a:latin typeface="Arial"/>
                <a:ea typeface="Arial"/>
                <a:cs typeface="Times New Roman"/>
              </a:rPr>
              <a:t>انما اعتمد في وجوده على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النحو البصري </a:t>
            </a:r>
            <a:r>
              <a:rPr lang="ar-SA" dirty="0">
                <a:ea typeface="Arial"/>
              </a:rPr>
              <a:t>. </a:t>
            </a:r>
            <a:r>
              <a:rPr lang="ar-SA" dirty="0">
                <a:latin typeface="Arial"/>
                <a:ea typeface="Arial"/>
                <a:cs typeface="Times New Roman"/>
              </a:rPr>
              <a:t>و وافقه في أصول منهجه وفي اغلب الفرع</a:t>
            </a:r>
            <a:r>
              <a:rPr lang="ar-SA" dirty="0">
                <a:ea typeface="Arial"/>
              </a:rPr>
              <a:t>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275548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 algn="just">
              <a:lnSpc>
                <a:spcPct val="150000"/>
              </a:lnSpc>
              <a:spcBef>
                <a:spcPts val="1200"/>
              </a:spcBef>
              <a:buFont typeface="Arial"/>
              <a:buChar char="-"/>
            </a:pPr>
            <a:r>
              <a:rPr lang="ar-SA" dirty="0">
                <a:latin typeface="Arial"/>
                <a:ea typeface="Arial"/>
                <a:cs typeface="Times New Roman"/>
              </a:rPr>
              <a:t>وقال الكوفيون بمعظم ما قال به البصريون من آرا ء، وما خالفوهم فيه انما هو أراء جزئية ومسائل فرعية خرجوا بها عنهم لتفسيرهم إياها تفسيرات جديدة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، أو لسماعهم فيها أدلة وشواهد جديدة لم يسمعها البصريون استدرك بها الكوفيون أحكاما جديدة أو اقيسة مخالفة</a:t>
            </a:r>
            <a:r>
              <a:rPr lang="ar-SA" dirty="0">
                <a:ea typeface="Arial"/>
              </a:rPr>
              <a:t>.  </a:t>
            </a:r>
            <a:endParaRPr lang="en-US" sz="2400" dirty="0">
              <a:ea typeface="Arial"/>
              <a:cs typeface="Arial"/>
            </a:endParaRPr>
          </a:p>
          <a:p>
            <a:pPr marL="269875" indent="-180340" algn="just">
              <a:lnSpc>
                <a:spcPct val="150000"/>
              </a:lnSpc>
            </a:pPr>
            <a:r>
              <a:rPr lang="ar-SA" dirty="0">
                <a:ea typeface="Arial"/>
              </a:rPr>
              <a:t>  </a:t>
            </a:r>
            <a:r>
              <a:rPr lang="ar-SA" dirty="0">
                <a:latin typeface="Arial"/>
                <a:ea typeface="Arial"/>
                <a:cs typeface="Times New Roman"/>
              </a:rPr>
              <a:t>وعلى كل حال فلم يكن </a:t>
            </a:r>
            <a:r>
              <a:rPr lang="ar-SA" dirty="0">
                <a:ea typeface="Arial"/>
              </a:rPr>
              <a:t>( </a:t>
            </a:r>
            <a:r>
              <a:rPr lang="ar-SA" dirty="0" err="1">
                <a:latin typeface="Arial"/>
                <a:ea typeface="Arial"/>
                <a:cs typeface="Times New Roman"/>
              </a:rPr>
              <a:t>جوتولد</a:t>
            </a:r>
            <a:r>
              <a:rPr lang="ar-SA" dirty="0">
                <a:latin typeface="Arial"/>
                <a:ea typeface="Arial"/>
                <a:cs typeface="Times New Roman"/>
              </a:rPr>
              <a:t> فايل</a:t>
            </a:r>
            <a:r>
              <a:rPr lang="ar-SA" dirty="0">
                <a:ea typeface="Arial"/>
              </a:rPr>
              <a:t> ) </a:t>
            </a:r>
            <a:r>
              <a:rPr lang="ar-SA" dirty="0">
                <a:latin typeface="Arial"/>
                <a:ea typeface="Arial"/>
                <a:cs typeface="Times New Roman"/>
              </a:rPr>
              <a:t>الوحيد الذي انكر وجود مدرسة نحو كوفية انما حذت حذوه</a:t>
            </a:r>
            <a:r>
              <a:rPr lang="ar-SA" dirty="0">
                <a:ea typeface="Arial"/>
              </a:rPr>
              <a:t>     ( </a:t>
            </a:r>
            <a:r>
              <a:rPr lang="ar-SA" b="1" dirty="0">
                <a:latin typeface="Arial"/>
                <a:ea typeface="Arial"/>
                <a:cs typeface="Times New Roman"/>
              </a:rPr>
              <a:t>دائرة المعارف الاسلامية</a:t>
            </a:r>
            <a:r>
              <a:rPr lang="ar-SA" dirty="0">
                <a:ea typeface="Arial"/>
              </a:rPr>
              <a:t>  ) </a:t>
            </a:r>
            <a:r>
              <a:rPr lang="ar-SA" dirty="0">
                <a:latin typeface="Arial"/>
                <a:ea typeface="Arial"/>
                <a:cs typeface="Times New Roman"/>
              </a:rPr>
              <a:t>في انكار وجود هذه المدرسة </a:t>
            </a:r>
            <a:r>
              <a:rPr lang="ar-SA" dirty="0">
                <a:ea typeface="Arial"/>
              </a:rPr>
              <a:t>.</a:t>
            </a:r>
            <a:endParaRPr lang="en-US" sz="2400" dirty="0">
              <a:ea typeface="Calibri"/>
              <a:cs typeface="Arial"/>
            </a:endParaRPr>
          </a:p>
          <a:p>
            <a:pPr marL="244475" algn="just">
              <a:lnSpc>
                <a:spcPct val="150000"/>
              </a:lnSpc>
              <a:spcAft>
                <a:spcPts val="600"/>
              </a:spcAft>
            </a:pPr>
            <a:r>
              <a:rPr lang="ar-SA" b="1" dirty="0">
                <a:latin typeface="Arial"/>
                <a:ea typeface="Arial"/>
                <a:cs typeface="Times New Roman"/>
              </a:rPr>
              <a:t>2.بروكلما</a:t>
            </a:r>
            <a:r>
              <a:rPr lang="ar-SA" dirty="0">
                <a:latin typeface="Arial"/>
                <a:ea typeface="Arial"/>
                <a:cs typeface="Times New Roman"/>
              </a:rPr>
              <a:t>ن </a:t>
            </a:r>
            <a:r>
              <a:rPr lang="ar-SA" dirty="0">
                <a:ea typeface="Arial"/>
              </a:rPr>
              <a:t>: </a:t>
            </a:r>
            <a:r>
              <a:rPr lang="ar-SA" dirty="0">
                <a:latin typeface="Arial"/>
                <a:ea typeface="Arial"/>
                <a:cs typeface="Times New Roman"/>
              </a:rPr>
              <a:t>قد أوحى في عبارة بما يشبه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الانكار لوجود ثلاث مدارس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لكنه يحتفظ بهذا</a:t>
            </a:r>
            <a:r>
              <a:rPr lang="ar-SA" b="1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التقسيم</a:t>
            </a:r>
            <a:r>
              <a:rPr lang="ar-SA" dirty="0">
                <a:ea typeface="Arial"/>
              </a:rPr>
              <a:t> </a:t>
            </a:r>
            <a:r>
              <a:rPr lang="ar-SA" dirty="0">
                <a:latin typeface="Arial"/>
                <a:ea typeface="Arial"/>
                <a:cs typeface="Times New Roman"/>
              </a:rPr>
              <a:t>، قال</a:t>
            </a:r>
            <a:r>
              <a:rPr lang="ar-SA" dirty="0">
                <a:ea typeface="Arial"/>
              </a:rPr>
              <a:t> : (( </a:t>
            </a:r>
            <a:r>
              <a:rPr lang="ar-SA" dirty="0">
                <a:latin typeface="Arial"/>
                <a:ea typeface="Arial"/>
                <a:cs typeface="Times New Roman"/>
              </a:rPr>
              <a:t>وقد قسم علماء العربية مذاهب النحاة الى ثلاث مدارس</a:t>
            </a:r>
            <a:r>
              <a:rPr lang="ar-SA" dirty="0">
                <a:ea typeface="Arial"/>
              </a:rPr>
              <a:t> : </a:t>
            </a:r>
            <a:r>
              <a:rPr lang="ar-SA" dirty="0">
                <a:latin typeface="Arial"/>
                <a:ea typeface="Arial"/>
                <a:cs typeface="Times New Roman"/>
              </a:rPr>
              <a:t>البصرية والكوفيين ومن مزجوا المذهبين من علماء بغداد </a:t>
            </a:r>
            <a:r>
              <a:rPr lang="ar-SA" dirty="0">
                <a:ea typeface="Arial"/>
              </a:rPr>
              <a:t>)) . </a:t>
            </a:r>
            <a:endParaRPr lang="en-US" sz="2400">
              <a:ea typeface="Calibri"/>
              <a:cs typeface="Arial"/>
            </a:endParaRPr>
          </a:p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69259173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411</Words>
  <Application>Microsoft Office PowerPoint</Application>
  <PresentationFormat>عرض على الشاشة (3:4)‏</PresentationFormat>
  <Paragraphs>17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سمة Office</vt:lpstr>
      <vt:lpstr>المحاضرة الرابعة: موقف المستشرقين من حقيقة وجود المدارس النحوية. 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الرابعة: موقف المستشرقين من حقيقة وجود المدارس النحوية. </dc:title>
  <dc:creator>riyadh</dc:creator>
  <cp:lastModifiedBy>riyadh</cp:lastModifiedBy>
  <cp:revision>1</cp:revision>
  <dcterms:created xsi:type="dcterms:W3CDTF">2018-12-10T10:03:00Z</dcterms:created>
  <dcterms:modified xsi:type="dcterms:W3CDTF">2018-12-10T10:05:44Z</dcterms:modified>
</cp:coreProperties>
</file>