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ar-SA" b="1" dirty="0">
                <a:latin typeface="Arial"/>
                <a:ea typeface="Arial"/>
              </a:rPr>
              <a:t>المحاضرة الخامسة </a:t>
            </a:r>
            <a:r>
              <a:rPr lang="ar-IQ" b="1" dirty="0">
                <a:latin typeface="Arial"/>
                <a:ea typeface="Arial"/>
              </a:rPr>
              <a:t>: </a:t>
            </a:r>
            <a:r>
              <a:rPr lang="ar-SA" b="1" dirty="0">
                <a:latin typeface="Arial"/>
                <a:ea typeface="Arial"/>
              </a:rPr>
              <a:t>موقف المحدثين من حقيقة وجود المدارس النحوية </a:t>
            </a:r>
            <a:r>
              <a:rPr lang="ar-IQ" b="1" dirty="0">
                <a:latin typeface="Arial"/>
                <a:ea typeface="Arial"/>
              </a:rPr>
              <a:t>.</a:t>
            </a:r>
            <a:r>
              <a:rPr lang="en-US" sz="3200" dirty="0">
                <a:ea typeface="Calibri"/>
                <a:cs typeface="Arial"/>
              </a:rPr>
              <a:t/>
            </a:r>
            <a:br>
              <a:rPr lang="en-US" sz="3200" dirty="0"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80614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 algn="just">
              <a:lnSpc>
                <a:spcPct val="150000"/>
              </a:lnSpc>
              <a:buFont typeface="+mj-lt"/>
              <a:buAutoNum type="arabicPeriod"/>
            </a:pPr>
            <a:r>
              <a:rPr lang="ar-SA" dirty="0">
                <a:latin typeface="Arial"/>
                <a:ea typeface="Arial"/>
                <a:cs typeface="Times New Roman"/>
              </a:rPr>
              <a:t>الاستاذ علي أبو المكارم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ذهب مذهب </a:t>
            </a:r>
            <a:r>
              <a:rPr lang="ar-SA" dirty="0">
                <a:ea typeface="Arial"/>
              </a:rPr>
              <a:t>( </a:t>
            </a:r>
            <a:r>
              <a:rPr lang="ar-SA" dirty="0" err="1">
                <a:latin typeface="Arial"/>
                <a:ea typeface="Arial"/>
                <a:cs typeface="Times New Roman"/>
              </a:rPr>
              <a:t>جوتولد</a:t>
            </a:r>
            <a:r>
              <a:rPr lang="ar-SA" dirty="0">
                <a:latin typeface="Arial"/>
                <a:ea typeface="Arial"/>
                <a:cs typeface="Times New Roman"/>
              </a:rPr>
              <a:t> فايل </a:t>
            </a:r>
            <a:r>
              <a:rPr lang="ar-SA" dirty="0">
                <a:ea typeface="Arial"/>
              </a:rPr>
              <a:t>) </a:t>
            </a:r>
            <a:r>
              <a:rPr lang="ar-SA" dirty="0">
                <a:latin typeface="Arial"/>
                <a:ea typeface="Arial"/>
                <a:cs typeface="Times New Roman"/>
              </a:rPr>
              <a:t> فقال بفساد </a:t>
            </a:r>
            <a:r>
              <a:rPr lang="ar-SA" dirty="0">
                <a:ea typeface="Arial"/>
              </a:rPr>
              <a:t>(( </a:t>
            </a:r>
            <a:r>
              <a:rPr lang="ar-SA" dirty="0">
                <a:latin typeface="Arial"/>
                <a:ea typeface="Arial"/>
                <a:cs typeface="Times New Roman"/>
              </a:rPr>
              <a:t>تلك الفكرة التي شغلت كثيراً من الدارسين في النحو العربي قدامى ومحدثين ، وهي وجود مدارس نحوية يتميز كل منها بأسلوبها الخاص ومنهجها الذاتي </a:t>
            </a:r>
            <a:r>
              <a:rPr lang="ar-SA" dirty="0">
                <a:ea typeface="Arial"/>
              </a:rPr>
              <a:t>. </a:t>
            </a:r>
            <a:r>
              <a:rPr lang="ar-SA" dirty="0">
                <a:latin typeface="Arial"/>
                <a:ea typeface="Arial"/>
                <a:cs typeface="Times New Roman"/>
              </a:rPr>
              <a:t>ويؤكد </a:t>
            </a:r>
            <a:r>
              <a:rPr lang="ar-SA" dirty="0">
                <a:ea typeface="Arial"/>
              </a:rPr>
              <a:t>(</a:t>
            </a:r>
            <a:r>
              <a:rPr lang="ar-SA" dirty="0">
                <a:latin typeface="Arial"/>
                <a:ea typeface="Arial"/>
                <a:cs typeface="Times New Roman"/>
              </a:rPr>
              <a:t>ذلك</a:t>
            </a:r>
            <a:r>
              <a:rPr lang="ar-SA" dirty="0">
                <a:ea typeface="Arial"/>
              </a:rPr>
              <a:t>) ... </a:t>
            </a:r>
            <a:r>
              <a:rPr lang="ar-SA" dirty="0">
                <a:latin typeface="Arial"/>
                <a:ea typeface="Arial"/>
                <a:cs typeface="Times New Roman"/>
              </a:rPr>
              <a:t>أن المنهج الذي سارت فيه الدراسة النحوية واحد في مُدنه المختلفة تحكمه قواعد عامة لم يخرج عليها وان تفاوت تأثير بعضها في بعض </a:t>
            </a:r>
            <a:r>
              <a:rPr lang="ar-SA" dirty="0">
                <a:ea typeface="Arial"/>
              </a:rPr>
              <a:t>. </a:t>
            </a:r>
            <a:endParaRPr lang="en-US" sz="2400" dirty="0">
              <a:ea typeface="Calibri"/>
              <a:cs typeface="Arial"/>
            </a:endParaRPr>
          </a:p>
          <a:p>
            <a:pPr marL="269875" indent="-180340" algn="just">
              <a:lnSpc>
                <a:spcPct val="150000"/>
              </a:lnSpc>
            </a:pPr>
            <a:r>
              <a:rPr lang="ar-SA" dirty="0">
                <a:latin typeface="Arial"/>
                <a:ea typeface="Arial"/>
                <a:cs typeface="Times New Roman"/>
              </a:rPr>
              <a:t>وأن ليس ثمة مدارس بالمعنى الذي يقطع بوجود منهج متميز لكل منها في النحو، وانما هناك تجمعات مدنية ، وهذه التجمعات تتحرك في اطارات متشابهة وتطبق اصولاً واحدة ، وان اختلفت فيما بينها في بعض الجزئيات فإنه اختلاف لا ينفي عنها وحدة المنهج واتفاق الأصول</a:t>
            </a:r>
            <a:r>
              <a:rPr lang="ar-SA" dirty="0">
                <a:ea typeface="Arial"/>
              </a:rPr>
              <a:t> . </a:t>
            </a:r>
            <a:r>
              <a:rPr lang="ar-SA" dirty="0">
                <a:latin typeface="Arial"/>
                <a:ea typeface="Arial"/>
                <a:cs typeface="Times New Roman"/>
              </a:rPr>
              <a:t>ويرى أن </a:t>
            </a:r>
            <a:r>
              <a:rPr lang="ar-IQ" dirty="0">
                <a:ea typeface="Arial"/>
              </a:rPr>
              <a:t>((</a:t>
            </a:r>
            <a:r>
              <a:rPr lang="ar-SA" dirty="0">
                <a:latin typeface="Arial"/>
                <a:ea typeface="Arial"/>
                <a:cs typeface="Times New Roman"/>
              </a:rPr>
              <a:t> لا تناقض في أن يكف الخليل رأس المدارس النحوية جميعا</a:t>
            </a:r>
            <a:r>
              <a:rPr lang="ar-SA" dirty="0">
                <a:ea typeface="Arial"/>
              </a:rPr>
              <a:t>, </a:t>
            </a:r>
            <a:r>
              <a:rPr lang="ar-SA" dirty="0">
                <a:latin typeface="Arial"/>
                <a:ea typeface="Arial"/>
                <a:cs typeface="Times New Roman"/>
              </a:rPr>
              <a:t>لان وجود تجمعات مدنية في البصرة والكوفة ثم في بغداد ومصر والاندلس لا يسلم بالضرورة الى القول بتعدد مناهج هذه التجمعات وتباينها </a:t>
            </a:r>
            <a:r>
              <a:rPr lang="ar-SA" dirty="0">
                <a:ea typeface="Arial"/>
              </a:rPr>
              <a:t>)) .</a:t>
            </a:r>
            <a:endParaRPr lang="en-US" sz="2400" dirty="0"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125561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269875" indent="-180340" algn="just">
              <a:lnSpc>
                <a:spcPct val="150000"/>
              </a:lnSpc>
            </a:pPr>
            <a:r>
              <a:rPr lang="ar-SA" dirty="0">
                <a:latin typeface="Arial"/>
                <a:ea typeface="Arial"/>
                <a:cs typeface="Times New Roman"/>
              </a:rPr>
              <a:t>ثانياً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فريق اخر من الباحثين المحدثين اثبتوا وجود مدرستين بصرية وكوفية</a:t>
            </a:r>
            <a:r>
              <a:rPr lang="ar-SA" dirty="0">
                <a:ea typeface="Arial"/>
              </a:rPr>
              <a:t> , </a:t>
            </a:r>
            <a:r>
              <a:rPr lang="ar-SA" dirty="0">
                <a:latin typeface="Arial"/>
                <a:ea typeface="Arial"/>
                <a:cs typeface="Times New Roman"/>
              </a:rPr>
              <a:t>وتردد في القول بوجود مدرسة بغدادية ومن ممثلي هذه الفرقة </a:t>
            </a:r>
            <a:r>
              <a:rPr lang="ar-SA" dirty="0">
                <a:ea typeface="Arial"/>
              </a:rPr>
              <a:t>:-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buFont typeface="+mj-lt"/>
              <a:buAutoNum type="arabicPeriod"/>
            </a:pPr>
            <a:r>
              <a:rPr lang="ar-SA" dirty="0">
                <a:latin typeface="Arial"/>
                <a:ea typeface="Arial"/>
                <a:cs typeface="Times New Roman"/>
              </a:rPr>
              <a:t>الدكتور مهدي المخزومي </a:t>
            </a:r>
            <a:r>
              <a:rPr lang="ar-SA" dirty="0">
                <a:ea typeface="Arial"/>
              </a:rPr>
              <a:t>:  </a:t>
            </a:r>
            <a:r>
              <a:rPr lang="ar-SA" dirty="0">
                <a:latin typeface="Arial"/>
                <a:ea typeface="Arial"/>
                <a:cs typeface="Times New Roman"/>
              </a:rPr>
              <a:t>ففي موضع انكار وجود مدرسة بغدادية و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رأى أن هناك مدرستين بصرية وكوفية قال</a:t>
            </a:r>
            <a:r>
              <a:rPr lang="ar-SA" dirty="0">
                <a:ea typeface="Arial"/>
              </a:rPr>
              <a:t>: (( " </a:t>
            </a:r>
            <a:r>
              <a:rPr lang="ar-SA" dirty="0">
                <a:latin typeface="Arial"/>
                <a:ea typeface="Arial"/>
                <a:cs typeface="Times New Roman"/>
              </a:rPr>
              <a:t>تردد اسم البغداديين كثيرا في اثناء القرن الرابع بإزاء الكوفيين والبصريين حتى ليخيل للدارس أن البغداديين كانوا يمثلون جماعة ثالثة لهم طريقتهم الخاصة ومذهبهم المتميز</a:t>
            </a:r>
            <a:r>
              <a:rPr lang="ar-SA" dirty="0">
                <a:ea typeface="Arial"/>
              </a:rPr>
              <a:t>. </a:t>
            </a:r>
            <a:r>
              <a:rPr lang="ar-SA" dirty="0">
                <a:latin typeface="Arial"/>
                <a:ea typeface="Arial"/>
                <a:cs typeface="Times New Roman"/>
              </a:rPr>
              <a:t>وجاء المتأخرون من النحاة فرأوا اسم البغداديين يذكر الى جانب الكوفيين والبصريين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فذهب بهم الوهم بعيدا وراحوا يركبون الصعب في تصوير مذهب ثالث يقف بإزاء مذهب أهل البصرة ومذهب أهل الكوفة وهو مذهب البغداديين</a:t>
            </a:r>
            <a:r>
              <a:rPr lang="ar-SA" dirty="0">
                <a:ea typeface="Arial"/>
              </a:rPr>
              <a:t> .</a:t>
            </a:r>
            <a:endParaRPr lang="en-US" sz="2400" dirty="0">
              <a:ea typeface="Calibri"/>
              <a:cs typeface="Arial"/>
            </a:endParaRPr>
          </a:p>
          <a:p>
            <a:r>
              <a:rPr lang="ar-SA" dirty="0">
                <a:latin typeface="Arial"/>
                <a:ea typeface="Arial"/>
                <a:cs typeface="Times New Roman"/>
              </a:rPr>
              <a:t>وحاول ان يثبت أن ليس هناك الا مدرستان نحويتان البصرية والكوفية اما المدرسة البغدادية، أو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مدرسة من خلط المذهبين، فلا وجود لها مستدلا بدليلين</a:t>
            </a:r>
            <a:r>
              <a:rPr lang="ar-SA" dirty="0">
                <a:ea typeface="Arial"/>
              </a:rPr>
              <a:t>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891541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269875" indent="-180340" algn="just">
              <a:lnSpc>
                <a:spcPct val="150000"/>
              </a:lnSpc>
              <a:spcAft>
                <a:spcPts val="600"/>
              </a:spcAft>
            </a:pPr>
            <a:r>
              <a:rPr lang="ar-SA" dirty="0">
                <a:latin typeface="Arial"/>
                <a:ea typeface="Arial"/>
                <a:cs typeface="Times New Roman"/>
              </a:rPr>
              <a:t>الدليل الأول</a:t>
            </a:r>
            <a:r>
              <a:rPr lang="ar-SA" dirty="0">
                <a:ea typeface="Arial"/>
              </a:rPr>
              <a:t> : </a:t>
            </a:r>
            <a:r>
              <a:rPr lang="ar-SA" dirty="0">
                <a:latin typeface="Arial"/>
                <a:ea typeface="Arial"/>
                <a:cs typeface="Times New Roman"/>
              </a:rPr>
              <a:t>ان </a:t>
            </a:r>
            <a:r>
              <a:rPr lang="ar-SA" dirty="0">
                <a:ea typeface="Arial"/>
              </a:rPr>
              <a:t>( </a:t>
            </a:r>
            <a:r>
              <a:rPr lang="ar-SA" dirty="0">
                <a:latin typeface="Arial"/>
                <a:ea typeface="Arial"/>
                <a:cs typeface="Times New Roman"/>
              </a:rPr>
              <a:t>ابن النديم</a:t>
            </a:r>
            <a:r>
              <a:rPr lang="ar-SA" dirty="0">
                <a:ea typeface="Arial"/>
              </a:rPr>
              <a:t> ) </a:t>
            </a:r>
            <a:r>
              <a:rPr lang="ar-SA" dirty="0">
                <a:latin typeface="Arial"/>
                <a:ea typeface="Arial"/>
                <a:cs typeface="Times New Roman"/>
              </a:rPr>
              <a:t>لم يكن ليعني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بـ </a:t>
            </a:r>
            <a:r>
              <a:rPr lang="ar-SA" dirty="0">
                <a:ea typeface="Arial"/>
              </a:rPr>
              <a:t>(</a:t>
            </a:r>
            <a:r>
              <a:rPr lang="ar-SA" dirty="0">
                <a:latin typeface="Arial"/>
                <a:ea typeface="Arial"/>
                <a:cs typeface="Times New Roman"/>
              </a:rPr>
              <a:t>من خلط المذهبين </a:t>
            </a:r>
            <a:r>
              <a:rPr lang="ar-SA" dirty="0">
                <a:ea typeface="Arial"/>
              </a:rPr>
              <a:t>) </a:t>
            </a:r>
            <a:r>
              <a:rPr lang="ar-SA" dirty="0">
                <a:latin typeface="Arial"/>
                <a:ea typeface="Arial"/>
                <a:cs typeface="Times New Roman"/>
              </a:rPr>
              <a:t>أن يكون </a:t>
            </a:r>
            <a:r>
              <a:rPr lang="ar-SA" b="1" dirty="0">
                <a:latin typeface="Arial"/>
                <a:ea typeface="Arial"/>
                <a:cs typeface="Times New Roman"/>
              </a:rPr>
              <a:t>له </a:t>
            </a:r>
            <a:r>
              <a:rPr lang="ar-SA" dirty="0">
                <a:latin typeface="Arial"/>
                <a:ea typeface="Arial"/>
                <a:cs typeface="Times New Roman"/>
              </a:rPr>
              <a:t>مذهب ثالث ليس بالبصري ولا بالكوفي ، ولوكان ذلك مما دار في خلد</a:t>
            </a:r>
            <a:r>
              <a:rPr lang="ar-SA" dirty="0">
                <a:ea typeface="Arial"/>
              </a:rPr>
              <a:t>  </a:t>
            </a:r>
            <a:r>
              <a:rPr lang="ar-SA" dirty="0">
                <a:latin typeface="Arial"/>
                <a:ea typeface="Arial"/>
                <a:cs typeface="Times New Roman"/>
              </a:rPr>
              <a:t>ابن النديم 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لكان</a:t>
            </a:r>
            <a:r>
              <a:rPr lang="ar-SA" dirty="0">
                <a:ea typeface="Arial"/>
              </a:rPr>
              <a:t>  </a:t>
            </a:r>
            <a:r>
              <a:rPr lang="ar-SA" dirty="0">
                <a:latin typeface="Arial"/>
                <a:ea typeface="Arial"/>
                <a:cs typeface="Times New Roman"/>
              </a:rPr>
              <a:t>أبو اسحاق الزجاج</a:t>
            </a:r>
            <a:r>
              <a:rPr lang="ar-SA" dirty="0">
                <a:ea typeface="Arial"/>
              </a:rPr>
              <a:t>  </a:t>
            </a:r>
            <a:r>
              <a:rPr lang="ar-SA" dirty="0">
                <a:latin typeface="Arial"/>
                <a:ea typeface="Arial"/>
                <a:cs typeface="Times New Roman"/>
              </a:rPr>
              <a:t>عنده في مقدمة الفريق الذي كان يخلط المذهبين </a:t>
            </a:r>
            <a:r>
              <a:rPr lang="ar-SA" dirty="0">
                <a:ea typeface="Arial"/>
              </a:rPr>
              <a:t>. </a:t>
            </a:r>
            <a:r>
              <a:rPr lang="ar-SA" dirty="0">
                <a:latin typeface="Arial"/>
                <a:ea typeface="Arial"/>
                <a:cs typeface="Times New Roman"/>
              </a:rPr>
              <a:t>ولكن 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ابن النديم</a:t>
            </a:r>
            <a:r>
              <a:rPr lang="ar-SA" dirty="0">
                <a:ea typeface="Arial"/>
              </a:rPr>
              <a:t>  </a:t>
            </a:r>
            <a:r>
              <a:rPr lang="ar-SA" dirty="0">
                <a:latin typeface="Arial"/>
                <a:ea typeface="Arial"/>
                <a:cs typeface="Times New Roman"/>
              </a:rPr>
              <a:t>لم يعده فيهم بل عده في العلماء البصريين وفي اصحاب 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ابي العباس المبرد</a:t>
            </a:r>
            <a:r>
              <a:rPr lang="ar-SA" dirty="0">
                <a:ea typeface="Arial"/>
              </a:rPr>
              <a:t> , </a:t>
            </a:r>
            <a:r>
              <a:rPr lang="ar-SA" dirty="0">
                <a:latin typeface="Arial"/>
                <a:ea typeface="Arial"/>
                <a:cs typeface="Times New Roman"/>
              </a:rPr>
              <a:t>بل اقدم اصحاب ابي العباس المبرد قر</a:t>
            </a:r>
            <a:r>
              <a:rPr lang="ar-SA" b="1" dirty="0">
                <a:latin typeface="Arial"/>
                <a:ea typeface="Arial"/>
                <a:cs typeface="Times New Roman"/>
              </a:rPr>
              <a:t>ا</a:t>
            </a:r>
            <a:r>
              <a:rPr lang="ar-SA" dirty="0">
                <a:latin typeface="Arial"/>
                <a:ea typeface="Arial"/>
                <a:cs typeface="Times New Roman"/>
              </a:rPr>
              <a:t>ءة عليه</a:t>
            </a:r>
            <a:r>
              <a:rPr lang="ar-SA" b="1" dirty="0">
                <a:ea typeface="Arial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pPr marL="269875" indent="-180340" algn="just">
              <a:lnSpc>
                <a:spcPct val="150000"/>
              </a:lnSpc>
              <a:spcAft>
                <a:spcPts val="600"/>
              </a:spcAft>
            </a:pPr>
            <a:r>
              <a:rPr lang="ar-SA" dirty="0">
                <a:latin typeface="Arial"/>
                <a:ea typeface="Arial"/>
                <a:cs typeface="Times New Roman"/>
              </a:rPr>
              <a:t>الدليل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الثاني</a:t>
            </a:r>
            <a:r>
              <a:rPr lang="ar-SA" dirty="0">
                <a:ea typeface="Arial"/>
              </a:rPr>
              <a:t> : </a:t>
            </a:r>
            <a:r>
              <a:rPr lang="ar-SA" dirty="0">
                <a:latin typeface="Arial"/>
                <a:ea typeface="Arial"/>
                <a:cs typeface="Times New Roman"/>
              </a:rPr>
              <a:t>ان الاساس الذي بنى عليه المحدثون فكرة المذهب البغدادي هو التلمذة لثعلب والمبرد والتعمق في مصنفاتهما ومصنفات شيوخهما من البصريين والكوفيين ، وليس بين تلاميذ الرجلين من أفاد منهما وتعمق في مصنفاتهما </a:t>
            </a:r>
            <a:r>
              <a:rPr lang="ar-IQ" dirty="0">
                <a:ea typeface="Arial"/>
              </a:rPr>
              <a:t>,</a:t>
            </a:r>
            <a:r>
              <a:rPr lang="ar-SA" dirty="0">
                <a:latin typeface="Arial"/>
                <a:ea typeface="Arial"/>
                <a:cs typeface="Times New Roman"/>
              </a:rPr>
              <a:t> ووقف عنى علم الكوفيين وعلم البصريين كأبي اسحاق الزجاج ، ومع ذلك لم يكن الزجاج معدودا في اعلام البغداديين ، وذلك يدل في وضوح على أن الأساس الذي بنى المحدثون فكرتهم عليه متهافت لم يلبث أن ينهار </a:t>
            </a:r>
            <a:r>
              <a:rPr lang="ar-SA" dirty="0">
                <a:ea typeface="Arial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402201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270510" indent="-180340" algn="just">
              <a:lnSpc>
                <a:spcPct val="150000"/>
              </a:lnSpc>
              <a:spcAft>
                <a:spcPts val="600"/>
              </a:spcAft>
            </a:pPr>
            <a:r>
              <a:rPr lang="ar-SA" dirty="0">
                <a:latin typeface="Arial"/>
                <a:ea typeface="Arial"/>
                <a:cs typeface="Times New Roman"/>
              </a:rPr>
              <a:t>ورأى ان ليس المذهب البغدادي </a:t>
            </a:r>
            <a:r>
              <a:rPr lang="ar-SA" dirty="0">
                <a:ea typeface="Arial"/>
              </a:rPr>
              <a:t>(( </a:t>
            </a:r>
            <a:r>
              <a:rPr lang="ar-SA" dirty="0">
                <a:latin typeface="Arial"/>
                <a:ea typeface="Arial"/>
                <a:cs typeface="Times New Roman"/>
              </a:rPr>
              <a:t>ألا مذهبا انتخابيا فيه الخصائص المنهجية للمدرستين جميعا على نحو ما فعل ابن مالك في محاولته الجمع بين المذهبين وانتهاجه منهجا وسطا بينهما</a:t>
            </a:r>
            <a:r>
              <a:rPr lang="ar-SA" dirty="0">
                <a:ea typeface="Arial"/>
              </a:rPr>
              <a:t>)) .   </a:t>
            </a:r>
            <a:endParaRPr lang="en-US" sz="2400" dirty="0">
              <a:ea typeface="Calibri"/>
              <a:cs typeface="Arial"/>
            </a:endParaRPr>
          </a:p>
          <a:p>
            <a:pPr marL="269875" indent="-180340" algn="just">
              <a:lnSpc>
                <a:spcPct val="150000"/>
              </a:lnSpc>
              <a:spcAft>
                <a:spcPts val="2525"/>
              </a:spcAft>
            </a:pPr>
            <a:r>
              <a:rPr lang="ar-SA" dirty="0">
                <a:latin typeface="Arial"/>
                <a:ea typeface="Arial"/>
                <a:cs typeface="Times New Roman"/>
              </a:rPr>
              <a:t>         وفي موضع أخر أصر على أنها ثلاث مدارس فقال</a:t>
            </a:r>
            <a:r>
              <a:rPr lang="ar-SA" dirty="0">
                <a:ea typeface="Arial"/>
              </a:rPr>
              <a:t>: (( </a:t>
            </a:r>
            <a:r>
              <a:rPr lang="ar-SA" dirty="0">
                <a:latin typeface="Arial"/>
                <a:ea typeface="Arial"/>
                <a:cs typeface="Times New Roman"/>
              </a:rPr>
              <a:t>وأما اصحاب ثعلب الذين ذيلنا اسمه بأسمائهم فليسوا جميعاً كوفيين بل اكثرهم ينتمون الى مدرسة جديدة هي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ea typeface="Arial"/>
              </a:rPr>
              <a:t>(</a:t>
            </a:r>
            <a:r>
              <a:rPr lang="ar-SA" dirty="0">
                <a:latin typeface="Arial"/>
                <a:ea typeface="Arial"/>
                <a:cs typeface="Times New Roman"/>
              </a:rPr>
              <a:t>مدرسة بغداد</a:t>
            </a:r>
            <a:r>
              <a:rPr lang="ar-SA" dirty="0">
                <a:ea typeface="Arial"/>
              </a:rPr>
              <a:t> ) </a:t>
            </a:r>
            <a:r>
              <a:rPr lang="ar-SA" dirty="0">
                <a:latin typeface="Arial"/>
                <a:ea typeface="Arial"/>
                <a:cs typeface="Times New Roman"/>
              </a:rPr>
              <a:t>وهي المدرسة الانتخابية التي قامت على خلط المنهجين من المدرستين البصرية والكوفية ، لانهم اخذوا عن بصريين وكوفيين، وتأثروا بهؤلاء </a:t>
            </a:r>
            <a:r>
              <a:rPr lang="ar-SA" dirty="0">
                <a:ea typeface="Arial"/>
              </a:rPr>
              <a:t>)) .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ar-IQ" b="1" dirty="0">
                <a:ea typeface="Arial"/>
              </a:rPr>
              <a:t> </a:t>
            </a:r>
            <a:r>
              <a:rPr lang="ar-SA" b="1" dirty="0">
                <a:latin typeface="Arial"/>
                <a:ea typeface="Arial"/>
                <a:cs typeface="Times New Roman"/>
              </a:rPr>
              <a:t>بروكلما</a:t>
            </a:r>
            <a:r>
              <a:rPr lang="ar-SA" dirty="0">
                <a:latin typeface="Arial"/>
                <a:ea typeface="Arial"/>
                <a:cs typeface="Times New Roman"/>
              </a:rPr>
              <a:t>ن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قد أوحى في عبارة بما يشبه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الانكار لوجود ثلاث مدارس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لكنه يحتفظ بهذا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التقسيم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، قال</a:t>
            </a:r>
            <a:r>
              <a:rPr lang="ar-SA" dirty="0">
                <a:ea typeface="Arial"/>
              </a:rPr>
              <a:t> : (( </a:t>
            </a:r>
            <a:r>
              <a:rPr lang="ar-SA" dirty="0">
                <a:latin typeface="Arial"/>
                <a:ea typeface="Arial"/>
                <a:cs typeface="Times New Roman"/>
              </a:rPr>
              <a:t>وقد قسم علماء العربية مذاهب النحاة الى ثلاث مدارس</a:t>
            </a:r>
            <a:r>
              <a:rPr lang="ar-SA" dirty="0">
                <a:ea typeface="Arial"/>
              </a:rPr>
              <a:t> : </a:t>
            </a:r>
            <a:r>
              <a:rPr lang="ar-SA" dirty="0">
                <a:latin typeface="Arial"/>
                <a:ea typeface="Arial"/>
                <a:cs typeface="Times New Roman"/>
              </a:rPr>
              <a:t>البصرية والكوفيين ومن مزجوا المذهبين من علماء بغداد </a:t>
            </a:r>
            <a:r>
              <a:rPr lang="ar-SA" dirty="0">
                <a:ea typeface="Arial"/>
              </a:rPr>
              <a:t>)) . </a:t>
            </a:r>
            <a:endParaRPr lang="en-US" sz="2400" dirty="0"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200392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269875" indent="-180340" algn="just">
              <a:lnSpc>
                <a:spcPct val="150000"/>
              </a:lnSpc>
              <a:spcAft>
                <a:spcPts val="600"/>
              </a:spcAft>
            </a:pPr>
            <a:r>
              <a:rPr lang="ar-SA" dirty="0">
                <a:latin typeface="Arial"/>
                <a:ea typeface="Arial"/>
                <a:cs typeface="Times New Roman"/>
              </a:rPr>
              <a:t>ثالثاً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وفريقٌ أخر صرح بنفي وجود مدارسة ثالثة ومن ممثلي هذه الفرقة </a:t>
            </a:r>
            <a:r>
              <a:rPr lang="ar-SA" dirty="0">
                <a:ea typeface="Arial"/>
              </a:rPr>
              <a:t>:-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spcAft>
                <a:spcPts val="2100"/>
              </a:spcAft>
              <a:buFont typeface="+mj-lt"/>
              <a:buAutoNum type="arabicPeriod"/>
            </a:pP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الدكتور عبد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الفتاح اسماعيل شلبي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الذي قال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انه لم تكن هناك  فيما يرى </a:t>
            </a:r>
            <a:r>
              <a:rPr lang="ar-SA" dirty="0">
                <a:ea typeface="Arial"/>
              </a:rPr>
              <a:t>(( </a:t>
            </a:r>
            <a:r>
              <a:rPr lang="ar-SA" dirty="0">
                <a:latin typeface="Arial"/>
                <a:ea typeface="Arial"/>
                <a:cs typeface="Times New Roman"/>
              </a:rPr>
              <a:t>مدرسة بغدادية قائمة بنفسها لها تعاليمها ، غاية ما في الامر أن رجالا خلطوا بين المدرستين البصرية والكوفية </a:t>
            </a:r>
            <a:r>
              <a:rPr lang="ar-SA" dirty="0">
                <a:ea typeface="Arial"/>
              </a:rPr>
              <a:t>,</a:t>
            </a:r>
            <a:r>
              <a:rPr lang="ar-SA" dirty="0">
                <a:latin typeface="Arial"/>
                <a:ea typeface="Arial"/>
                <a:cs typeface="Times New Roman"/>
              </a:rPr>
              <a:t> فرأوا رأياً من هذه ورأياً من الاخرى وان كانوا في مذهبهم الاصيل يميلون الى هذه ويميلون الى تلك فيكونون بصريين أو كوفيين حسب </a:t>
            </a:r>
            <a:r>
              <a:rPr lang="ar-SA" dirty="0">
                <a:ea typeface="Arial"/>
              </a:rPr>
              <a:t>)) .</a:t>
            </a:r>
            <a:endParaRPr lang="en-US" sz="2400" dirty="0">
              <a:ea typeface="Calibri"/>
              <a:cs typeface="Arial"/>
            </a:endParaRPr>
          </a:p>
          <a:p>
            <a:pPr marL="270510" indent="-180340" algn="just">
              <a:lnSpc>
                <a:spcPct val="150000"/>
              </a:lnSpc>
              <a:spcAft>
                <a:spcPts val="1200"/>
              </a:spcAft>
            </a:pPr>
            <a:r>
              <a:rPr lang="ar-SA" dirty="0">
                <a:latin typeface="Arial"/>
                <a:ea typeface="Arial"/>
                <a:cs typeface="Times New Roman"/>
              </a:rPr>
              <a:t>رابعاً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وذهب فريقٌ إلى وجود ثلاث مدارس ومن ممثلي هذه الفرقة </a:t>
            </a:r>
            <a:r>
              <a:rPr lang="ar-SA" dirty="0">
                <a:ea typeface="Arial"/>
              </a:rPr>
              <a:t>:-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buFont typeface="+mj-lt"/>
              <a:buAutoNum type="arabicPeriod"/>
            </a:pP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الأستاذ أحمد امين </a:t>
            </a:r>
            <a:r>
              <a:rPr lang="ar-SA" dirty="0">
                <a:ea typeface="Arial"/>
              </a:rPr>
              <a:t>:  </a:t>
            </a:r>
            <a:r>
              <a:rPr lang="ar-SA" dirty="0">
                <a:latin typeface="Arial"/>
                <a:ea typeface="Arial"/>
                <a:cs typeface="Times New Roman"/>
              </a:rPr>
              <a:t>الذي رأى ان المدارس ثلاث </a:t>
            </a:r>
            <a:r>
              <a:rPr lang="ar-SA" dirty="0">
                <a:ea typeface="Arial"/>
              </a:rPr>
              <a:t>: 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buFont typeface="+mj-cs"/>
              <a:buAutoNum type="arabic1Minus"/>
            </a:pPr>
            <a:r>
              <a:rPr lang="ar-SA" dirty="0">
                <a:latin typeface="Arial"/>
                <a:ea typeface="Arial"/>
                <a:cs typeface="Times New Roman"/>
              </a:rPr>
              <a:t>مدرسة البصرة التي توج النحو فيها </a:t>
            </a:r>
            <a:r>
              <a:rPr lang="ar-SA" dirty="0">
                <a:ea typeface="Arial"/>
              </a:rPr>
              <a:t>( </a:t>
            </a:r>
            <a:r>
              <a:rPr lang="ar-SA" dirty="0">
                <a:latin typeface="Arial"/>
                <a:ea typeface="Arial"/>
                <a:cs typeface="Times New Roman"/>
              </a:rPr>
              <a:t>بسيبويه وكتابه </a:t>
            </a:r>
            <a:r>
              <a:rPr lang="ar-SA" dirty="0">
                <a:ea typeface="Arial"/>
              </a:rPr>
              <a:t>) . 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buFont typeface="+mj-cs"/>
              <a:buAutoNum type="arabic1Minus"/>
            </a:pPr>
            <a:r>
              <a:rPr lang="ar-SA" dirty="0">
                <a:latin typeface="Arial"/>
                <a:ea typeface="Arial"/>
                <a:cs typeface="Times New Roman"/>
              </a:rPr>
              <a:t>ومدرسة الكوفة التي نشأت وعلى رأسها أبو جعفر </a:t>
            </a:r>
            <a:r>
              <a:rPr lang="ar-SA" dirty="0" err="1">
                <a:latin typeface="Arial"/>
                <a:ea typeface="Arial"/>
                <a:cs typeface="Times New Roman"/>
              </a:rPr>
              <a:t>الرؤاسي</a:t>
            </a:r>
            <a:r>
              <a:rPr lang="ar-SA" dirty="0">
                <a:latin typeface="Arial"/>
                <a:ea typeface="Arial"/>
                <a:cs typeface="Times New Roman"/>
              </a:rPr>
              <a:t> وتلميذاه الكسائي والفراء</a:t>
            </a:r>
            <a:r>
              <a:rPr lang="ar-SA" dirty="0">
                <a:ea typeface="Arial"/>
              </a:rPr>
              <a:t> .</a:t>
            </a:r>
            <a:endParaRPr lang="en-US" sz="2400" dirty="0">
              <a:ea typeface="Calibri"/>
              <a:cs typeface="Arial"/>
            </a:endParaRPr>
          </a:p>
          <a:p>
            <a:pPr marL="269875" indent="-180340" algn="just">
              <a:lnSpc>
                <a:spcPct val="150000"/>
              </a:lnSpc>
              <a:spcAft>
                <a:spcPts val="2100"/>
              </a:spcAft>
            </a:pPr>
            <a:r>
              <a:rPr lang="ar-SA" dirty="0">
                <a:latin typeface="Arial"/>
                <a:ea typeface="Arial"/>
                <a:cs typeface="Times New Roman"/>
              </a:rPr>
              <a:t>جـ </a:t>
            </a:r>
            <a:r>
              <a:rPr lang="ar-SA" dirty="0">
                <a:ea typeface="Arial"/>
              </a:rPr>
              <a:t>- </a:t>
            </a:r>
            <a:r>
              <a:rPr lang="ar-SA" dirty="0">
                <a:latin typeface="Arial"/>
                <a:ea typeface="Arial"/>
                <a:cs typeface="Times New Roman"/>
              </a:rPr>
              <a:t>مذهب منتخب تأسس في مدينة بغداد والتقى فيها المذهبان البصري والكوفي وعرض نحوهما ومنهجه واصوله امام الدارسين الذين قاموا بنقدهما والانتخاب منهما </a:t>
            </a:r>
            <a:r>
              <a:rPr lang="ar-SA" dirty="0">
                <a:ea typeface="Arial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852892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0" algn="just">
              <a:lnSpc>
                <a:spcPct val="150000"/>
              </a:lnSpc>
              <a:spcAft>
                <a:spcPts val="2100"/>
              </a:spcAft>
              <a:buFont typeface="+mj-lt"/>
              <a:buAutoNum type="arabicPeriod"/>
            </a:pPr>
            <a:r>
              <a:rPr lang="en-US" dirty="0">
                <a:latin typeface="Arial"/>
                <a:ea typeface="Arial"/>
                <a:cs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الشيخ محمد الطنطاوي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الذي ذهب الى وجود فريق بصري وفريق كوفي وفريق خالط بينهما أو مازج بينهما </a:t>
            </a:r>
            <a:r>
              <a:rPr lang="ar-SA" dirty="0">
                <a:ea typeface="Arial"/>
              </a:rPr>
              <a:t>, </a:t>
            </a:r>
            <a:r>
              <a:rPr lang="ar-SA" dirty="0">
                <a:latin typeface="Arial"/>
                <a:ea typeface="Arial"/>
                <a:cs typeface="Times New Roman"/>
              </a:rPr>
              <a:t>ورأى ان هذا الفريق الخالط كان بعضهم ينحاز الى أحد الطرفين ويفضله على أن يخلط بين المذهبين</a:t>
            </a:r>
            <a:r>
              <a:rPr lang="ar-SA" dirty="0">
                <a:ea typeface="Arial"/>
              </a:rPr>
              <a:t> .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spcAft>
                <a:spcPts val="2100"/>
              </a:spcAft>
              <a:buFont typeface="+mj-lt"/>
              <a:buAutoNum type="arabicPeriod"/>
            </a:pPr>
            <a:r>
              <a:rPr lang="en-US" dirty="0">
                <a:latin typeface="Arial"/>
                <a:ea typeface="Arial"/>
                <a:cs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الاستاذ </a:t>
            </a:r>
            <a:r>
              <a:rPr lang="ar-SA" b="1" dirty="0">
                <a:latin typeface="Arial"/>
                <a:ea typeface="Arial"/>
                <a:cs typeface="Times New Roman"/>
              </a:rPr>
              <a:t>سعيد </a:t>
            </a:r>
            <a:r>
              <a:rPr lang="ar-SA" dirty="0">
                <a:latin typeface="Arial"/>
                <a:ea typeface="Arial"/>
                <a:cs typeface="Times New Roman"/>
              </a:rPr>
              <a:t>الافغاني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قال ان الكوفيين نشروا مذهبهم في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حاضرة الخلافة العباسية بغداد </a:t>
            </a:r>
            <a:r>
              <a:rPr lang="ar-SA" dirty="0">
                <a:ea typeface="Arial"/>
              </a:rPr>
              <a:t>. </a:t>
            </a:r>
            <a:r>
              <a:rPr lang="ar-SA" dirty="0">
                <a:latin typeface="Arial"/>
                <a:ea typeface="Arial"/>
                <a:cs typeface="Times New Roman"/>
              </a:rPr>
              <a:t>وقصدها البصريون بعدهم ونشأت عن هذين الفريقين طبقة جديدة في بغداد اتسمت بالاختيار من المذهبين وكونت ما عرف بالمذهب البغدادي </a:t>
            </a:r>
            <a:r>
              <a:rPr lang="ar-SA" dirty="0">
                <a:ea typeface="Arial"/>
              </a:rPr>
              <a:t>, </a:t>
            </a:r>
            <a:r>
              <a:rPr lang="ar-SA" dirty="0">
                <a:latin typeface="Arial"/>
                <a:ea typeface="Arial"/>
                <a:cs typeface="Times New Roman"/>
              </a:rPr>
              <a:t>ولم  يسمهم مدرسة</a:t>
            </a:r>
            <a:r>
              <a:rPr lang="ar-SA" dirty="0">
                <a:ea typeface="Arial"/>
              </a:rPr>
              <a:t>. 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spcAft>
                <a:spcPts val="2100"/>
              </a:spcAft>
              <a:buFont typeface="+mj-lt"/>
              <a:buAutoNum type="arabicPeriod"/>
            </a:pPr>
            <a:r>
              <a:rPr lang="en-US" dirty="0">
                <a:latin typeface="Arial"/>
                <a:ea typeface="Arial"/>
                <a:cs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الدكتور احمد مكي الانصاري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كان أكثر الباحثين المحدثين دفاعاً عن وجود مدرسة بغدادية وتصميماً على القول بوجود ثلاث مدارس نحوية </a:t>
            </a:r>
            <a:r>
              <a:rPr lang="ar-SA" dirty="0">
                <a:ea typeface="Arial"/>
              </a:rPr>
              <a:t>- </a:t>
            </a:r>
            <a:r>
              <a:rPr lang="ar-SA" dirty="0">
                <a:latin typeface="Arial"/>
                <a:ea typeface="Arial"/>
                <a:cs typeface="Times New Roman"/>
              </a:rPr>
              <a:t>في العراق </a:t>
            </a:r>
            <a:r>
              <a:rPr lang="ar-SA" dirty="0">
                <a:ea typeface="Arial"/>
              </a:rPr>
              <a:t>- . </a:t>
            </a:r>
            <a:r>
              <a:rPr lang="ar-SA" dirty="0">
                <a:latin typeface="Arial"/>
                <a:ea typeface="Arial"/>
                <a:cs typeface="Times New Roman"/>
              </a:rPr>
              <a:t>فقد تحدث عن وجومد مدرستين بصرية وكوفية ، وأثبت وجودهما بعد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ان طبق عليهما حد المدرسة </a:t>
            </a:r>
            <a:r>
              <a:rPr lang="ar-SA" dirty="0">
                <a:ea typeface="Arial"/>
              </a:rPr>
              <a:t>. </a:t>
            </a:r>
            <a:r>
              <a:rPr lang="ar-SA" dirty="0">
                <a:latin typeface="Arial"/>
                <a:ea typeface="Arial"/>
                <a:cs typeface="Times New Roman"/>
              </a:rPr>
              <a:t>وبين منهج كل منهما في الدراسة النحوية، وخصائص هذا المنهج مما تشتركان فيه أو تختلفان ، وبنى على هذا القول بوجود مدرسة ثالثة تقف بين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المدرستين وتختار منهما بعض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خصائصهما لتكون لها مذهباً جديداً او مدرسة جديدة هي التي سميت </a:t>
            </a:r>
            <a:r>
              <a:rPr lang="ar-SA" dirty="0">
                <a:ea typeface="Arial"/>
              </a:rPr>
              <a:t>(( </a:t>
            </a:r>
            <a:r>
              <a:rPr lang="ar-SA" dirty="0">
                <a:latin typeface="Arial"/>
                <a:ea typeface="Arial"/>
                <a:cs typeface="Times New Roman"/>
              </a:rPr>
              <a:t>المدرسة البغدادية </a:t>
            </a:r>
            <a:r>
              <a:rPr lang="ar-SA" dirty="0">
                <a:ea typeface="Arial"/>
              </a:rPr>
              <a:t>)) </a:t>
            </a:r>
            <a:r>
              <a:rPr lang="ar-SA" dirty="0">
                <a:latin typeface="Arial"/>
                <a:ea typeface="Arial"/>
                <a:cs typeface="Times New Roman"/>
              </a:rPr>
              <a:t>التي لم تكن خصائصها الا امتزاج خصائص المدرستين البصرية والكوفية اللتين ظهر أثرهما معاً في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المذهب الجديد </a:t>
            </a:r>
            <a:r>
              <a:rPr lang="ar-SA" dirty="0">
                <a:ea typeface="Arial"/>
              </a:rPr>
              <a:t>, </a:t>
            </a:r>
            <a:r>
              <a:rPr lang="ar-SA" dirty="0">
                <a:latin typeface="Arial"/>
                <a:ea typeface="Arial"/>
                <a:cs typeface="Times New Roman"/>
              </a:rPr>
              <a:t>وبنى على ذلك أن منهج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الفراء قام على المزج بين خصائص المدرستين ومنهجهما النحوي ، ولهذا فهو عنده المؤسس الحقيقي للمدرسة البغدادية</a:t>
            </a:r>
            <a:r>
              <a:rPr lang="ar-SA" dirty="0">
                <a:ea typeface="Arial"/>
              </a:rPr>
              <a:t>. </a:t>
            </a:r>
            <a:endParaRPr lang="en-US" sz="2400" dirty="0"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94541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269875" indent="-180340" algn="just">
              <a:lnSpc>
                <a:spcPct val="150000"/>
              </a:lnSpc>
              <a:spcAft>
                <a:spcPts val="2100"/>
              </a:spcAft>
            </a:pPr>
            <a:r>
              <a:rPr lang="ar-SA" dirty="0">
                <a:latin typeface="Arial"/>
                <a:ea typeface="Arial"/>
                <a:cs typeface="Times New Roman"/>
              </a:rPr>
              <a:t>خامساً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جعل بعضهم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المدارس النحوية ربعا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اثنتان منها هي الأمات، واثنتان منها فرعان والقائل بهذا هو </a:t>
            </a:r>
            <a:r>
              <a:rPr lang="ar-SA" dirty="0">
                <a:ea typeface="Arial"/>
              </a:rPr>
              <a:t>((</a:t>
            </a:r>
            <a:r>
              <a:rPr lang="ar-SA" dirty="0">
                <a:latin typeface="Arial"/>
                <a:ea typeface="Arial"/>
                <a:cs typeface="Times New Roman"/>
              </a:rPr>
              <a:t>الاستاذ طه الراوي </a:t>
            </a:r>
            <a:r>
              <a:rPr lang="ar-SA" dirty="0">
                <a:ea typeface="Arial"/>
              </a:rPr>
              <a:t>)) , </a:t>
            </a:r>
            <a:r>
              <a:rPr lang="ar-SA" dirty="0">
                <a:latin typeface="Arial"/>
                <a:ea typeface="Arial"/>
                <a:cs typeface="Times New Roman"/>
              </a:rPr>
              <a:t>قال </a:t>
            </a:r>
            <a:r>
              <a:rPr lang="ar-SA" dirty="0">
                <a:ea typeface="Arial"/>
              </a:rPr>
              <a:t>: (( " </a:t>
            </a:r>
            <a:r>
              <a:rPr lang="ar-SA" dirty="0">
                <a:latin typeface="Arial"/>
                <a:ea typeface="Arial"/>
                <a:cs typeface="Times New Roman"/>
              </a:rPr>
              <a:t>وهكذا نجد لكل علم من اعلام العربية أراء ينفرد بها تكثر أو تقل بمقدار ما اوتيه من بسطة في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العلم وبراعة في </a:t>
            </a:r>
            <a:r>
              <a:rPr lang="ar-SA" b="1" dirty="0">
                <a:latin typeface="Arial"/>
                <a:ea typeface="Arial"/>
                <a:cs typeface="Times New Roman"/>
              </a:rPr>
              <a:t>ا</a:t>
            </a:r>
            <a:r>
              <a:rPr lang="ar-SA" dirty="0">
                <a:latin typeface="Arial"/>
                <a:ea typeface="Arial"/>
                <a:cs typeface="Times New Roman"/>
              </a:rPr>
              <a:t>لابداع ، ولكن مرجع ذلك كله الى الأمات الأربع</a:t>
            </a:r>
            <a:r>
              <a:rPr lang="ar-SA" dirty="0">
                <a:ea typeface="Arial"/>
              </a:rPr>
              <a:t> , </a:t>
            </a:r>
            <a:r>
              <a:rPr lang="ar-SA" dirty="0">
                <a:latin typeface="Arial"/>
                <a:ea typeface="Arial"/>
                <a:cs typeface="Times New Roman"/>
              </a:rPr>
              <a:t>وأصول تلك الامات اثنتان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البصرية والكوفية ، اما مذهب البغدادية فمرجعه الكوفة ، ومذهب الاندلسية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يرجع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الى البصرية</a:t>
            </a:r>
            <a:r>
              <a:rPr lang="ar-SA" dirty="0">
                <a:ea typeface="Arial"/>
              </a:rPr>
              <a:t> )) .</a:t>
            </a:r>
            <a:endParaRPr lang="en-US" sz="2400" dirty="0">
              <a:ea typeface="Calibri"/>
              <a:cs typeface="Arial"/>
            </a:endParaRPr>
          </a:p>
          <a:p>
            <a:pPr marL="269875" indent="-180340" algn="just">
              <a:lnSpc>
                <a:spcPct val="150000"/>
              </a:lnSpc>
              <a:spcAft>
                <a:spcPts val="2100"/>
              </a:spcAft>
            </a:pPr>
            <a:r>
              <a:rPr lang="ar-SA" dirty="0">
                <a:latin typeface="Arial"/>
                <a:ea typeface="Arial"/>
                <a:cs typeface="Times New Roman"/>
              </a:rPr>
              <a:t>سادساً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و من الباحثين من جعل المدارس النحوية </a:t>
            </a:r>
            <a:r>
              <a:rPr lang="ar-SA" dirty="0">
                <a:latin typeface="Arial"/>
                <a:ea typeface="Microsoft Sans Serif"/>
                <a:cs typeface="Times New Roman"/>
              </a:rPr>
              <a:t>خمسا 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ومن ابرزهم الدكتور شوقي ضيف الذي قسمها الى </a:t>
            </a:r>
            <a:r>
              <a:rPr lang="ar-SA" dirty="0">
                <a:ea typeface="Arial"/>
              </a:rPr>
              <a:t>: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buFont typeface="+mj-lt"/>
              <a:buAutoNum type="arabicPeriod"/>
            </a:pP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المدرسة البصرية</a:t>
            </a:r>
            <a:r>
              <a:rPr lang="ar-SA" dirty="0">
                <a:ea typeface="Arial"/>
              </a:rPr>
              <a:t> .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Arial"/>
                <a:ea typeface="Arial"/>
                <a:cs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المدرسة الكوفية</a:t>
            </a:r>
            <a:r>
              <a:rPr lang="ar-SA" dirty="0">
                <a:ea typeface="Arial"/>
              </a:rPr>
              <a:t> . 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Arial"/>
                <a:ea typeface="Arial"/>
                <a:cs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المدرسة البغدادية </a:t>
            </a:r>
            <a:r>
              <a:rPr lang="ar-SA" dirty="0">
                <a:ea typeface="Arial"/>
              </a:rPr>
              <a:t> . 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Arial"/>
                <a:ea typeface="Arial"/>
                <a:cs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المدرسة الاندلسية</a:t>
            </a:r>
            <a:r>
              <a:rPr lang="ar-SA" dirty="0">
                <a:ea typeface="Arial"/>
              </a:rPr>
              <a:t> .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Arial"/>
                <a:ea typeface="Arial"/>
                <a:cs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المدرسة المصرية</a:t>
            </a:r>
            <a:r>
              <a:rPr lang="ar-SA" dirty="0">
                <a:ea typeface="Arial"/>
              </a:rPr>
              <a:t> .</a:t>
            </a:r>
            <a:endParaRPr lang="en-US" sz="2400">
              <a:ea typeface="Calibri"/>
              <a:cs typeface="Arial"/>
            </a:endParaRPr>
          </a:p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932805705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1050</Words>
  <Application>Microsoft Office PowerPoint</Application>
  <PresentationFormat>عرض على الشاشة (3:4)‏</PresentationFormat>
  <Paragraphs>28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سمة Office</vt:lpstr>
      <vt:lpstr>المحاضرة الخامسة : موقف المحدثين من حقيقة وجود المدارس النحوية .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الخامسة : موقف المحدثين من حقيقة وجود المدارس النحوية . </dc:title>
  <dc:creator>riyadh</dc:creator>
  <cp:lastModifiedBy>riyadh</cp:lastModifiedBy>
  <cp:revision>1</cp:revision>
  <dcterms:created xsi:type="dcterms:W3CDTF">2018-12-10T09:48:35Z</dcterms:created>
  <dcterms:modified xsi:type="dcterms:W3CDTF">2018-12-10T09:51:23Z</dcterms:modified>
</cp:coreProperties>
</file>