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SA" b="1" dirty="0">
                <a:ea typeface="Calibri"/>
                <a:cs typeface="Arial"/>
              </a:rPr>
              <a:t> المحاضرة السادسة البصرة: موقعها- تاريخها-أهميتها</a:t>
            </a:r>
            <a:r>
              <a:rPr lang="ar-IQ" b="1" dirty="0">
                <a:ea typeface="Calibri"/>
                <a:cs typeface="Arial"/>
              </a:rPr>
              <a:t>.</a:t>
            </a:r>
            <a:r>
              <a:rPr lang="en-US" sz="2800" dirty="0">
                <a:ea typeface="Calibri"/>
                <a:cs typeface="Arial"/>
              </a:rPr>
              <a:t/>
            </a:r>
            <a:br>
              <a:rPr lang="en-US" sz="28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26151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07000"/>
              </a:lnSpc>
              <a:spcAft>
                <a:spcPts val="800"/>
              </a:spcAft>
            </a:pPr>
            <a:r>
              <a:rPr lang="ar-SA" dirty="0">
                <a:ea typeface="Calibri"/>
              </a:rPr>
              <a:t>قبل ان ندرس أهم اراء نحاة البصرة يجدر بنا ان نعرف بالبصرة كمدينة تاريخية لها موقعها المطل على الخليج العربي وموقعها الاخر هو وقوعها عند التقاء نهري دجلة والفرات وفائدة هذا الموقع الاستراتيجي هو وفود الكثير من الداخلين في دين الاسلام مما جعلها موقعا عمليا بالإضافة الى موقعها الجغرافي المهم.</a:t>
            </a:r>
            <a:endParaRPr lang="en-US" sz="2400" dirty="0">
              <a:ea typeface="Calibri"/>
              <a:cs typeface="Arial"/>
            </a:endParaRPr>
          </a:p>
          <a:p>
            <a:pPr algn="just">
              <a:lnSpc>
                <a:spcPct val="107000"/>
              </a:lnSpc>
              <a:spcAft>
                <a:spcPts val="800"/>
              </a:spcAft>
            </a:pPr>
            <a:r>
              <a:rPr lang="ar-SA" dirty="0">
                <a:ea typeface="Calibri"/>
              </a:rPr>
              <a:t>وكانت تسمى قديما (بالسرة)في العصور القديمة ويدل هذا على قدمها وهي أقدم من بغداد والكوفة وعند ما فتحها المسلمون دخل مع الجيش الفاتح الكثير من المسلمين القراء وقبائلهم العربية الاصلية القادمة من الجزيرة العربية التي تحمل العادات اللغوية العربية الاصلية وفصاحة الكلام.</a:t>
            </a:r>
            <a:endParaRPr lang="en-US" sz="2400" dirty="0">
              <a:ea typeface="Calibri"/>
              <a:cs typeface="Arial"/>
            </a:endParaRPr>
          </a:p>
          <a:p>
            <a:pPr algn="just">
              <a:lnSpc>
                <a:spcPct val="107000"/>
              </a:lnSpc>
              <a:spcAft>
                <a:spcPts val="800"/>
              </a:spcAft>
            </a:pPr>
            <a:r>
              <a:rPr lang="ar-SA" dirty="0">
                <a:ea typeface="Calibri"/>
              </a:rPr>
              <a:t>ونشطت البصرة ثقافيا عن طريق هؤلاء القراء وتطورت البصرة عمرانيا عن طريق بناء المسجد الجامع. ودار الامارة وعقد سوق المبرد الذي يتجمع فيه الشعراء لإلقاء قصائدهم وتطور هذا المبرد لكي يكون تجمعا ليس للشعراء فحسب بل أصبح يضم حلقات عملية اخرى مثل دراسة الغريب والالفاظ والنحو واللغة والفقه.... الخ من العلوم وتكونت ثقافات في البصرة متعددة بسبب اختلاط مختلف الجنسيات الاخرى غير العربية مثل الفارسية والهندية والسريانية وبعض الجنسيات الاخرى القادمة عن طريق الخليج للسفر والتجارة.</a:t>
            </a:r>
            <a:endParaRPr lang="en-US" sz="2400" dirty="0">
              <a:ea typeface="Calibri"/>
              <a:cs typeface="Arial"/>
            </a:endParaRPr>
          </a:p>
          <a:p>
            <a:pPr algn="just">
              <a:lnSpc>
                <a:spcPct val="107000"/>
              </a:lnSpc>
              <a:spcAft>
                <a:spcPts val="800"/>
              </a:spcAft>
            </a:pPr>
            <a:r>
              <a:rPr lang="ar-SA" sz="4400" b="1" dirty="0">
                <a:ea typeface="Calibri"/>
              </a:rPr>
              <a:t> </a:t>
            </a:r>
            <a:endParaRPr lang="en-US" sz="2400" dirty="0">
              <a:ea typeface="Calibri"/>
              <a:cs typeface="Arial"/>
            </a:endParaRPr>
          </a:p>
          <a:p>
            <a:endParaRPr lang="ar-IQ" dirty="0"/>
          </a:p>
        </p:txBody>
      </p:sp>
    </p:spTree>
    <p:extLst>
      <p:ext uri="{BB962C8B-B14F-4D97-AF65-F5344CB8AC3E}">
        <p14:creationId xmlns:p14="http://schemas.microsoft.com/office/powerpoint/2010/main" val="3253564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07000"/>
              </a:lnSpc>
              <a:spcAft>
                <a:spcPts val="800"/>
              </a:spcAft>
            </a:pPr>
            <a:r>
              <a:rPr lang="ar-SA" sz="4400" b="1" dirty="0">
                <a:ea typeface="Calibri"/>
              </a:rPr>
              <a:t>اهم المركز الحضارية في البصرة.</a:t>
            </a:r>
            <a:endParaRPr lang="en-US" sz="2400" dirty="0">
              <a:ea typeface="Calibri"/>
              <a:cs typeface="Arial"/>
            </a:endParaRPr>
          </a:p>
          <a:p>
            <a:pPr algn="just">
              <a:lnSpc>
                <a:spcPct val="107000"/>
              </a:lnSpc>
              <a:spcAft>
                <a:spcPts val="800"/>
              </a:spcAft>
            </a:pPr>
            <a:r>
              <a:rPr lang="ar-SA" sz="4000" b="1" dirty="0">
                <a:ea typeface="Calibri"/>
              </a:rPr>
              <a:t>المسجد الجامع:</a:t>
            </a:r>
            <a:endParaRPr lang="en-US" sz="2400" dirty="0">
              <a:ea typeface="Calibri"/>
              <a:cs typeface="Arial"/>
            </a:endParaRPr>
          </a:p>
          <a:p>
            <a:pPr algn="just">
              <a:lnSpc>
                <a:spcPct val="107000"/>
              </a:lnSpc>
              <a:spcAft>
                <a:spcPts val="800"/>
              </a:spcAft>
            </a:pPr>
            <a:r>
              <a:rPr lang="ar-SA" dirty="0">
                <a:ea typeface="Calibri"/>
              </a:rPr>
              <a:t>أسسه عتبة بن غزوان عند تمصيره للبصرة وكان يقع المسجد وسط المدينة فيأتي أليه المسلمون لأداء الصلاة وهؤلاء المسلمون من طبقات مختلفة منهم القراء واهل اللغة واهل النحو وفقهاء.... الخ وبعد اداء الصلاة يتجمع هؤلاء العلماء كل حسب اختصاصه للتباحث في مختلف العلوم ومنها النحو فتكونت حلقات دراسية يرأسها أحد العلماء المعروفين. ومن هذه الحلقات</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1-حلقة الحسن البصري(ت110هـ) كان الحسن البصري أحد القراء المشهورين ومن فقهاء البصرة ويتمتع بقوة الفصاحة والبيان والحجة لذلك وفد اليه الكثيرون من المسلمين الذين تعلموا على يديه.</a:t>
            </a:r>
            <a:endParaRPr lang="en-US" sz="2400" dirty="0">
              <a:ea typeface="Calibri"/>
              <a:cs typeface="Arial"/>
            </a:endParaRPr>
          </a:p>
          <a:p>
            <a:pPr algn="just">
              <a:lnSpc>
                <a:spcPct val="107000"/>
              </a:lnSpc>
              <a:spcAft>
                <a:spcPts val="800"/>
              </a:spcAft>
            </a:pPr>
            <a:r>
              <a:rPr lang="ar-SA" dirty="0">
                <a:ea typeface="Calibri"/>
              </a:rPr>
              <a:t>2-مجلس واصول بن عطاء (ت131هـ): </a:t>
            </a:r>
            <a:r>
              <a:rPr lang="ar-SA" dirty="0" err="1">
                <a:ea typeface="Calibri"/>
              </a:rPr>
              <a:t>هوأحد</a:t>
            </a:r>
            <a:r>
              <a:rPr lang="ar-SA" dirty="0">
                <a:ea typeface="Calibri"/>
              </a:rPr>
              <a:t> طلبة الحسن البصري وطرده الحسن لإثارته اقوالاً جدلية عقلية تخرج عن بعض اصول الدين الاسلامي مما ادى الى تكوين مذهب المعتزلة وكون مجلسا خاصا به.</a:t>
            </a:r>
            <a:endParaRPr lang="en-US" sz="2400" dirty="0">
              <a:ea typeface="Calibri"/>
              <a:cs typeface="Arial"/>
            </a:endParaRPr>
          </a:p>
          <a:p>
            <a:endParaRPr lang="ar-IQ" dirty="0"/>
          </a:p>
        </p:txBody>
      </p:sp>
    </p:spTree>
    <p:extLst>
      <p:ext uri="{BB962C8B-B14F-4D97-AF65-F5344CB8AC3E}">
        <p14:creationId xmlns:p14="http://schemas.microsoft.com/office/powerpoint/2010/main" val="1710875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07000"/>
              </a:lnSpc>
              <a:spcAft>
                <a:spcPts val="800"/>
              </a:spcAft>
            </a:pPr>
            <a:r>
              <a:rPr lang="ar-SA" dirty="0">
                <a:ea typeface="Calibri"/>
              </a:rPr>
              <a:t>-مجلس ايوب السختياني وهو الزهاد المشهورين بالفقه والورع واصبحت له مكانة عملية بين متبعيه.</a:t>
            </a:r>
            <a:endParaRPr lang="en-US" sz="2400" dirty="0">
              <a:ea typeface="Calibri"/>
              <a:cs typeface="Arial"/>
            </a:endParaRPr>
          </a:p>
          <a:p>
            <a:pPr algn="just">
              <a:lnSpc>
                <a:spcPct val="107000"/>
              </a:lnSpc>
              <a:spcAft>
                <a:spcPts val="800"/>
              </a:spcAft>
            </a:pPr>
            <a:r>
              <a:rPr lang="ar-SA" dirty="0">
                <a:ea typeface="Calibri"/>
              </a:rPr>
              <a:t>4-مجلس حماد بن سلمة (ت165هـ): وهو محدث فصيح ومن متقدمي النحاة كان يقول:(من لحن في حديثي فقد كذب علي) وكان يصحح الحديث ويرويه لطلبته ويعني بألفاظه وسنده وتفسير معانيه واحكامه.</a:t>
            </a:r>
            <a:endParaRPr lang="en-US" sz="2400" dirty="0">
              <a:ea typeface="Calibri"/>
              <a:cs typeface="Arial"/>
            </a:endParaRPr>
          </a:p>
          <a:p>
            <a:pPr algn="just">
              <a:lnSpc>
                <a:spcPct val="107000"/>
              </a:lnSpc>
              <a:spcAft>
                <a:spcPts val="800"/>
              </a:spcAft>
            </a:pPr>
            <a:r>
              <a:rPr lang="ar-SA" dirty="0">
                <a:ea typeface="Calibri"/>
              </a:rPr>
              <a:t>5-مجلس أبي عمرو بن العلاء (ت154هـ) وهو أحد القراء السبعة والعربي الوحيد فيهم ومن أوائل النحاة ومن علماء اللغة المشهورين.</a:t>
            </a:r>
            <a:endParaRPr lang="en-US" sz="2400" dirty="0">
              <a:ea typeface="Calibri"/>
              <a:cs typeface="Arial"/>
            </a:endParaRPr>
          </a:p>
          <a:p>
            <a:pPr algn="just">
              <a:lnSpc>
                <a:spcPct val="107000"/>
              </a:lnSpc>
              <a:spcAft>
                <a:spcPts val="800"/>
              </a:spcAft>
            </a:pPr>
            <a:r>
              <a:rPr lang="ar-SA" dirty="0">
                <a:ea typeface="Calibri"/>
              </a:rPr>
              <a:t>6-مجلس الخليل بن احمد الفراهيدي (ت175هـ): </a:t>
            </a:r>
            <a:r>
              <a:rPr lang="ar-SA" dirty="0" err="1">
                <a:ea typeface="Calibri"/>
              </a:rPr>
              <a:t>وهوأشهر</a:t>
            </a:r>
            <a:r>
              <a:rPr lang="ar-SA" dirty="0">
                <a:ea typeface="Calibri"/>
              </a:rPr>
              <a:t> المجالس وازدحم فيه الدارسون وكانت حلقته أعظم حلقة في اللغة والنحو والقراءات والعلوم الاخرى.</a:t>
            </a:r>
            <a:endParaRPr lang="en-US" sz="2400" dirty="0">
              <a:ea typeface="Calibri"/>
              <a:cs typeface="Arial"/>
            </a:endParaRPr>
          </a:p>
          <a:p>
            <a:endParaRPr lang="ar-IQ" dirty="0"/>
          </a:p>
        </p:txBody>
      </p:sp>
    </p:spTree>
    <p:extLst>
      <p:ext uri="{BB962C8B-B14F-4D97-AF65-F5344CB8AC3E}">
        <p14:creationId xmlns:p14="http://schemas.microsoft.com/office/powerpoint/2010/main" val="4021238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algn="just">
              <a:lnSpc>
                <a:spcPct val="107000"/>
              </a:lnSpc>
              <a:spcAft>
                <a:spcPts val="800"/>
              </a:spcAft>
            </a:pPr>
            <a:r>
              <a:rPr lang="ar-SA" sz="4400" b="1" dirty="0">
                <a:ea typeface="Calibri"/>
              </a:rPr>
              <a:t>ثانيا: المربد</a:t>
            </a:r>
            <a:r>
              <a:rPr lang="ar-IQ" sz="4400" b="1" dirty="0">
                <a:ea typeface="Calibri"/>
              </a:rPr>
              <a:t>:</a:t>
            </a:r>
            <a:endParaRPr lang="en-US" sz="2400" dirty="0">
              <a:ea typeface="Calibri"/>
              <a:cs typeface="Arial"/>
            </a:endParaRPr>
          </a:p>
          <a:p>
            <a:pPr algn="just">
              <a:lnSpc>
                <a:spcPct val="107000"/>
              </a:lnSpc>
              <a:spcAft>
                <a:spcPts val="800"/>
              </a:spcAft>
            </a:pPr>
            <a:r>
              <a:rPr lang="ar-SA" dirty="0">
                <a:ea typeface="Calibri"/>
              </a:rPr>
              <a:t>يشبه المربد (سوق عكاظ) وهما سوقان للتبادل التجاري وكان المربد سوقاً للإبل ويسمى بسوق الإبل وبعد ذلك تطور حتى اجتمع فيه الشعراء لإلقاء قصائدهم وبعد ذلك تطور ليكون مجمعا علميا لأهل المدينة والبادية وتطور ليكون ليس مجلسا شعريا فقط وانما تحول الى مجالس في اللغة والنحو والشعراء وعلوم اللغة والدين الاخرى.</a:t>
            </a:r>
            <a:endParaRPr lang="en-US" sz="2400" dirty="0">
              <a:ea typeface="Calibri"/>
              <a:cs typeface="Arial"/>
            </a:endParaRPr>
          </a:p>
          <a:p>
            <a:pPr>
              <a:lnSpc>
                <a:spcPct val="115000"/>
              </a:lnSpc>
              <a:spcAft>
                <a:spcPts val="1000"/>
              </a:spcAft>
            </a:pPr>
            <a:r>
              <a:rPr lang="en-US" sz="2400">
                <a:ea typeface="Calibri"/>
                <a:cs typeface="Arial"/>
              </a:rPr>
              <a:t> </a:t>
            </a:r>
          </a:p>
          <a:p>
            <a:endParaRPr lang="ar-IQ"/>
          </a:p>
        </p:txBody>
      </p:sp>
    </p:spTree>
    <p:extLst>
      <p:ext uri="{BB962C8B-B14F-4D97-AF65-F5344CB8AC3E}">
        <p14:creationId xmlns:p14="http://schemas.microsoft.com/office/powerpoint/2010/main" val="357981143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469</Words>
  <Application>Microsoft Office PowerPoint</Application>
  <PresentationFormat>عرض على الشاشة (3:4)‏</PresentationFormat>
  <Paragraphs>17</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 المحاضرة السادسة البصرة: موقعها- تاريخها-أهميتها.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المحاضرة السادسة البصرة: موقعها- تاريخها-أهميتها. </dc:title>
  <dc:creator>riyadh</dc:creator>
  <cp:lastModifiedBy>riyadh</cp:lastModifiedBy>
  <cp:revision>1</cp:revision>
  <dcterms:created xsi:type="dcterms:W3CDTF">2018-12-10T11:03:48Z</dcterms:created>
  <dcterms:modified xsi:type="dcterms:W3CDTF">2018-12-10T11:06:00Z</dcterms:modified>
</cp:coreProperties>
</file>