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nSpc>
                <a:spcPct val="107000"/>
              </a:lnSpc>
              <a:spcAft>
                <a:spcPts val="800"/>
              </a:spcAft>
            </a:pPr>
            <a:r>
              <a:rPr lang="ar-SA" b="1" dirty="0">
                <a:ea typeface="Calibri"/>
                <a:cs typeface="Arial"/>
              </a:rPr>
              <a:t>المحاضرة السابعة :تأثر النحو العربي بالنحو اليوناني </a:t>
            </a:r>
            <a:r>
              <a:rPr lang="en-US" sz="2400" dirty="0">
                <a:ea typeface="Calibri"/>
                <a:cs typeface="Arial"/>
              </a:rPr>
              <a:t/>
            </a:r>
            <a:br>
              <a:rPr lang="en-US" sz="24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701059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gn="just">
              <a:lnSpc>
                <a:spcPct val="107000"/>
              </a:lnSpc>
              <a:spcAft>
                <a:spcPts val="800"/>
              </a:spcAft>
            </a:pPr>
            <a:r>
              <a:rPr lang="ar-SA" dirty="0">
                <a:ea typeface="Calibri"/>
              </a:rPr>
              <a:t>يتميز النحو العربي بميزات عن نحو الامم الاخرى منها سعته واصوله وتفرده بالإعراب والحركات والتثنية والجمع .... الخ من الميزات الاخرى لهذا اهتم به المستشرقون وقد سبقه في هذا الاهتمام علماء النحو العرب الاوائل وشكك المستشرقون بأصالة النحو العربي وقالوا بتأثره بنحو الامم الاخرى إذا: المستشرقون هم اول من شكك بالنحو العربي كما يقول (جيرار تروبوا) وذكر أسبابا لهذا الطعن وهذه الاسباب هي: ان النحو العربي نحو واسع ويحتل مكانا متميزا بين نحو الامم الاخرى وتأثيره على نحو بعض الامم.</a:t>
            </a:r>
            <a:endParaRPr lang="en-US" sz="2400" dirty="0">
              <a:ea typeface="Calibri"/>
              <a:cs typeface="Arial"/>
            </a:endParaRPr>
          </a:p>
          <a:p>
            <a:pPr algn="just">
              <a:lnSpc>
                <a:spcPct val="107000"/>
              </a:lnSpc>
              <a:spcAft>
                <a:spcPts val="800"/>
              </a:spcAft>
            </a:pPr>
            <a:r>
              <a:rPr lang="ar-SA" dirty="0">
                <a:ea typeface="Calibri"/>
              </a:rPr>
              <a:t>س: بما شكك المستشرقون بالنحو العربي او عن طريق شككوا بأصالته؟</a:t>
            </a:r>
            <a:endParaRPr lang="en-US" sz="2400" dirty="0">
              <a:ea typeface="Calibri"/>
              <a:cs typeface="Arial"/>
            </a:endParaRPr>
          </a:p>
          <a:p>
            <a:pPr algn="just">
              <a:lnSpc>
                <a:spcPct val="107000"/>
              </a:lnSpc>
              <a:spcAft>
                <a:spcPts val="800"/>
              </a:spcAft>
            </a:pPr>
            <a:r>
              <a:rPr lang="ar-SA" dirty="0">
                <a:ea typeface="Calibri"/>
              </a:rPr>
              <a:t>الجواب: شككوا بالنحو العربي عن طريق: مناهجه. </a:t>
            </a:r>
            <a:r>
              <a:rPr lang="ar-SA" dirty="0" err="1">
                <a:ea typeface="Calibri"/>
              </a:rPr>
              <a:t>وفكره.واصوله.وتقسيماته</a:t>
            </a:r>
            <a:r>
              <a:rPr lang="ar-SA" dirty="0">
                <a:ea typeface="Calibri"/>
              </a:rPr>
              <a:t> وانقسم العلماء الى ثلاثة اقسام في مواقفهم من اصالة النحو العربي وكانت هذه المواقف:</a:t>
            </a:r>
            <a:endParaRPr lang="en-US" sz="2400" dirty="0">
              <a:ea typeface="Calibri"/>
              <a:cs typeface="Arial"/>
            </a:endParaRPr>
          </a:p>
          <a:p>
            <a:pPr algn="just">
              <a:lnSpc>
                <a:spcPct val="107000"/>
              </a:lnSpc>
              <a:spcAft>
                <a:spcPts val="800"/>
              </a:spcAft>
            </a:pPr>
            <a:r>
              <a:rPr lang="ar-IQ" dirty="0">
                <a:ea typeface="Calibri"/>
              </a:rPr>
              <a:t>1-موقف متردد حائر </a:t>
            </a:r>
            <a:endParaRPr lang="en-US" sz="2400" dirty="0">
              <a:ea typeface="Calibri"/>
              <a:cs typeface="Arial"/>
            </a:endParaRPr>
          </a:p>
          <a:p>
            <a:pPr algn="just">
              <a:lnSpc>
                <a:spcPct val="107000"/>
              </a:lnSpc>
              <a:spcAft>
                <a:spcPts val="800"/>
              </a:spcAft>
            </a:pPr>
            <a:r>
              <a:rPr lang="ar-IQ" dirty="0">
                <a:ea typeface="Calibri"/>
              </a:rPr>
              <a:t>2</a:t>
            </a:r>
            <a:r>
              <a:rPr lang="ar-SA" dirty="0">
                <a:ea typeface="Calibri"/>
              </a:rPr>
              <a:t>-موقف حذر متشكك</a:t>
            </a:r>
            <a:endParaRPr lang="en-US" sz="2400" dirty="0">
              <a:ea typeface="Calibri"/>
              <a:cs typeface="Arial"/>
            </a:endParaRPr>
          </a:p>
          <a:p>
            <a:pPr algn="just">
              <a:lnSpc>
                <a:spcPct val="107000"/>
              </a:lnSpc>
              <a:spcAft>
                <a:spcPts val="800"/>
              </a:spcAft>
            </a:pPr>
            <a:r>
              <a:rPr lang="ar-SA" dirty="0">
                <a:ea typeface="Calibri"/>
              </a:rPr>
              <a:t>3-موقف يبحث ويناقش.</a:t>
            </a:r>
            <a:endParaRPr lang="en-US" sz="2400" dirty="0">
              <a:ea typeface="Calibri"/>
              <a:cs typeface="Arial"/>
            </a:endParaRPr>
          </a:p>
          <a:p>
            <a:pPr algn="just">
              <a:lnSpc>
                <a:spcPct val="107000"/>
              </a:lnSpc>
              <a:spcAft>
                <a:spcPts val="800"/>
              </a:spcAft>
            </a:pPr>
            <a:r>
              <a:rPr lang="ar-SA" dirty="0">
                <a:ea typeface="Calibri"/>
              </a:rPr>
              <a:t>وارجع المستشرقون تأثر النحو العربي بنحو الامم الاخرى الى ثلاث امم وهي</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1-اليونانية 2-السريانية 3-الفارسية.</a:t>
            </a:r>
            <a:endParaRPr lang="en-US" sz="2400" dirty="0">
              <a:ea typeface="Calibri"/>
              <a:cs typeface="Arial"/>
            </a:endParaRPr>
          </a:p>
          <a:p>
            <a:pPr algn="just">
              <a:lnSpc>
                <a:spcPct val="107000"/>
              </a:lnSpc>
              <a:spcAft>
                <a:spcPts val="800"/>
              </a:spcAft>
            </a:pPr>
            <a:r>
              <a:rPr lang="ar-SA" dirty="0">
                <a:ea typeface="Calibri"/>
              </a:rPr>
              <a:t>وهذا تفصيل للآراء في كل واحدة منها.</a:t>
            </a:r>
            <a:endParaRPr lang="en-US" sz="2400" dirty="0">
              <a:ea typeface="Calibri"/>
              <a:cs typeface="Arial"/>
            </a:endParaRPr>
          </a:p>
          <a:p>
            <a:endParaRPr lang="ar-IQ" dirty="0"/>
          </a:p>
        </p:txBody>
      </p:sp>
    </p:spTree>
    <p:extLst>
      <p:ext uri="{BB962C8B-B14F-4D97-AF65-F5344CB8AC3E}">
        <p14:creationId xmlns:p14="http://schemas.microsoft.com/office/powerpoint/2010/main" val="1104155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07000"/>
              </a:lnSpc>
              <a:spcAft>
                <a:spcPts val="800"/>
              </a:spcAft>
            </a:pPr>
            <a:r>
              <a:rPr lang="ar-SA" sz="4000" b="1" dirty="0">
                <a:ea typeface="Calibri"/>
              </a:rPr>
              <a:t>أولا:  تأثر النحو العربي بالنحو اليوناني</a:t>
            </a:r>
            <a:r>
              <a:rPr lang="ar-IQ" sz="4000" b="1" dirty="0">
                <a:ea typeface="Calibri"/>
              </a:rPr>
              <a:t>:</a:t>
            </a:r>
            <a:endParaRPr lang="en-US" sz="2400" dirty="0">
              <a:ea typeface="Calibri"/>
              <a:cs typeface="Arial"/>
            </a:endParaRPr>
          </a:p>
          <a:p>
            <a:pPr algn="just">
              <a:lnSpc>
                <a:spcPct val="107000"/>
              </a:lnSpc>
              <a:spcAft>
                <a:spcPts val="800"/>
              </a:spcAft>
            </a:pPr>
            <a:r>
              <a:rPr lang="ar-IQ" dirty="0">
                <a:ea typeface="Calibri"/>
              </a:rPr>
              <a:t>اتهم المستشرقون وبعض العرب المحدثين النحو العربي بانه تأثر بالنحو اليوناني عن طريق تأثره بالمنطق</a:t>
            </a:r>
            <a:endParaRPr lang="en-US" sz="2400" dirty="0">
              <a:ea typeface="Calibri"/>
              <a:cs typeface="Arial"/>
            </a:endParaRPr>
          </a:p>
          <a:p>
            <a:pPr algn="just">
              <a:lnSpc>
                <a:spcPct val="107000"/>
              </a:lnSpc>
              <a:spcAft>
                <a:spcPts val="800"/>
              </a:spcAft>
            </a:pPr>
            <a:r>
              <a:rPr lang="ar-IQ" dirty="0">
                <a:ea typeface="Calibri"/>
              </a:rPr>
              <a:t>والفلسفة اليونانية وهذا واضح وظاهر في تقسيم النحو العربي كما يدعون او الكلام الى: اسم ,فعل حرف ويقولون :هذا من تقسيم المنطق وهو :اسم, فعل ,اداة ,وقالوا </a:t>
            </a:r>
            <a:r>
              <a:rPr lang="ar-IQ" dirty="0" err="1">
                <a:ea typeface="Calibri"/>
              </a:rPr>
              <a:t>ايضا:تأثر</a:t>
            </a:r>
            <a:r>
              <a:rPr lang="ar-IQ" dirty="0">
                <a:ea typeface="Calibri"/>
              </a:rPr>
              <a:t> العرب بنقط الاعراب اي (الحركات) اي ان العرب اخذوها من اليونانيين ,وهذا غير صحيح لأسباب سوف نوضحها لاحقة.</a:t>
            </a:r>
            <a:endParaRPr lang="en-US" sz="2400" dirty="0">
              <a:ea typeface="Calibri"/>
              <a:cs typeface="Arial"/>
            </a:endParaRPr>
          </a:p>
          <a:p>
            <a:pPr algn="just">
              <a:lnSpc>
                <a:spcPct val="107000"/>
              </a:lnSpc>
              <a:spcAft>
                <a:spcPts val="800"/>
              </a:spcAft>
            </a:pPr>
            <a:r>
              <a:rPr lang="ar-IQ" dirty="0">
                <a:ea typeface="Calibri"/>
              </a:rPr>
              <a:t>-انقسم العلماء الذين قالوا بهذا التأثر الى ثلاثة مواقف، وهي:</a:t>
            </a:r>
            <a:endParaRPr lang="en-US" sz="2400" dirty="0">
              <a:ea typeface="Calibri"/>
              <a:cs typeface="Arial"/>
            </a:endParaRPr>
          </a:p>
          <a:p>
            <a:pPr algn="just">
              <a:lnSpc>
                <a:spcPct val="107000"/>
              </a:lnSpc>
              <a:spcAft>
                <a:spcPts val="800"/>
              </a:spcAft>
            </a:pPr>
            <a:r>
              <a:rPr lang="ar-SA" dirty="0">
                <a:ea typeface="Calibri"/>
              </a:rPr>
              <a:t>اولا: موقف الذين اتهموا النحو العربي بالتأثر الكامل بالنحو اليوناني وعلى هذا الموقف</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أ-لمستشرق الألماني(مركس)في (ق19) نشر كتابا هو ((تاريخ صناعة النحو عن السريان)) وفيه ذكر تأثر النحو العربي بالمنطق اليوناني واقتبس منه بعض المفاهيم والمصطلحات.</a:t>
            </a:r>
            <a:endParaRPr lang="en-US" sz="2400" dirty="0">
              <a:ea typeface="Calibri"/>
              <a:cs typeface="Arial"/>
            </a:endParaRPr>
          </a:p>
          <a:p>
            <a:pPr algn="just">
              <a:lnSpc>
                <a:spcPct val="107000"/>
              </a:lnSpc>
              <a:spcAft>
                <a:spcPts val="800"/>
              </a:spcAft>
            </a:pPr>
            <a:r>
              <a:rPr lang="ar-SA" dirty="0">
                <a:ea typeface="Calibri"/>
              </a:rPr>
              <a:t>ب-  (</a:t>
            </a:r>
            <a:r>
              <a:rPr lang="ar-SA" dirty="0" err="1">
                <a:ea typeface="Calibri"/>
              </a:rPr>
              <a:t>فليش</a:t>
            </a:r>
            <a:r>
              <a:rPr lang="ar-SA" dirty="0">
                <a:ea typeface="Calibri"/>
              </a:rPr>
              <a:t>) مستشرق فرنسي في كتابه ((علم اللغة))</a:t>
            </a:r>
            <a:r>
              <a:rPr lang="ar-SA" dirty="0" err="1">
                <a:ea typeface="Calibri"/>
              </a:rPr>
              <a:t>قال:ان</a:t>
            </a:r>
            <a:r>
              <a:rPr lang="ar-SA" dirty="0">
                <a:ea typeface="Calibri"/>
              </a:rPr>
              <a:t> النحو العربي تأثر بالنحو اليوناني ومنطق ارسطو.</a:t>
            </a:r>
            <a:endParaRPr lang="en-US" sz="2400" dirty="0">
              <a:ea typeface="Calibri"/>
              <a:cs typeface="Arial"/>
            </a:endParaRPr>
          </a:p>
          <a:p>
            <a:endParaRPr lang="ar-IQ" dirty="0"/>
          </a:p>
        </p:txBody>
      </p:sp>
    </p:spTree>
    <p:extLst>
      <p:ext uri="{BB962C8B-B14F-4D97-AF65-F5344CB8AC3E}">
        <p14:creationId xmlns:p14="http://schemas.microsoft.com/office/powerpoint/2010/main" val="340794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07000"/>
              </a:lnSpc>
              <a:spcAft>
                <a:spcPts val="800"/>
              </a:spcAft>
            </a:pPr>
            <a:r>
              <a:rPr lang="ar-SA" dirty="0">
                <a:ea typeface="Calibri"/>
              </a:rPr>
              <a:t>ج- (</a:t>
            </a:r>
            <a:r>
              <a:rPr lang="ar-SA" dirty="0" err="1">
                <a:ea typeface="Calibri"/>
              </a:rPr>
              <a:t>فيرسج</a:t>
            </a:r>
            <a:r>
              <a:rPr lang="ar-SA" dirty="0">
                <a:ea typeface="Calibri"/>
              </a:rPr>
              <a:t>) مستشرق هندي في كتابه ((العناصر اليونانية في الفكر اللساني العربي))وذكر تأثره النحاة العرب بالنحو والفلسفة المنطق اليوناني واتباعهم بعض المصطلحات والمفاهيم.</a:t>
            </a:r>
            <a:endParaRPr lang="en-US" sz="2400" dirty="0">
              <a:ea typeface="Calibri"/>
              <a:cs typeface="Arial"/>
            </a:endParaRPr>
          </a:p>
          <a:p>
            <a:pPr algn="just">
              <a:lnSpc>
                <a:spcPct val="107000"/>
              </a:lnSpc>
              <a:spcAft>
                <a:spcPts val="800"/>
              </a:spcAft>
            </a:pPr>
            <a:r>
              <a:rPr lang="ar-SA" dirty="0">
                <a:ea typeface="Calibri"/>
              </a:rPr>
              <a:t>ثانيا: -موقف وسط قال: ان النحو العربي نشأ عربيا وترعرع ولكن يعد ذلك تأثر بالنحو والمنطق اليوناني وعلى هذا الرأي المستشرق (ليتمان) الذي يرى ان سيبويه: هو مؤسس علم العربية وصاحب اول كتاب فيها انه أنشأ علم النحو العربي لكن بعد مرور الزمن تأثر بتقسيم الفلسفة والمنطق للكلام: اسم فعل رابط. وتقسيم سيبويه هو: اسم فعل حرف.</a:t>
            </a:r>
            <a:endParaRPr lang="en-US" sz="2400" dirty="0">
              <a:ea typeface="Calibri"/>
              <a:cs typeface="Arial"/>
            </a:endParaRPr>
          </a:p>
          <a:p>
            <a:pPr algn="just">
              <a:lnSpc>
                <a:spcPct val="107000"/>
              </a:lnSpc>
              <a:spcAft>
                <a:spcPts val="800"/>
              </a:spcAft>
            </a:pPr>
            <a:r>
              <a:rPr lang="ar-SA" dirty="0">
                <a:ea typeface="Calibri"/>
              </a:rPr>
              <a:t>ثالثا: -موقف مدافع عن النحو العربي حيث يقول: ان النحو العربي لم يتأثر بالنحو اليوناني ولا المنطق وعلى هذا الرأي أكثر العلماء العرب والمستشرقين ومن هؤلاء المستشرقين (كارتر)في كتابه ((اصول النحو العربي)) وبين عدم تأثير النحو العربي بالنحو اليوناني واحتج لهذا الامر بان سيبويه في كتابه استخدم نوعين من مصطلحات وهما</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أ-مجموعة كبيرة من مصطلحات العربية المأخوذة من روح اللغة العربية المنقولة من الفقه الى النحو.</a:t>
            </a:r>
            <a:endParaRPr lang="en-US" sz="2400" dirty="0">
              <a:ea typeface="Calibri"/>
              <a:cs typeface="Arial"/>
            </a:endParaRPr>
          </a:p>
          <a:p>
            <a:pPr algn="just">
              <a:lnSpc>
                <a:spcPct val="107000"/>
              </a:lnSpc>
              <a:spcAft>
                <a:spcPts val="800"/>
              </a:spcAft>
            </a:pPr>
            <a:r>
              <a:rPr lang="ar-SA" dirty="0">
                <a:ea typeface="Calibri"/>
              </a:rPr>
              <a:t>ب-مصطلحات قليلة العدد لعل بعضها قد يكون يونانيا.</a:t>
            </a:r>
            <a:endParaRPr lang="en-US" sz="2400" dirty="0">
              <a:ea typeface="Calibri"/>
              <a:cs typeface="Arial"/>
            </a:endParaRPr>
          </a:p>
          <a:p>
            <a:endParaRPr lang="ar-IQ" dirty="0"/>
          </a:p>
        </p:txBody>
      </p:sp>
    </p:spTree>
    <p:extLst>
      <p:ext uri="{BB962C8B-B14F-4D97-AF65-F5344CB8AC3E}">
        <p14:creationId xmlns:p14="http://schemas.microsoft.com/office/powerpoint/2010/main" val="1529636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07000"/>
              </a:lnSpc>
              <a:spcAft>
                <a:spcPts val="800"/>
              </a:spcAft>
            </a:pPr>
            <a:r>
              <a:rPr lang="ar-SA" dirty="0">
                <a:ea typeface="Calibri"/>
              </a:rPr>
              <a:t>وبهذا يكون النحو عربيا اصيلا واما بالنسبة للتقسيم فهو (كلمة: اسم فعل حرف) </a:t>
            </a:r>
            <a:r>
              <a:rPr lang="ar-SA" dirty="0" err="1">
                <a:ea typeface="Calibri"/>
              </a:rPr>
              <a:t>فهوأصلي</a:t>
            </a:r>
            <a:r>
              <a:rPr lang="ar-SA" dirty="0">
                <a:ea typeface="Calibri"/>
              </a:rPr>
              <a:t> اخذه ابو الاسود عن الامام علي (ع)وهذا التقسيم هو قبل دخول عصر الترجمة اليونانية الى العربية او السريانية الى العربية ولم يكن هناك ترجمة اصلا.</a:t>
            </a:r>
            <a:endParaRPr lang="en-US" sz="2400" dirty="0">
              <a:ea typeface="Calibri"/>
              <a:cs typeface="Arial"/>
            </a:endParaRPr>
          </a:p>
          <a:p>
            <a:pPr algn="just">
              <a:lnSpc>
                <a:spcPct val="107000"/>
              </a:lnSpc>
              <a:spcAft>
                <a:spcPts val="800"/>
              </a:spcAft>
            </a:pPr>
            <a:r>
              <a:rPr lang="ar-SA" dirty="0">
                <a:ea typeface="Calibri"/>
              </a:rPr>
              <a:t>واما بالنسبة للأصول (سماع. قياس. </a:t>
            </a:r>
            <a:r>
              <a:rPr lang="ar-SA" dirty="0" err="1">
                <a:ea typeface="Calibri"/>
              </a:rPr>
              <a:t>استصحابحال</a:t>
            </a:r>
            <a:r>
              <a:rPr lang="ar-SA" dirty="0">
                <a:ea typeface="Calibri"/>
              </a:rPr>
              <a:t>. اجماع) فهي قد اخذت من الفقه الاسلامي العربي.</a:t>
            </a:r>
            <a:endParaRPr lang="en-US" sz="2400" dirty="0">
              <a:ea typeface="Calibri"/>
              <a:cs typeface="Arial"/>
            </a:endParaRPr>
          </a:p>
          <a:p>
            <a:pPr algn="just">
              <a:lnSpc>
                <a:spcPct val="107000"/>
              </a:lnSpc>
              <a:spcAft>
                <a:spcPts val="800"/>
              </a:spcAft>
            </a:pPr>
            <a:r>
              <a:rPr lang="ar-SA" dirty="0">
                <a:ea typeface="Calibri"/>
              </a:rPr>
              <a:t>س: ماهي طرق التأثير اليوناني على النحو العربي التي اتهم بها المستشرقون النحو العربي؟ مع ذكر اسماء العلماء وكتبهم.</a:t>
            </a:r>
            <a:endParaRPr lang="en-US" sz="2400" dirty="0">
              <a:ea typeface="Calibri"/>
              <a:cs typeface="Arial"/>
            </a:endParaRPr>
          </a:p>
          <a:p>
            <a:pPr algn="just">
              <a:lnSpc>
                <a:spcPct val="107000"/>
              </a:lnSpc>
              <a:spcAft>
                <a:spcPts val="800"/>
              </a:spcAft>
            </a:pPr>
            <a:r>
              <a:rPr lang="ar-SA" dirty="0">
                <a:ea typeface="Calibri"/>
              </a:rPr>
              <a:t>الجواب: انقسم الباحثون في طريقة التأثر اول نقل التأثير من اليونانية الى العربية الى قسمين وهما</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القسم الأول: التأثير المباشر: اي تأثر النحو العربي بالنحو اليوناني تأثرا مباشرا عن طريق الترجمة اليونانية الى العربية وعلى هذا الرأي كل من:</a:t>
            </a:r>
            <a:endParaRPr lang="en-US" sz="2400" dirty="0">
              <a:ea typeface="Calibri"/>
              <a:cs typeface="Arial"/>
            </a:endParaRPr>
          </a:p>
          <a:p>
            <a:pPr algn="just">
              <a:lnSpc>
                <a:spcPct val="107000"/>
              </a:lnSpc>
              <a:spcAft>
                <a:spcPts val="800"/>
              </a:spcAft>
            </a:pPr>
            <a:r>
              <a:rPr lang="ar-SA" dirty="0">
                <a:ea typeface="Calibri"/>
              </a:rPr>
              <a:t>ابراهيم مصطفى: يرى ان أبا الاسود اخذ (الحركات)من اليونانية.</a:t>
            </a:r>
            <a:r>
              <a:rPr lang="en-US" dirty="0">
                <a:ea typeface="Calibri"/>
                <a:cs typeface="Arial"/>
              </a:rPr>
              <a:t> -</a:t>
            </a:r>
            <a:endParaRPr lang="en-US" sz="2400" dirty="0">
              <a:ea typeface="Calibri"/>
              <a:cs typeface="Arial"/>
            </a:endParaRPr>
          </a:p>
          <a:p>
            <a:pPr algn="just">
              <a:lnSpc>
                <a:spcPct val="107000"/>
              </a:lnSpc>
              <a:spcAft>
                <a:spcPts val="800"/>
              </a:spcAft>
            </a:pPr>
            <a:r>
              <a:rPr lang="ar-SA" dirty="0">
                <a:ea typeface="Calibri"/>
              </a:rPr>
              <a:t>-د. محمود السعران: يقول: ان النحو العربي في بدايته تأثر بالمنطق اليوناني ومنطق ارسطو خاصة.</a:t>
            </a:r>
            <a:endParaRPr lang="en-US" sz="2400" dirty="0">
              <a:ea typeface="Calibri"/>
              <a:cs typeface="Arial"/>
            </a:endParaRPr>
          </a:p>
          <a:p>
            <a:pPr algn="just">
              <a:lnSpc>
                <a:spcPct val="107000"/>
              </a:lnSpc>
              <a:spcAft>
                <a:spcPts val="800"/>
              </a:spcAft>
            </a:pPr>
            <a:r>
              <a:rPr lang="ar-SA" dirty="0">
                <a:ea typeface="Calibri"/>
              </a:rPr>
              <a:t>-د. علي ابو المكارم.</a:t>
            </a:r>
            <a:endParaRPr lang="en-US" sz="2400" dirty="0">
              <a:ea typeface="Calibri"/>
              <a:cs typeface="Arial"/>
            </a:endParaRPr>
          </a:p>
          <a:p>
            <a:endParaRPr lang="ar-IQ" dirty="0"/>
          </a:p>
        </p:txBody>
      </p:sp>
    </p:spTree>
    <p:extLst>
      <p:ext uri="{BB962C8B-B14F-4D97-AF65-F5344CB8AC3E}">
        <p14:creationId xmlns:p14="http://schemas.microsoft.com/office/powerpoint/2010/main" val="1378016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algn="just">
              <a:lnSpc>
                <a:spcPct val="107000"/>
              </a:lnSpc>
              <a:spcAft>
                <a:spcPts val="800"/>
              </a:spcAft>
            </a:pPr>
            <a:r>
              <a:rPr lang="ar-SA" dirty="0">
                <a:ea typeface="Calibri"/>
              </a:rPr>
              <a:t>القسم  الثاني :التأثير غير مباشر :اي نقل. التأثر أو الاقتباس عن طريق السريانية اي من اليونانية الى السريانية ومن السريانية الى العربية وعلى هذا الرأي.</a:t>
            </a:r>
            <a:endParaRPr lang="en-US" sz="2400" dirty="0">
              <a:ea typeface="Calibri"/>
              <a:cs typeface="Arial"/>
            </a:endParaRPr>
          </a:p>
          <a:p>
            <a:pPr algn="just">
              <a:lnSpc>
                <a:spcPct val="107000"/>
              </a:lnSpc>
              <a:spcAft>
                <a:spcPts val="800"/>
              </a:spcAft>
            </a:pPr>
            <a:r>
              <a:rPr lang="ar-SA" dirty="0">
                <a:ea typeface="Calibri"/>
              </a:rPr>
              <a:t>-دائرة المعارف الإسلامية (مجموعة من الباحثين).</a:t>
            </a:r>
            <a:endParaRPr lang="en-US" sz="2400" dirty="0">
              <a:ea typeface="Calibri"/>
              <a:cs typeface="Arial"/>
            </a:endParaRPr>
          </a:p>
          <a:p>
            <a:pPr algn="just">
              <a:lnSpc>
                <a:spcPct val="107000"/>
              </a:lnSpc>
              <a:spcAft>
                <a:spcPts val="800"/>
              </a:spcAft>
            </a:pPr>
            <a:r>
              <a:rPr lang="ar-SA">
                <a:ea typeface="Calibri"/>
              </a:rPr>
              <a:t>-احمد امين (فجر الاسلام) ويرى: ان الاتصال بين العرب واليونانيين ضعف وإنما تم هذا التأثر بين السريان واليونانيين ونقل السريان هذا التأثر الى العرب لان السريان قريبون للعرب أكثر من اليونانيين.</a:t>
            </a:r>
            <a:endParaRPr lang="en-US" sz="2400">
              <a:ea typeface="Calibri"/>
              <a:cs typeface="Arial"/>
            </a:endParaRPr>
          </a:p>
        </p:txBody>
      </p:sp>
    </p:spTree>
    <p:extLst>
      <p:ext uri="{BB962C8B-B14F-4D97-AF65-F5344CB8AC3E}">
        <p14:creationId xmlns:p14="http://schemas.microsoft.com/office/powerpoint/2010/main" val="1588855709"/>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748</Words>
  <Application>Microsoft Office PowerPoint</Application>
  <PresentationFormat>عرض على الشاشة (3:4)‏</PresentationFormat>
  <Paragraphs>33</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السابعة :تأثر النحو العربي بالنحو اليوناني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السابعة :تأثر النحو العربي بالنحو اليوناني  </dc:title>
  <dc:creator>riyadh</dc:creator>
  <cp:lastModifiedBy>riyadh</cp:lastModifiedBy>
  <cp:revision>1</cp:revision>
  <dcterms:created xsi:type="dcterms:W3CDTF">2018-12-10T10:07:56Z</dcterms:created>
  <dcterms:modified xsi:type="dcterms:W3CDTF">2018-12-10T10:11:20Z</dcterms:modified>
</cp:coreProperties>
</file>