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100" d="100"/>
          <a:sy n="100" d="100"/>
        </p:scale>
        <p:origin x="-516" y="133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02/04/1440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02/04/1440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02/04/1440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02/04/1440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02/04/1440</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02/04/1440</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02/04/1440</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02/04/1440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02/04/1440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02/04/1440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02/04/1440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02/04/1440</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normAutofit fontScale="90000"/>
          </a:bodyPr>
          <a:lstStyle/>
          <a:p>
            <a:pPr algn="just">
              <a:lnSpc>
                <a:spcPct val="107000"/>
              </a:lnSpc>
              <a:spcAft>
                <a:spcPts val="800"/>
              </a:spcAft>
            </a:pPr>
            <a:r>
              <a:rPr lang="ar-SA" b="1" dirty="0">
                <a:ea typeface="Calibri"/>
                <a:cs typeface="Arial"/>
              </a:rPr>
              <a:t>المحاضرة الثامنة: تأثر النحو العربي بالنحو السرياني والنحو الفارسي .</a:t>
            </a:r>
            <a:r>
              <a:rPr lang="en-US" sz="2400" dirty="0">
                <a:ea typeface="Calibri"/>
                <a:cs typeface="Arial"/>
              </a:rPr>
              <a:t/>
            </a:r>
            <a:br>
              <a:rPr lang="en-US" sz="2400" dirty="0">
                <a:ea typeface="Calibri"/>
                <a:cs typeface="Arial"/>
              </a:rPr>
            </a:br>
            <a:endParaRPr lang="ar-IQ" dirty="0"/>
          </a:p>
        </p:txBody>
      </p:sp>
      <p:sp>
        <p:nvSpPr>
          <p:cNvPr id="3" name="عنوان فرعي 2"/>
          <p:cNvSpPr>
            <a:spLocks noGrp="1"/>
          </p:cNvSpPr>
          <p:nvPr>
            <p:ph type="subTitle" idx="1"/>
          </p:nvPr>
        </p:nvSpPr>
        <p:spPr/>
        <p:txBody>
          <a:bodyPr/>
          <a:lstStyle/>
          <a:p>
            <a:endParaRPr lang="ar-IQ"/>
          </a:p>
        </p:txBody>
      </p:sp>
    </p:spTree>
    <p:extLst>
      <p:ext uri="{BB962C8B-B14F-4D97-AF65-F5344CB8AC3E}">
        <p14:creationId xmlns:p14="http://schemas.microsoft.com/office/powerpoint/2010/main" val="4509457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a:bodyPr>
          <a:lstStyle/>
          <a:p>
            <a:pPr algn="just">
              <a:lnSpc>
                <a:spcPct val="107000"/>
              </a:lnSpc>
              <a:spcAft>
                <a:spcPts val="800"/>
              </a:spcAft>
            </a:pPr>
            <a:r>
              <a:rPr lang="ar-SA" sz="2400" b="1" dirty="0">
                <a:ea typeface="Calibri"/>
              </a:rPr>
              <a:t>ثانيا :تأثر النحو العربي بالنحو السريانية</a:t>
            </a:r>
            <a:r>
              <a:rPr lang="ar-IQ" sz="2400" b="1" dirty="0">
                <a:ea typeface="Calibri"/>
              </a:rPr>
              <a:t>:</a:t>
            </a:r>
            <a:endParaRPr lang="en-US" sz="1200" dirty="0">
              <a:ea typeface="Calibri"/>
              <a:cs typeface="Arial"/>
            </a:endParaRPr>
          </a:p>
          <a:p>
            <a:pPr algn="just">
              <a:lnSpc>
                <a:spcPct val="107000"/>
              </a:lnSpc>
              <a:spcAft>
                <a:spcPts val="800"/>
              </a:spcAft>
            </a:pPr>
            <a:r>
              <a:rPr lang="ar-SA" sz="1600" dirty="0">
                <a:ea typeface="Calibri"/>
              </a:rPr>
              <a:t>قال كثير من الباحثين بتأثر النحو العربي بالسرياني لقربهم من العرب في تلك الفترة وانقسموا إلى أربعة أراء وهذه الآراء</a:t>
            </a:r>
            <a:r>
              <a:rPr lang="ar-IQ" sz="1600" dirty="0">
                <a:ea typeface="Calibri"/>
              </a:rPr>
              <a:t>:</a:t>
            </a:r>
            <a:endParaRPr lang="en-US" sz="1200" dirty="0">
              <a:ea typeface="Calibri"/>
              <a:cs typeface="Arial"/>
            </a:endParaRPr>
          </a:p>
          <a:p>
            <a:pPr algn="just">
              <a:lnSpc>
                <a:spcPct val="107000"/>
              </a:lnSpc>
              <a:spcAft>
                <a:spcPts val="800"/>
              </a:spcAft>
            </a:pPr>
            <a:r>
              <a:rPr lang="ar-SA" sz="1600" dirty="0">
                <a:ea typeface="Calibri"/>
              </a:rPr>
              <a:t>الرأي الأول: تأثر النحو العربي بالسرياني تأثرا كاملا وعلى هذا الرأي: حرجي زيدان في </a:t>
            </a:r>
            <a:r>
              <a:rPr lang="ar-SA" sz="1600" dirty="0" err="1">
                <a:ea typeface="Calibri"/>
              </a:rPr>
              <a:t>كتايه</a:t>
            </a:r>
            <a:r>
              <a:rPr lang="ar-SA" sz="1600" dirty="0">
                <a:ea typeface="Calibri"/>
              </a:rPr>
              <a:t> (تاريخ آداب اللغة العربية) واحمد آمين في كتابه (فجر الاسلام) واحمد حسن الزيات الذي يرى ان أبل </a:t>
            </a:r>
            <a:r>
              <a:rPr lang="ar-SA" sz="1600" dirty="0" err="1">
                <a:ea typeface="Calibri"/>
              </a:rPr>
              <a:t>اﻷسود</a:t>
            </a:r>
            <a:r>
              <a:rPr lang="ar-SA" sz="1600" dirty="0">
                <a:ea typeface="Calibri"/>
              </a:rPr>
              <a:t> الدؤلي قد اخذ(الحركات)من النحو السرياني.</a:t>
            </a:r>
            <a:endParaRPr lang="en-US" sz="1200" dirty="0">
              <a:ea typeface="Calibri"/>
              <a:cs typeface="Arial"/>
            </a:endParaRPr>
          </a:p>
          <a:p>
            <a:pPr algn="just">
              <a:lnSpc>
                <a:spcPct val="107000"/>
              </a:lnSpc>
              <a:spcAft>
                <a:spcPts val="800"/>
              </a:spcAft>
            </a:pPr>
            <a:r>
              <a:rPr lang="ar-SA" sz="1600" dirty="0">
                <a:ea typeface="Calibri"/>
              </a:rPr>
              <a:t>الرأي الثاني: موقف وسط غير متشدد حيث يرى أن العربية آخذت جزءا من نحوها من السريانية مثل تقسيم الكلام في النحو:(اسم فعل حرف المعنى) 2-الحركات التي وضعها أبو </a:t>
            </a:r>
            <a:r>
              <a:rPr lang="ar-SA" sz="1600" dirty="0" err="1">
                <a:ea typeface="Calibri"/>
              </a:rPr>
              <a:t>اﻷسود</a:t>
            </a:r>
            <a:r>
              <a:rPr lang="ar-SA" sz="1600" dirty="0">
                <a:ea typeface="Calibri"/>
              </a:rPr>
              <a:t> الدؤلي وعلى هذا الرأي الاب :(اسحاق ساكا).</a:t>
            </a:r>
            <a:endParaRPr lang="en-US" sz="1200" dirty="0">
              <a:ea typeface="Calibri"/>
              <a:cs typeface="Arial"/>
            </a:endParaRPr>
          </a:p>
          <a:p>
            <a:pPr algn="just">
              <a:lnSpc>
                <a:spcPct val="107000"/>
              </a:lnSpc>
              <a:spcAft>
                <a:spcPts val="800"/>
              </a:spcAft>
            </a:pPr>
            <a:r>
              <a:rPr lang="ar-SA" sz="1600" dirty="0">
                <a:ea typeface="Calibri"/>
              </a:rPr>
              <a:t>الرأي الثالث: ان النحو العربي تأثر بالسرياني من جانب واحد وهو (الحركات)اي اخذ الغرب الحركات من السريان وعلية : مصطفى نظيف الذي يرى ان الدؤلي اخذ الحركات من </a:t>
            </a:r>
            <a:r>
              <a:rPr lang="ar-SA" sz="1600" dirty="0" err="1">
                <a:ea typeface="Calibri"/>
              </a:rPr>
              <a:t>اﻷب</a:t>
            </a:r>
            <a:r>
              <a:rPr lang="ar-SA" sz="1600" dirty="0">
                <a:ea typeface="Calibri"/>
              </a:rPr>
              <a:t> (يعقوب </a:t>
            </a:r>
            <a:r>
              <a:rPr lang="ar-SA" sz="1600" dirty="0" err="1">
                <a:ea typeface="Calibri"/>
              </a:rPr>
              <a:t>الرهاوي</a:t>
            </a:r>
            <a:r>
              <a:rPr lang="ar-SA" sz="1600" dirty="0">
                <a:ea typeface="Calibri"/>
              </a:rPr>
              <a:t>) الذي ألف كتابا في النحو السرياني وعلى هذا الرأي .مصطفى صادق الرافعي وحسن عون.</a:t>
            </a:r>
            <a:endParaRPr lang="en-US" sz="1200" dirty="0">
              <a:ea typeface="Calibri"/>
              <a:cs typeface="Arial"/>
            </a:endParaRPr>
          </a:p>
          <a:p>
            <a:pPr algn="just">
              <a:lnSpc>
                <a:spcPct val="107000"/>
              </a:lnSpc>
              <a:spcAft>
                <a:spcPts val="800"/>
              </a:spcAft>
            </a:pPr>
            <a:r>
              <a:rPr lang="ar-SA" sz="1600" dirty="0">
                <a:ea typeface="Calibri"/>
              </a:rPr>
              <a:t>الرأي الرابع: يرى أن النحو العربي لم يتأثر بالنحو السرياني وكل الآراء في هذا الشأن غير صحيحة وعلى هذا الرأي د. عبد الرحمن السيد في (مدرسة البصرة النحوية).</a:t>
            </a:r>
            <a:endParaRPr lang="en-US" sz="1200" dirty="0">
              <a:ea typeface="Calibri"/>
              <a:cs typeface="Arial"/>
            </a:endParaRPr>
          </a:p>
          <a:p>
            <a:endParaRPr lang="ar-IQ" sz="1600" dirty="0"/>
          </a:p>
        </p:txBody>
      </p:sp>
    </p:spTree>
    <p:extLst>
      <p:ext uri="{BB962C8B-B14F-4D97-AF65-F5344CB8AC3E}">
        <p14:creationId xmlns:p14="http://schemas.microsoft.com/office/powerpoint/2010/main" val="6565321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55000" lnSpcReduction="20000"/>
          </a:bodyPr>
          <a:lstStyle/>
          <a:p>
            <a:pPr algn="just">
              <a:lnSpc>
                <a:spcPct val="107000"/>
              </a:lnSpc>
              <a:spcAft>
                <a:spcPts val="800"/>
              </a:spcAft>
            </a:pPr>
            <a:r>
              <a:rPr lang="ar-SA" sz="2900" b="1" dirty="0">
                <a:ea typeface="Calibri"/>
              </a:rPr>
              <a:t>ثالثا: تأثر النحو العربي </a:t>
            </a:r>
            <a:r>
              <a:rPr lang="ar-SA" sz="2900" b="1" dirty="0" err="1">
                <a:ea typeface="Calibri"/>
              </a:rPr>
              <a:t>بالنحوالفارسي</a:t>
            </a:r>
            <a:r>
              <a:rPr lang="ar-IQ" sz="2900" b="1" dirty="0">
                <a:ea typeface="Calibri"/>
              </a:rPr>
              <a:t>:</a:t>
            </a:r>
            <a:endParaRPr lang="en-US" sz="1400" b="1" dirty="0">
              <a:ea typeface="Calibri"/>
              <a:cs typeface="Arial"/>
            </a:endParaRPr>
          </a:p>
          <a:p>
            <a:pPr algn="just">
              <a:lnSpc>
                <a:spcPct val="107000"/>
              </a:lnSpc>
              <a:spcAft>
                <a:spcPts val="800"/>
              </a:spcAft>
            </a:pPr>
            <a:r>
              <a:rPr lang="ar-SA" sz="2000" b="1" dirty="0">
                <a:ea typeface="Calibri"/>
              </a:rPr>
              <a:t>يرى بعض الباحثين ان النحو العربي قد تأثر بالنحو الفارسي لقربهم آنذاك من أهل البصرة ويعيش كثير منهم في العراق. وانقسم الباحثون </a:t>
            </a:r>
            <a:r>
              <a:rPr lang="ar-SA" sz="2000" b="1" dirty="0" err="1">
                <a:ea typeface="Calibri"/>
              </a:rPr>
              <a:t>قي</a:t>
            </a:r>
            <a:r>
              <a:rPr lang="ar-SA" sz="2000" b="1" dirty="0">
                <a:ea typeface="Calibri"/>
              </a:rPr>
              <a:t> هذا الرأي إلى قسمين</a:t>
            </a:r>
            <a:r>
              <a:rPr lang="ar-IQ" sz="2000" b="1" dirty="0">
                <a:ea typeface="Calibri"/>
              </a:rPr>
              <a:t>:</a:t>
            </a:r>
            <a:endParaRPr lang="en-US" sz="1400" b="1" dirty="0">
              <a:ea typeface="Calibri"/>
              <a:cs typeface="Arial"/>
            </a:endParaRPr>
          </a:p>
          <a:p>
            <a:pPr algn="just">
              <a:lnSpc>
                <a:spcPct val="107000"/>
              </a:lnSpc>
              <a:spcAft>
                <a:spcPts val="800"/>
              </a:spcAft>
            </a:pPr>
            <a:r>
              <a:rPr lang="ar-SA" sz="2000" b="1" dirty="0" err="1">
                <a:ea typeface="Calibri"/>
              </a:rPr>
              <a:t>أ_قدماء</a:t>
            </a:r>
            <a:r>
              <a:rPr lang="ar-SA" sz="2000" b="1" dirty="0">
                <a:ea typeface="Calibri"/>
              </a:rPr>
              <a:t>: يرى الأستاذ عبد الحميد حسن: إن المحدثين اتبعوا في رأيهم هذا القدماء مثل ابن خلدون في (مقدمة ابن خلدون) حيث ذكر تأثر النحو العربي بالنحو الفارسي.</a:t>
            </a:r>
            <a:endParaRPr lang="en-US" sz="1400" b="1" dirty="0">
              <a:ea typeface="Calibri"/>
              <a:cs typeface="Arial"/>
            </a:endParaRPr>
          </a:p>
          <a:p>
            <a:pPr algn="just">
              <a:lnSpc>
                <a:spcPct val="107000"/>
              </a:lnSpc>
              <a:spcAft>
                <a:spcPts val="800"/>
              </a:spcAft>
            </a:pPr>
            <a:r>
              <a:rPr lang="ar-SA" sz="2000" b="1" dirty="0">
                <a:ea typeface="Calibri"/>
              </a:rPr>
              <a:t>ب-المحدثون: وهم كل من: (قون كريمر) يرى إن الأعاجم هم الذين وضعوا النحو لحاجتهم اليه لدخولهم في الاسلام.</a:t>
            </a:r>
            <a:endParaRPr lang="en-US" sz="1400" b="1" dirty="0">
              <a:ea typeface="Calibri"/>
              <a:cs typeface="Arial"/>
            </a:endParaRPr>
          </a:p>
          <a:p>
            <a:pPr algn="just">
              <a:lnSpc>
                <a:spcPct val="107000"/>
              </a:lnSpc>
              <a:spcAft>
                <a:spcPts val="800"/>
              </a:spcAft>
            </a:pPr>
            <a:r>
              <a:rPr lang="ar-SA" sz="2000" b="1" dirty="0">
                <a:ea typeface="Calibri"/>
              </a:rPr>
              <a:t>د. شوقي  ضيف: يرى إن العرب تأثروا بمناهج </a:t>
            </a:r>
            <a:r>
              <a:rPr lang="ar-SA" sz="2000" b="1" dirty="0" err="1">
                <a:ea typeface="Calibri"/>
              </a:rPr>
              <a:t>الساسانين</a:t>
            </a:r>
            <a:r>
              <a:rPr lang="ar-SA" sz="2000" b="1" dirty="0">
                <a:ea typeface="Calibri"/>
              </a:rPr>
              <a:t> والرومان.</a:t>
            </a:r>
            <a:endParaRPr lang="en-US" sz="1400" b="1" dirty="0">
              <a:ea typeface="Calibri"/>
              <a:cs typeface="Arial"/>
            </a:endParaRPr>
          </a:p>
          <a:p>
            <a:pPr algn="just">
              <a:lnSpc>
                <a:spcPct val="107000"/>
              </a:lnSpc>
              <a:spcAft>
                <a:spcPts val="800"/>
              </a:spcAft>
            </a:pPr>
            <a:r>
              <a:rPr lang="ar-SA" sz="2000" b="1" dirty="0">
                <a:ea typeface="Calibri"/>
              </a:rPr>
              <a:t>د. احمد أمين : يرى إن انتشار الاسلام ودخولهم فيه جعلهم يدخلون معلوماتهم النحوية وطبقوها على العربية.</a:t>
            </a:r>
            <a:endParaRPr lang="en-US" sz="1400" b="1" dirty="0">
              <a:ea typeface="Calibri"/>
              <a:cs typeface="Arial"/>
            </a:endParaRPr>
          </a:p>
          <a:p>
            <a:pPr algn="just">
              <a:lnSpc>
                <a:spcPct val="107000"/>
              </a:lnSpc>
              <a:spcAft>
                <a:spcPts val="800"/>
              </a:spcAft>
            </a:pPr>
            <a:r>
              <a:rPr lang="ar-SA" sz="2000" b="1" dirty="0">
                <a:ea typeface="Calibri"/>
              </a:rPr>
              <a:t>س: </a:t>
            </a:r>
            <a:r>
              <a:rPr lang="ar-SA" sz="2000" b="1" dirty="0" err="1">
                <a:ea typeface="Calibri"/>
              </a:rPr>
              <a:t>ماهو</a:t>
            </a:r>
            <a:r>
              <a:rPr lang="ar-SA" sz="2000" b="1" dirty="0">
                <a:ea typeface="Calibri"/>
              </a:rPr>
              <a:t> رد الباحثين بصورة عامة في دفاعهم عن أصالة النحو العربي أو ماهي موقف الباحثين في دفاعهم بصورة عامة عن اصالة النحو العربي؟</a:t>
            </a:r>
            <a:endParaRPr lang="en-US" sz="1400" b="1" dirty="0">
              <a:ea typeface="Calibri"/>
              <a:cs typeface="Arial"/>
            </a:endParaRPr>
          </a:p>
          <a:p>
            <a:pPr algn="just">
              <a:lnSpc>
                <a:spcPct val="107000"/>
              </a:lnSpc>
              <a:spcAft>
                <a:spcPts val="800"/>
              </a:spcAft>
            </a:pPr>
            <a:r>
              <a:rPr lang="ar-SA" sz="2000" b="1" dirty="0">
                <a:ea typeface="Calibri"/>
              </a:rPr>
              <a:t>الجواب: انقسم موقف الباحثين في اثبات اصالة النحو العربي الى موقفين:</a:t>
            </a:r>
            <a:endParaRPr lang="en-US" sz="1400" b="1" dirty="0">
              <a:ea typeface="Calibri"/>
              <a:cs typeface="Arial"/>
            </a:endParaRPr>
          </a:p>
          <a:p>
            <a:pPr algn="just">
              <a:lnSpc>
                <a:spcPct val="107000"/>
              </a:lnSpc>
              <a:spcAft>
                <a:spcPts val="800"/>
              </a:spcAft>
            </a:pPr>
            <a:r>
              <a:rPr lang="ar-SA" sz="2000" b="1" dirty="0">
                <a:ea typeface="Calibri"/>
              </a:rPr>
              <a:t>الأول: موقف يرد بعض الآراء ويثبت البعض الأخر وعلى هذا الرأي الأستاذ عبد الحميد حسن. الذي رد التأثر بالنحو اليوناني والسرياني واثبت التأثر بالنحو الفارسي لأسباب منها</a:t>
            </a:r>
            <a:endParaRPr lang="en-US" sz="1400" b="1" dirty="0">
              <a:ea typeface="Calibri"/>
              <a:cs typeface="Arial"/>
            </a:endParaRPr>
          </a:p>
          <a:p>
            <a:pPr algn="just">
              <a:lnSpc>
                <a:spcPct val="107000"/>
              </a:lnSpc>
              <a:spcAft>
                <a:spcPts val="800"/>
              </a:spcAft>
            </a:pPr>
            <a:r>
              <a:rPr lang="ar-SA" sz="2000" b="1" dirty="0">
                <a:ea typeface="Calibri"/>
              </a:rPr>
              <a:t>1-وجود الفاعل في الفارسية والعربية وهما متشابهان.</a:t>
            </a:r>
            <a:endParaRPr lang="en-US" sz="1400" b="1" dirty="0">
              <a:ea typeface="Calibri"/>
              <a:cs typeface="Arial"/>
            </a:endParaRPr>
          </a:p>
          <a:p>
            <a:pPr algn="just">
              <a:lnSpc>
                <a:spcPct val="107000"/>
              </a:lnSpc>
              <a:spcAft>
                <a:spcPts val="800"/>
              </a:spcAft>
            </a:pPr>
            <a:r>
              <a:rPr lang="ar-SA" sz="2000" b="1" dirty="0">
                <a:ea typeface="Calibri"/>
              </a:rPr>
              <a:t>2-وجود المبتدأ والخبر في الفارسية والعربية.</a:t>
            </a:r>
            <a:endParaRPr lang="en-US" sz="1400" b="1" dirty="0">
              <a:ea typeface="Calibri"/>
              <a:cs typeface="Arial"/>
            </a:endParaRPr>
          </a:p>
          <a:p>
            <a:pPr algn="just">
              <a:lnSpc>
                <a:spcPct val="107000"/>
              </a:lnSpc>
              <a:spcAft>
                <a:spcPts val="800"/>
              </a:spcAft>
            </a:pPr>
            <a:r>
              <a:rPr lang="ar-SA" sz="2000" b="1" dirty="0">
                <a:ea typeface="Calibri"/>
              </a:rPr>
              <a:t>3-المصدر أصل للأفعال في الفارسية والعربية.</a:t>
            </a:r>
            <a:endParaRPr lang="en-US" sz="1400" b="1" dirty="0">
              <a:ea typeface="Calibri"/>
              <a:cs typeface="Arial"/>
            </a:endParaRPr>
          </a:p>
          <a:p>
            <a:endParaRPr lang="ar-IQ" sz="1600" dirty="0"/>
          </a:p>
        </p:txBody>
      </p:sp>
    </p:spTree>
    <p:extLst>
      <p:ext uri="{BB962C8B-B14F-4D97-AF65-F5344CB8AC3E}">
        <p14:creationId xmlns:p14="http://schemas.microsoft.com/office/powerpoint/2010/main" val="10262817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92500" lnSpcReduction="10000"/>
          </a:bodyPr>
          <a:lstStyle/>
          <a:p>
            <a:pPr algn="just">
              <a:lnSpc>
                <a:spcPct val="107000"/>
              </a:lnSpc>
              <a:spcAft>
                <a:spcPts val="800"/>
              </a:spcAft>
            </a:pPr>
            <a:r>
              <a:rPr lang="ar-SA" sz="1600" dirty="0">
                <a:ea typeface="Calibri"/>
              </a:rPr>
              <a:t>واستدل </a:t>
            </a:r>
            <a:r>
              <a:rPr lang="ar-SA" sz="1600" dirty="0" err="1">
                <a:ea typeface="Calibri"/>
              </a:rPr>
              <a:t>اﻷب</a:t>
            </a:r>
            <a:r>
              <a:rPr lang="ar-SA" sz="1600" dirty="0">
                <a:ea typeface="Calibri"/>
              </a:rPr>
              <a:t> (إقليمي يوسف داود) في كتابه ((اللمعة الشهية في النحو اللغة السريانية))و اثبت فيه تأثر السريانية بالعربية واشارة على الباحثين الذين يبحثون بتأثر العربية باليونانية والهندية فقال لهم: أن التأثر يكون داخل اللغات ذات </a:t>
            </a:r>
            <a:r>
              <a:rPr lang="ar-SA" sz="1600" dirty="0" err="1">
                <a:ea typeface="Calibri"/>
              </a:rPr>
              <a:t>اﻷصل</a:t>
            </a:r>
            <a:r>
              <a:rPr lang="ar-SA" sz="1600" dirty="0">
                <a:ea typeface="Calibri"/>
              </a:rPr>
              <a:t> الواحد مثل اللغات السامية ومن ضمنها العربية والسريانية وتأثرت السريانية بالعبرية وتأثرت العبرية بالعربية.</a:t>
            </a:r>
            <a:endParaRPr lang="en-US" sz="1200" dirty="0">
              <a:ea typeface="Calibri"/>
              <a:cs typeface="Arial"/>
            </a:endParaRPr>
          </a:p>
          <a:p>
            <a:pPr algn="just">
              <a:lnSpc>
                <a:spcPct val="107000"/>
              </a:lnSpc>
              <a:spcAft>
                <a:spcPts val="800"/>
              </a:spcAft>
            </a:pPr>
            <a:r>
              <a:rPr lang="ar-SA" sz="1600" dirty="0">
                <a:ea typeface="Calibri"/>
              </a:rPr>
              <a:t>الثاني: موقف يرد اتهام النحو العربي بالتأثر بنحو الامم الخرى وينفي هذا التأثر نفيا تاما ويقر بأصالته ومن الذين ذهبوا الى اصالة النحو العربي د. الرحمن السيد الذي رد أقوال المستشرقين وبعض العرب الذين قالوا بتأثر النحو العربي بنحو الأمم الأخرى بأقوال بعض المشرقين. مثل ليتمان ودي بور. وجو تولد فأيل وبرو كلمات </a:t>
            </a:r>
            <a:r>
              <a:rPr lang="ar-SA" sz="1600" dirty="0" err="1">
                <a:ea typeface="Calibri"/>
              </a:rPr>
              <a:t>وبرومليش</a:t>
            </a:r>
            <a:r>
              <a:rPr lang="ar-SA" sz="1600" dirty="0">
                <a:ea typeface="Calibri"/>
              </a:rPr>
              <a:t>: الذين يرون أصالة النحو العربي وواضح النحو هو الخليل وهو عربي أصيل ولم يتأثر </a:t>
            </a:r>
            <a:r>
              <a:rPr lang="ar-SA" sz="1600" dirty="0" err="1">
                <a:ea typeface="Calibri"/>
              </a:rPr>
              <a:t>باﻷمم</a:t>
            </a:r>
            <a:r>
              <a:rPr lang="ar-SA" sz="1600" dirty="0">
                <a:ea typeface="Calibri"/>
              </a:rPr>
              <a:t> الأخرى ولم يخالط غير العرب.</a:t>
            </a:r>
            <a:endParaRPr lang="en-US" sz="1200" dirty="0">
              <a:ea typeface="Calibri"/>
              <a:cs typeface="Arial"/>
            </a:endParaRPr>
          </a:p>
          <a:p>
            <a:pPr algn="just">
              <a:lnSpc>
                <a:spcPct val="107000"/>
              </a:lnSpc>
              <a:spcAft>
                <a:spcPts val="800"/>
              </a:spcAft>
            </a:pPr>
            <a:r>
              <a:rPr lang="ar-SA" sz="1600" dirty="0">
                <a:ea typeface="Calibri"/>
              </a:rPr>
              <a:t>ومع هؤلاء المستشرقين المعتدلين جيرار </a:t>
            </a:r>
            <a:r>
              <a:rPr lang="ar-SA" sz="1600" dirty="0" err="1">
                <a:ea typeface="Calibri"/>
              </a:rPr>
              <a:t>تروبر</a:t>
            </a:r>
            <a:r>
              <a:rPr lang="ar-SA" sz="1600" dirty="0">
                <a:ea typeface="Calibri"/>
              </a:rPr>
              <a:t> الذي نفى تأثر النحو العربي بالنحو اليوناني واصل المصطلحات العربية التي هي من صميم لغة العرب. واما اليونانيون فلم يعرفوا هذه المصطلحات مثل الاعراب والصرف وبقية المصطلحات الاخرى</a:t>
            </a:r>
            <a:r>
              <a:rPr lang="ar-IQ" sz="1600" dirty="0">
                <a:ea typeface="Calibri"/>
              </a:rPr>
              <a:t>:</a:t>
            </a:r>
            <a:endParaRPr lang="en-US" sz="1200" dirty="0">
              <a:ea typeface="Calibri"/>
              <a:cs typeface="Arial"/>
            </a:endParaRPr>
          </a:p>
          <a:p>
            <a:pPr algn="just">
              <a:lnSpc>
                <a:spcPct val="107000"/>
              </a:lnSpc>
              <a:spcAft>
                <a:spcPts val="800"/>
              </a:spcAft>
            </a:pPr>
            <a:r>
              <a:rPr lang="ar-SA" sz="1600" dirty="0">
                <a:ea typeface="Calibri"/>
              </a:rPr>
              <a:t>-ان النحاة اليونانيين يرون ان نحوهم لم يؤثر بالنحو العربي.</a:t>
            </a:r>
            <a:endParaRPr lang="en-US" sz="1200" dirty="0">
              <a:ea typeface="Calibri"/>
              <a:cs typeface="Arial"/>
            </a:endParaRPr>
          </a:p>
          <a:p>
            <a:pPr algn="just">
              <a:lnSpc>
                <a:spcPct val="107000"/>
              </a:lnSpc>
              <a:spcAft>
                <a:spcPts val="800"/>
              </a:spcAft>
            </a:pPr>
            <a:r>
              <a:rPr lang="ar-SA" sz="1600" dirty="0">
                <a:ea typeface="Calibri"/>
              </a:rPr>
              <a:t>-عدم معرفة العرب عند نشوء النحو اللغة اليونانية وانتشر علم النحو قبل ظهور الترجمة</a:t>
            </a:r>
            <a:r>
              <a:rPr lang="ar-SA" sz="1600" dirty="0" smtClean="0">
                <a:ea typeface="Calibri"/>
              </a:rPr>
              <a:t>.</a:t>
            </a:r>
            <a:endParaRPr lang="ar-IQ" sz="1600" dirty="0" smtClean="0">
              <a:ea typeface="Calibri"/>
            </a:endParaRPr>
          </a:p>
          <a:p>
            <a:pPr algn="just">
              <a:lnSpc>
                <a:spcPct val="107000"/>
              </a:lnSpc>
              <a:spcAft>
                <a:spcPts val="800"/>
              </a:spcAft>
            </a:pPr>
            <a:r>
              <a:rPr lang="ar-SA" sz="1200" dirty="0">
                <a:ea typeface="Calibri"/>
              </a:rPr>
              <a:t>-ير</a:t>
            </a:r>
            <a:r>
              <a:rPr lang="ar-SA" sz="1500" dirty="0">
                <a:ea typeface="Calibri"/>
              </a:rPr>
              <a:t>ى الدكتور عبد العال سالم مكرم: ان اللغة العربية والنحو خاصة مرتبطة بالجاهلية وطورها </a:t>
            </a:r>
            <a:r>
              <a:rPr lang="ar-SA" sz="1500" dirty="0" err="1">
                <a:ea typeface="Calibri"/>
              </a:rPr>
              <a:t>اﻷسلام</a:t>
            </a:r>
            <a:r>
              <a:rPr lang="ar-SA" sz="1500" dirty="0">
                <a:ea typeface="Calibri"/>
              </a:rPr>
              <a:t> وسبق العلماء العرب </a:t>
            </a:r>
            <a:r>
              <a:rPr lang="ar-SA" sz="1500" dirty="0" err="1">
                <a:ea typeface="Calibri"/>
              </a:rPr>
              <a:t>اﻷوائل</a:t>
            </a:r>
            <a:r>
              <a:rPr lang="ar-SA" sz="1500" dirty="0">
                <a:ea typeface="Calibri"/>
              </a:rPr>
              <a:t> المحدثين بقولهم بتسمية علم (النحو)الذي كان يسمى ب ((علم العربية))ومنهم الجمحي .والزبيدي وابو الطيب اللغوي. والسيرافي. وابن النديم الذين ينصون على ان واضعه عربي وهو أبو </a:t>
            </a:r>
            <a:r>
              <a:rPr lang="ar-SA" sz="1500" dirty="0" err="1">
                <a:ea typeface="Calibri"/>
              </a:rPr>
              <a:t>اﻷسود</a:t>
            </a:r>
            <a:r>
              <a:rPr lang="ar-SA" sz="1500" dirty="0">
                <a:ea typeface="Calibri"/>
              </a:rPr>
              <a:t> الدؤلي</a:t>
            </a:r>
            <a:r>
              <a:rPr lang="ar-IQ" sz="1500" dirty="0">
                <a:ea typeface="Calibri"/>
              </a:rPr>
              <a:t>.</a:t>
            </a:r>
            <a:endParaRPr lang="en-US" sz="1300" dirty="0">
              <a:ea typeface="Calibri"/>
              <a:cs typeface="Arial"/>
            </a:endParaRPr>
          </a:p>
          <a:p>
            <a:pPr>
              <a:lnSpc>
                <a:spcPct val="115000"/>
              </a:lnSpc>
              <a:spcAft>
                <a:spcPts val="1000"/>
              </a:spcAft>
            </a:pPr>
            <a:r>
              <a:rPr lang="en-US" sz="1300" dirty="0">
                <a:ea typeface="Calibri"/>
                <a:cs typeface="Arial"/>
              </a:rPr>
              <a:t> </a:t>
            </a:r>
          </a:p>
          <a:p>
            <a:pPr algn="just">
              <a:lnSpc>
                <a:spcPct val="107000"/>
              </a:lnSpc>
              <a:spcAft>
                <a:spcPts val="800"/>
              </a:spcAft>
            </a:pPr>
            <a:endParaRPr lang="en-US" sz="1200" dirty="0">
              <a:ea typeface="Calibri"/>
              <a:cs typeface="Arial"/>
            </a:endParaRPr>
          </a:p>
          <a:p>
            <a:endParaRPr lang="ar-IQ" sz="1600" dirty="0"/>
          </a:p>
        </p:txBody>
      </p:sp>
    </p:spTree>
    <p:extLst>
      <p:ext uri="{BB962C8B-B14F-4D97-AF65-F5344CB8AC3E}">
        <p14:creationId xmlns:p14="http://schemas.microsoft.com/office/powerpoint/2010/main" val="1514567751"/>
      </p:ext>
    </p:extLst>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681</Words>
  <Application>Microsoft Office PowerPoint</Application>
  <PresentationFormat>عرض على الشاشة (3:4)‏</PresentationFormat>
  <Paragraphs>26</Paragraphs>
  <Slides>4</Slides>
  <Notes>0</Notes>
  <HiddenSlides>0</HiddenSlides>
  <MMClips>0</MMClips>
  <ScaleCrop>false</ScaleCrop>
  <HeadingPairs>
    <vt:vector size="4" baseType="variant">
      <vt:variant>
        <vt:lpstr>نسق</vt:lpstr>
      </vt:variant>
      <vt:variant>
        <vt:i4>1</vt:i4>
      </vt:variant>
      <vt:variant>
        <vt:lpstr>عناوين الشرائح</vt:lpstr>
      </vt:variant>
      <vt:variant>
        <vt:i4>4</vt:i4>
      </vt:variant>
    </vt:vector>
  </HeadingPairs>
  <TitlesOfParts>
    <vt:vector size="5" baseType="lpstr">
      <vt:lpstr>سمة Office</vt:lpstr>
      <vt:lpstr>المحاضرة الثامنة: تأثر النحو العربي بالنحو السرياني والنحو الفارسي . </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الثامنة: تأثر النحو العربي بالنحو السرياني والنحو الفارسي . </dc:title>
  <dc:creator>riyadh</dc:creator>
  <cp:lastModifiedBy>riyadh</cp:lastModifiedBy>
  <cp:revision>2</cp:revision>
  <dcterms:created xsi:type="dcterms:W3CDTF">2018-12-10T09:15:33Z</dcterms:created>
  <dcterms:modified xsi:type="dcterms:W3CDTF">2018-12-10T09:19:35Z</dcterms:modified>
</cp:coreProperties>
</file>