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62" r:id="rId4"/>
    <p:sldId id="263" r:id="rId5"/>
    <p:sldId id="264" r:id="rId6"/>
    <p:sldId id="265"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02/04/1440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02/04/1440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02/04/1440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07000"/>
              </a:lnSpc>
              <a:spcAft>
                <a:spcPts val="800"/>
              </a:spcAft>
            </a:pPr>
            <a:r>
              <a:rPr lang="ar-IQ" b="1" dirty="0">
                <a:ea typeface="Calibri"/>
                <a:cs typeface="Arial"/>
              </a:rPr>
              <a:t>المحاضرة التاسعة :مصطلح </a:t>
            </a:r>
            <a:r>
              <a:rPr lang="ar-IQ" b="1" dirty="0" smtClean="0">
                <a:ea typeface="Calibri"/>
                <a:cs typeface="Arial"/>
              </a:rPr>
              <a:t>النحو ومن هو واضع علم النحو.</a:t>
            </a:r>
            <a:r>
              <a:rPr lang="en-US" sz="2400" dirty="0">
                <a:ea typeface="Calibri"/>
                <a:cs typeface="Arial"/>
              </a:rPr>
              <a:t/>
            </a:r>
            <a:br>
              <a:rPr lang="en-US" sz="24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2201206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07000"/>
              </a:lnSpc>
              <a:spcAft>
                <a:spcPts val="800"/>
              </a:spcAft>
            </a:pPr>
            <a:r>
              <a:rPr lang="ar-IQ" sz="4400" b="1" dirty="0">
                <a:ea typeface="Calibri"/>
              </a:rPr>
              <a:t>أولا :</a:t>
            </a:r>
            <a:r>
              <a:rPr lang="ar-SA" sz="4400" b="1" dirty="0">
                <a:ea typeface="Calibri"/>
              </a:rPr>
              <a:t>مصطلح النحو :</a:t>
            </a:r>
            <a:r>
              <a:rPr lang="en-US" sz="4400" b="1" dirty="0">
                <a:ea typeface="Calibri"/>
                <a:cs typeface="Arial"/>
              </a:rPr>
              <a:t>-</a:t>
            </a:r>
            <a:endParaRPr lang="en-US" sz="2400" dirty="0">
              <a:ea typeface="Calibri"/>
              <a:cs typeface="Arial"/>
            </a:endParaRPr>
          </a:p>
          <a:p>
            <a:pPr algn="just">
              <a:lnSpc>
                <a:spcPct val="107000"/>
              </a:lnSpc>
              <a:spcAft>
                <a:spcPts val="800"/>
              </a:spcAft>
            </a:pPr>
            <a:r>
              <a:rPr lang="ar-SA" dirty="0">
                <a:ea typeface="Calibri"/>
              </a:rPr>
              <a:t>مثلما اختلف الباحثون في أصالة النحو العربي اختلفوا كذلك في تأصيل مصطلح (النحو)واول من هذا الرأي الأزهري في معجمه (تهذيب اللغة): الذي ارجع مصطلح النحو الى السريانية ونقل هذا الكلام ابن منظور في (لسان العرب)ولم يعلق على كلام الازهري وعرف ابن منظور </a:t>
            </a:r>
            <a:r>
              <a:rPr lang="ar-SA" dirty="0" err="1">
                <a:ea typeface="Calibri"/>
              </a:rPr>
              <a:t>النحو:بأنه</a:t>
            </a:r>
            <a:r>
              <a:rPr lang="ar-SA" dirty="0">
                <a:ea typeface="Calibri"/>
              </a:rPr>
              <a:t> علم الإعراب .وإعراب الكلام العربي .والنحو :هو القصد وهو الطريق والنحو مصطلح مشتق من العربية :ينحوا نحوا ومنحى</a:t>
            </a:r>
            <a:r>
              <a:rPr lang="ar-IQ" dirty="0">
                <a:ea typeface="Calibri"/>
              </a:rPr>
              <a:t>.</a:t>
            </a:r>
            <a:endParaRPr lang="en-US" sz="2400" dirty="0">
              <a:ea typeface="Calibri"/>
              <a:cs typeface="Arial"/>
            </a:endParaRPr>
          </a:p>
          <a:p>
            <a:pPr lvl="0" algn="just">
              <a:lnSpc>
                <a:spcPct val="107000"/>
              </a:lnSpc>
              <a:spcAft>
                <a:spcPts val="800"/>
              </a:spcAft>
            </a:pPr>
            <a:r>
              <a:rPr lang="ar-SA" dirty="0">
                <a:ea typeface="Calibri"/>
              </a:rPr>
              <a:t>ورد الدكتور عبد الفتاح </a:t>
            </a:r>
            <a:r>
              <a:rPr lang="ar-SA" dirty="0" err="1">
                <a:ea typeface="Calibri"/>
              </a:rPr>
              <a:t>الدجني</a:t>
            </a:r>
            <a:r>
              <a:rPr lang="ar-SA" dirty="0">
                <a:ea typeface="Calibri"/>
              </a:rPr>
              <a:t>   على الأزهري وغيره واثبت أصالة النحو وقال: إن النحاة </a:t>
            </a:r>
            <a:r>
              <a:rPr lang="ar-SA" dirty="0" err="1">
                <a:ea typeface="Calibri"/>
              </a:rPr>
              <a:t>اﻷوائل</a:t>
            </a:r>
            <a:r>
              <a:rPr lang="ar-SA" dirty="0">
                <a:ea typeface="Calibri"/>
              </a:rPr>
              <a:t>  لم يستعملوا كلمة (نحو)وانما استخدموا كلمة (العربية)وعندما نقول (علماء العربية) اي (علماء النحو)وذكر هؤلاء العلماء كلمة (نحو)في كتبهم مثل (طبقات اللغويين والنحويين)للزبيدي .والفهرست لابن النديم الذي نقل كلام الامام علي (ع)في توجيه أبي </a:t>
            </a:r>
            <a:r>
              <a:rPr lang="ar-SA" dirty="0" err="1">
                <a:ea typeface="Calibri"/>
              </a:rPr>
              <a:t>اﻷسود</a:t>
            </a:r>
            <a:r>
              <a:rPr lang="ar-SA" dirty="0">
                <a:ea typeface="Calibri"/>
              </a:rPr>
              <a:t> الذي قال:(فاستأذنته أن اصنع نحو ما صنع .فسمي ذلك نحوا</a:t>
            </a:r>
            <a:r>
              <a:rPr lang="ar-SA" dirty="0" smtClean="0">
                <a:ea typeface="Calibri"/>
              </a:rPr>
              <a:t>).</a:t>
            </a:r>
            <a:r>
              <a:rPr lang="ar-IQ" sz="4000" b="1" dirty="0">
                <a:solidFill>
                  <a:prstClr val="black"/>
                </a:solidFill>
                <a:ea typeface="Calibri"/>
              </a:rPr>
              <a:t> ثانيا</a:t>
            </a:r>
            <a:r>
              <a:rPr lang="ar-SA" sz="4000" b="1" dirty="0" smtClean="0">
                <a:solidFill>
                  <a:prstClr val="black"/>
                </a:solidFill>
                <a:ea typeface="Calibri"/>
              </a:rPr>
              <a:t>:</a:t>
            </a:r>
            <a:endParaRPr lang="en-US" sz="2100" dirty="0">
              <a:solidFill>
                <a:prstClr val="black"/>
              </a:solidFill>
              <a:ea typeface="Calibri"/>
              <a:cs typeface="Arial"/>
            </a:endParaRPr>
          </a:p>
          <a:p>
            <a:pPr lvl="0"/>
            <a:endParaRPr lang="ar-IQ" sz="2900" dirty="0">
              <a:solidFill>
                <a:prstClr val="black"/>
              </a:solidFill>
            </a:endParaRPr>
          </a:p>
          <a:p>
            <a:pPr algn="just">
              <a:lnSpc>
                <a:spcPct val="107000"/>
              </a:lnSpc>
              <a:spcAft>
                <a:spcPts val="800"/>
              </a:spcAft>
            </a:pPr>
            <a:endParaRPr lang="ar-IQ" sz="4000" dirty="0" smtClean="0">
              <a:ea typeface="Calibri"/>
            </a:endParaRPr>
          </a:p>
          <a:p>
            <a:pPr algn="just">
              <a:lnSpc>
                <a:spcPct val="107000"/>
              </a:lnSpc>
              <a:spcAft>
                <a:spcPts val="800"/>
              </a:spcAft>
            </a:pPr>
            <a:endParaRPr lang="en-US" sz="2400" dirty="0">
              <a:ea typeface="Calibri"/>
              <a:cs typeface="Arial"/>
            </a:endParaRPr>
          </a:p>
          <a:p>
            <a:endParaRPr lang="ar-IQ" dirty="0"/>
          </a:p>
        </p:txBody>
      </p:sp>
    </p:spTree>
    <p:extLst>
      <p:ext uri="{BB962C8B-B14F-4D97-AF65-F5344CB8AC3E}">
        <p14:creationId xmlns:p14="http://schemas.microsoft.com/office/powerpoint/2010/main" val="4066985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Autofit/>
          </a:bodyPr>
          <a:lstStyle/>
          <a:p>
            <a:pPr lvl="0" algn="just">
              <a:lnSpc>
                <a:spcPct val="107000"/>
              </a:lnSpc>
              <a:spcAft>
                <a:spcPts val="800"/>
              </a:spcAft>
            </a:pPr>
            <a:r>
              <a:rPr lang="ar-IQ" sz="2400" b="1" dirty="0" smtClean="0">
                <a:solidFill>
                  <a:prstClr val="black"/>
                </a:solidFill>
                <a:ea typeface="Calibri"/>
              </a:rPr>
              <a:t>ثانيا : </a:t>
            </a:r>
            <a:r>
              <a:rPr lang="ar-SA" sz="2400" b="1" dirty="0" smtClean="0">
                <a:solidFill>
                  <a:prstClr val="black"/>
                </a:solidFill>
                <a:ea typeface="Calibri"/>
              </a:rPr>
              <a:t>واضع </a:t>
            </a:r>
            <a:r>
              <a:rPr lang="ar-IQ" sz="2400" b="1" dirty="0" smtClean="0">
                <a:solidFill>
                  <a:prstClr val="black"/>
                </a:solidFill>
                <a:ea typeface="Calibri"/>
              </a:rPr>
              <a:t> </a:t>
            </a:r>
            <a:r>
              <a:rPr lang="ar-IQ" sz="2400" b="1" dirty="0">
                <a:solidFill>
                  <a:prstClr val="black"/>
                </a:solidFill>
                <a:ea typeface="Calibri"/>
              </a:rPr>
              <a:t>علم </a:t>
            </a:r>
            <a:r>
              <a:rPr lang="ar-SA" sz="2400" b="1" dirty="0">
                <a:solidFill>
                  <a:prstClr val="black"/>
                </a:solidFill>
                <a:ea typeface="Calibri"/>
              </a:rPr>
              <a:t>النحو</a:t>
            </a:r>
            <a:r>
              <a:rPr lang="ar-IQ" sz="2400" b="1" dirty="0">
                <a:solidFill>
                  <a:prstClr val="black"/>
                </a:solidFill>
                <a:ea typeface="Calibri"/>
              </a:rPr>
              <a:t>:</a:t>
            </a:r>
            <a:endParaRPr lang="en-US" sz="1050" b="1" dirty="0">
              <a:solidFill>
                <a:prstClr val="black"/>
              </a:solidFill>
              <a:ea typeface="Calibri"/>
              <a:cs typeface="Arial"/>
            </a:endParaRPr>
          </a:p>
          <a:p>
            <a:pPr lvl="0" algn="just">
              <a:lnSpc>
                <a:spcPct val="107000"/>
              </a:lnSpc>
              <a:spcAft>
                <a:spcPts val="800"/>
              </a:spcAft>
            </a:pPr>
            <a:r>
              <a:rPr lang="ar-SA" sz="1800" b="1" dirty="0">
                <a:solidFill>
                  <a:prstClr val="black"/>
                </a:solidFill>
                <a:ea typeface="Calibri"/>
              </a:rPr>
              <a:t>اتسعت رقعة الدول الاسلامية بعد فتح الكثير من الامصار المجاورة للجزيرة فاصبح عدد المسلمين كبيرا وزيادة على ذلك دخل كثير من الاعاجم الدين الحنيف وأردوا تعلم اللغة فلحنوا كثيرا في قراءة القران وانتشر هذا اللحن كثيرا مما جعل العلماء يفكرون بطريقة لوضع حد لهذا اللحن فوضعوا نقط الاعراب (الحركات)ونقاط الحروف ولم يكتفوا بهذا القدر فوضعوا أصولا للنحو وابوابا اخرى حتى نضج النحو على يد الخليل الذي وضع نظرية العامل النحوي واختلف العلماء في من وضع النحو ,وكانت آراؤهم هي:</a:t>
            </a:r>
            <a:r>
              <a:rPr lang="en-US" sz="1800" b="1" dirty="0">
                <a:solidFill>
                  <a:prstClr val="black"/>
                </a:solidFill>
                <a:ea typeface="Calibri"/>
                <a:cs typeface="Arial"/>
              </a:rPr>
              <a:t>:</a:t>
            </a:r>
            <a:endParaRPr lang="en-US" sz="1050" b="1" dirty="0">
              <a:solidFill>
                <a:prstClr val="black"/>
              </a:solidFill>
              <a:ea typeface="Calibri"/>
              <a:cs typeface="Arial"/>
            </a:endParaRPr>
          </a:p>
          <a:p>
            <a:pPr lvl="0" algn="just">
              <a:lnSpc>
                <a:spcPct val="107000"/>
              </a:lnSpc>
              <a:spcAft>
                <a:spcPts val="800"/>
              </a:spcAft>
            </a:pPr>
            <a:r>
              <a:rPr lang="ar-SA" sz="1800" b="1" dirty="0">
                <a:solidFill>
                  <a:prstClr val="black"/>
                </a:solidFill>
                <a:ea typeface="Calibri"/>
              </a:rPr>
              <a:t>أولا: قسم يرى أن الإمام علي (ع)هو الذي وضع النحو.</a:t>
            </a:r>
            <a:endParaRPr lang="en-US" sz="1050" b="1" dirty="0">
              <a:solidFill>
                <a:prstClr val="black"/>
              </a:solidFill>
              <a:ea typeface="Calibri"/>
              <a:cs typeface="Arial"/>
            </a:endParaRPr>
          </a:p>
          <a:p>
            <a:pPr lvl="0" algn="just">
              <a:lnSpc>
                <a:spcPct val="107000"/>
              </a:lnSpc>
              <a:spcAft>
                <a:spcPts val="800"/>
              </a:spcAft>
            </a:pPr>
            <a:r>
              <a:rPr lang="ar-SA" sz="1800" b="1" dirty="0">
                <a:solidFill>
                  <a:prstClr val="black"/>
                </a:solidFill>
                <a:ea typeface="Calibri"/>
              </a:rPr>
              <a:t>ثانيا: قسم يرى أن أبا </a:t>
            </a:r>
            <a:r>
              <a:rPr lang="ar-SA" sz="1800" b="1" dirty="0" err="1">
                <a:solidFill>
                  <a:prstClr val="black"/>
                </a:solidFill>
                <a:ea typeface="Calibri"/>
              </a:rPr>
              <a:t>اﻷسود</a:t>
            </a:r>
            <a:r>
              <a:rPr lang="ar-SA" sz="1800" b="1" dirty="0">
                <a:solidFill>
                  <a:prstClr val="black"/>
                </a:solidFill>
                <a:ea typeface="Calibri"/>
              </a:rPr>
              <a:t>  الدؤلي بتوجيه من الإمام علي (ع).</a:t>
            </a:r>
            <a:endParaRPr lang="en-US" sz="1050" b="1" dirty="0">
              <a:solidFill>
                <a:prstClr val="black"/>
              </a:solidFill>
              <a:ea typeface="Calibri"/>
              <a:cs typeface="Arial"/>
            </a:endParaRPr>
          </a:p>
          <a:p>
            <a:pPr lvl="0" algn="just">
              <a:lnSpc>
                <a:spcPct val="107000"/>
              </a:lnSpc>
              <a:spcAft>
                <a:spcPts val="800"/>
              </a:spcAft>
            </a:pPr>
            <a:r>
              <a:rPr lang="ar-SA" sz="1800" b="1" dirty="0">
                <a:solidFill>
                  <a:prstClr val="black"/>
                </a:solidFill>
                <a:ea typeface="Calibri"/>
              </a:rPr>
              <a:t>ثالثا: قسم يرى أن أبا </a:t>
            </a:r>
            <a:r>
              <a:rPr lang="ar-SA" sz="1800" b="1" dirty="0" err="1">
                <a:solidFill>
                  <a:prstClr val="black"/>
                </a:solidFill>
                <a:ea typeface="Calibri"/>
              </a:rPr>
              <a:t>اﻷسود</a:t>
            </a:r>
            <a:r>
              <a:rPr lang="ar-SA" sz="1800" b="1" dirty="0">
                <a:solidFill>
                  <a:prstClr val="black"/>
                </a:solidFill>
                <a:ea typeface="Calibri"/>
              </a:rPr>
              <a:t>  الدؤلي هو الذي وضع النحو وحده.</a:t>
            </a:r>
            <a:endParaRPr lang="en-US" sz="1050" b="1" dirty="0">
              <a:solidFill>
                <a:prstClr val="black"/>
              </a:solidFill>
              <a:ea typeface="Calibri"/>
              <a:cs typeface="Arial"/>
            </a:endParaRPr>
          </a:p>
          <a:p>
            <a:pPr lvl="0" algn="just">
              <a:lnSpc>
                <a:spcPct val="107000"/>
              </a:lnSpc>
              <a:spcAft>
                <a:spcPts val="800"/>
              </a:spcAft>
            </a:pPr>
            <a:r>
              <a:rPr lang="ar-SA" sz="1800" b="1" dirty="0">
                <a:solidFill>
                  <a:prstClr val="black"/>
                </a:solidFill>
                <a:ea typeface="Calibri"/>
              </a:rPr>
              <a:t>رابعا: قسم يرى أن أبا </a:t>
            </a:r>
            <a:r>
              <a:rPr lang="ar-SA" sz="1800" b="1" dirty="0" err="1">
                <a:solidFill>
                  <a:prstClr val="black"/>
                </a:solidFill>
                <a:ea typeface="Calibri"/>
              </a:rPr>
              <a:t>اﻷسود</a:t>
            </a:r>
            <a:r>
              <a:rPr lang="ar-SA" sz="1800" b="1" dirty="0">
                <a:solidFill>
                  <a:prstClr val="black"/>
                </a:solidFill>
                <a:ea typeface="Calibri"/>
              </a:rPr>
              <a:t> وضع النحو بمساعدة نحاة اخرين مثل عبد الرحمن بن هرمز وميمون الاقرن ونصر بن عاصم ..الخ.</a:t>
            </a:r>
            <a:endParaRPr lang="ar-IQ" sz="4400" b="1" dirty="0"/>
          </a:p>
        </p:txBody>
      </p:sp>
    </p:spTree>
    <p:extLst>
      <p:ext uri="{BB962C8B-B14F-4D97-AF65-F5344CB8AC3E}">
        <p14:creationId xmlns:p14="http://schemas.microsoft.com/office/powerpoint/2010/main" val="3173417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algn="just">
              <a:lnSpc>
                <a:spcPct val="107000"/>
              </a:lnSpc>
              <a:spcAft>
                <a:spcPts val="800"/>
              </a:spcAft>
            </a:pPr>
            <a:r>
              <a:rPr lang="ar-SA" sz="1800" b="1" dirty="0">
                <a:solidFill>
                  <a:prstClr val="black"/>
                </a:solidFill>
                <a:ea typeface="Calibri"/>
              </a:rPr>
              <a:t>وتكونت هذه الروايات أو الآراء من روايات ذكرها أصحاب كتب تاريخ النحو وهذه الروايات هي:</a:t>
            </a:r>
            <a:endParaRPr lang="en-US" sz="1300" b="1" dirty="0">
              <a:solidFill>
                <a:prstClr val="black"/>
              </a:solidFill>
              <a:ea typeface="Calibri"/>
              <a:cs typeface="Arial"/>
            </a:endParaRPr>
          </a:p>
          <a:p>
            <a:pPr lvl="0" algn="just">
              <a:lnSpc>
                <a:spcPct val="107000"/>
              </a:lnSpc>
              <a:spcAft>
                <a:spcPts val="800"/>
              </a:spcAft>
            </a:pPr>
            <a:r>
              <a:rPr lang="ar-SA" sz="1800" b="1" dirty="0">
                <a:solidFill>
                  <a:prstClr val="black"/>
                </a:solidFill>
                <a:ea typeface="Calibri"/>
              </a:rPr>
              <a:t>رواية أبي القاسم الزجاجي (ت377هـ) ويقول الزجاجي: أن أبا </a:t>
            </a:r>
            <a:r>
              <a:rPr lang="ar-SA" sz="1800" b="1" dirty="0" err="1">
                <a:solidFill>
                  <a:prstClr val="black"/>
                </a:solidFill>
                <a:ea typeface="Calibri"/>
              </a:rPr>
              <a:t>اﻷسود</a:t>
            </a:r>
            <a:r>
              <a:rPr lang="ar-SA" sz="1800" b="1" dirty="0">
                <a:solidFill>
                  <a:prstClr val="black"/>
                </a:solidFill>
                <a:ea typeface="Calibri"/>
              </a:rPr>
              <a:t> دخل على الإمام علي فوجده مطرقا يفكر في وضع حد للحن فجاء اليه مرة ثانية فقال له: خذ هذه الصحفية وكان مكتوب فيها الكلام اسم فعل حرف والاسماء ظاهر ومضمر وشي ليس بمضمر ولا ظاهر وذكر حروف النصب.</a:t>
            </a:r>
            <a:endParaRPr lang="en-US" sz="1300" b="1" dirty="0">
              <a:solidFill>
                <a:prstClr val="black"/>
              </a:solidFill>
              <a:ea typeface="Calibri"/>
              <a:cs typeface="Arial"/>
            </a:endParaRPr>
          </a:p>
          <a:p>
            <a:pPr lvl="0" algn="just">
              <a:lnSpc>
                <a:spcPct val="107000"/>
              </a:lnSpc>
              <a:spcAft>
                <a:spcPts val="800"/>
              </a:spcAft>
            </a:pPr>
            <a:r>
              <a:rPr lang="ar-SA" sz="1800" b="1" dirty="0">
                <a:solidFill>
                  <a:prstClr val="black"/>
                </a:solidFill>
                <a:ea typeface="Calibri"/>
              </a:rPr>
              <a:t>رواية أبي الطيب اللغوي (ت351هـ): ذكر الراوية الاولى نفسها:</a:t>
            </a:r>
            <a:endParaRPr lang="en-US" sz="1300" b="1" dirty="0">
              <a:solidFill>
                <a:prstClr val="black"/>
              </a:solidFill>
              <a:ea typeface="Calibri"/>
              <a:cs typeface="Arial"/>
            </a:endParaRPr>
          </a:p>
          <a:p>
            <a:pPr lvl="0" algn="just">
              <a:lnSpc>
                <a:spcPct val="107000"/>
              </a:lnSpc>
              <a:spcAft>
                <a:spcPts val="800"/>
              </a:spcAft>
            </a:pPr>
            <a:r>
              <a:rPr lang="ar-SA" sz="1800" b="1" dirty="0">
                <a:solidFill>
                  <a:prstClr val="black"/>
                </a:solidFill>
                <a:ea typeface="Calibri"/>
              </a:rPr>
              <a:t>رواية السيرافي (ت368هـ) ذكر روايات عدة منها:</a:t>
            </a:r>
            <a:endParaRPr lang="en-US" sz="1300" b="1" dirty="0">
              <a:solidFill>
                <a:prstClr val="black"/>
              </a:solidFill>
              <a:ea typeface="Calibri"/>
              <a:cs typeface="Arial"/>
            </a:endParaRPr>
          </a:p>
          <a:p>
            <a:pPr lvl="0" algn="just">
              <a:lnSpc>
                <a:spcPct val="107000"/>
              </a:lnSpc>
              <a:spcAft>
                <a:spcPts val="800"/>
              </a:spcAft>
            </a:pPr>
            <a:r>
              <a:rPr lang="ar-SA" sz="1800" b="1" dirty="0">
                <a:solidFill>
                  <a:prstClr val="black"/>
                </a:solidFill>
                <a:ea typeface="Calibri"/>
              </a:rPr>
              <a:t>أ-ابو الأسود وضع النحو.</a:t>
            </a:r>
            <a:endParaRPr lang="en-US" sz="1300" b="1" dirty="0">
              <a:solidFill>
                <a:prstClr val="black"/>
              </a:solidFill>
              <a:ea typeface="Calibri"/>
              <a:cs typeface="Arial"/>
            </a:endParaRPr>
          </a:p>
          <a:p>
            <a:pPr lvl="0" algn="just">
              <a:lnSpc>
                <a:spcPct val="107000"/>
              </a:lnSpc>
              <a:spcAft>
                <a:spcPts val="800"/>
              </a:spcAft>
            </a:pPr>
            <a:r>
              <a:rPr lang="ar-SA" sz="1800" b="1" dirty="0">
                <a:solidFill>
                  <a:prstClr val="black"/>
                </a:solidFill>
                <a:ea typeface="Calibri"/>
              </a:rPr>
              <a:t>ب-نصر بن عاصم واخرون وضعوا النحو.</a:t>
            </a:r>
            <a:endParaRPr lang="en-US" sz="1300" b="1" dirty="0">
              <a:solidFill>
                <a:prstClr val="black"/>
              </a:solidFill>
              <a:ea typeface="Calibri"/>
              <a:cs typeface="Arial"/>
            </a:endParaRPr>
          </a:p>
          <a:p>
            <a:pPr lvl="0" algn="just">
              <a:lnSpc>
                <a:spcPct val="107000"/>
              </a:lnSpc>
              <a:spcAft>
                <a:spcPts val="800"/>
              </a:spcAft>
            </a:pPr>
            <a:r>
              <a:rPr lang="ar-SA" sz="1800" b="1" dirty="0">
                <a:solidFill>
                  <a:prstClr val="black"/>
                </a:solidFill>
                <a:ea typeface="Calibri"/>
              </a:rPr>
              <a:t>ج-عبد الرحمن بن هرمز واخرون وضعوا النحو.</a:t>
            </a:r>
            <a:endParaRPr lang="en-US" sz="1300" b="1" dirty="0">
              <a:solidFill>
                <a:prstClr val="black"/>
              </a:solidFill>
              <a:ea typeface="Calibri"/>
              <a:cs typeface="Arial"/>
            </a:endParaRPr>
          </a:p>
          <a:p>
            <a:pPr lvl="0" algn="just">
              <a:lnSpc>
                <a:spcPct val="107000"/>
              </a:lnSpc>
              <a:spcAft>
                <a:spcPts val="800"/>
              </a:spcAft>
            </a:pPr>
            <a:r>
              <a:rPr lang="ar-SA" sz="1800" b="1" dirty="0">
                <a:solidFill>
                  <a:prstClr val="black"/>
                </a:solidFill>
                <a:ea typeface="Calibri"/>
              </a:rPr>
              <a:t>رواية الجمحي في (طبقات فحول الشعراء): ذكر ان أبا الاسود وضع أبوابا منها الفاعل والمفعول والمضاف وحروف الجر والنصب والجزم وتابعه ابن قتيبة في هذا.</a:t>
            </a:r>
            <a:endParaRPr lang="en-US" sz="1300" b="1" dirty="0">
              <a:solidFill>
                <a:prstClr val="black"/>
              </a:solidFill>
              <a:ea typeface="Calibri"/>
              <a:cs typeface="Arial"/>
            </a:endParaRPr>
          </a:p>
          <a:p>
            <a:pPr lvl="0"/>
            <a:endParaRPr lang="ar-IQ" sz="1800" dirty="0">
              <a:solidFill>
                <a:prstClr val="black"/>
              </a:solidFill>
            </a:endParaRPr>
          </a:p>
          <a:p>
            <a:endParaRPr lang="ar-IQ" dirty="0"/>
          </a:p>
        </p:txBody>
      </p:sp>
    </p:spTree>
    <p:extLst>
      <p:ext uri="{BB962C8B-B14F-4D97-AF65-F5344CB8AC3E}">
        <p14:creationId xmlns:p14="http://schemas.microsoft.com/office/powerpoint/2010/main" val="2619198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algn="just">
              <a:lnSpc>
                <a:spcPct val="107000"/>
              </a:lnSpc>
              <a:spcAft>
                <a:spcPts val="800"/>
              </a:spcAft>
            </a:pPr>
            <a:r>
              <a:rPr lang="ar-SA" sz="2200" dirty="0">
                <a:solidFill>
                  <a:prstClr val="black"/>
                </a:solidFill>
                <a:ea typeface="Calibri"/>
              </a:rPr>
              <a:t>رواية المبرد (ت285هـ ):  ذكر رواية ابنه أبي الاسود عندما قالت :(يا ابت ما اشد الحر)وصحيح لها أبو الأسود: ما اشد </a:t>
            </a:r>
            <a:r>
              <a:rPr lang="ar-SA" sz="2200" dirty="0" err="1">
                <a:solidFill>
                  <a:prstClr val="black"/>
                </a:solidFill>
                <a:ea typeface="Calibri"/>
              </a:rPr>
              <a:t>الحر؟لان</a:t>
            </a:r>
            <a:r>
              <a:rPr lang="ar-SA" sz="2200" dirty="0">
                <a:solidFill>
                  <a:prstClr val="black"/>
                </a:solidFill>
                <a:ea typeface="Calibri"/>
              </a:rPr>
              <a:t> الموضع للاستفهام وليس للتعجب ويجب ان يكون (اشد)مرفوعا خبرا ل(ما)الاستفهامية(المبتدأ)او بالعكس مبتدأ مرفوع للخبر المقدم (ما)وبهذا وضع بابي الاستفهام والتعجب ومن هذه الروايات نجدها مجمعة على إن أبا </a:t>
            </a:r>
            <a:r>
              <a:rPr lang="ar-SA" sz="2200" dirty="0" err="1">
                <a:solidFill>
                  <a:prstClr val="black"/>
                </a:solidFill>
                <a:ea typeface="Calibri"/>
              </a:rPr>
              <a:t>اﻷسود</a:t>
            </a:r>
            <a:r>
              <a:rPr lang="ar-SA" sz="2200" dirty="0">
                <a:solidFill>
                  <a:prstClr val="black"/>
                </a:solidFill>
                <a:ea typeface="Calibri"/>
              </a:rPr>
              <a:t> هو الواضع للنحو بتوجيه من الامام علي وهناك روايات </a:t>
            </a:r>
            <a:r>
              <a:rPr lang="ar-SA" sz="2200" dirty="0" err="1">
                <a:solidFill>
                  <a:prstClr val="black"/>
                </a:solidFill>
                <a:ea typeface="Calibri"/>
              </a:rPr>
              <a:t>تقول:بتوجيه</a:t>
            </a:r>
            <a:r>
              <a:rPr lang="ar-SA" sz="2200" dirty="0">
                <a:solidFill>
                  <a:prstClr val="black"/>
                </a:solidFill>
                <a:ea typeface="Calibri"/>
              </a:rPr>
              <a:t> من زياد بن أبيه ومن عبيد الله بن زياد</a:t>
            </a:r>
            <a:endParaRPr lang="en-US" sz="1700" dirty="0">
              <a:solidFill>
                <a:prstClr val="black"/>
              </a:solidFill>
              <a:ea typeface="Calibri"/>
              <a:cs typeface="Arial"/>
            </a:endParaRPr>
          </a:p>
          <a:p>
            <a:endParaRPr lang="ar-IQ" dirty="0"/>
          </a:p>
        </p:txBody>
      </p:sp>
    </p:spTree>
    <p:extLst>
      <p:ext uri="{BB962C8B-B14F-4D97-AF65-F5344CB8AC3E}">
        <p14:creationId xmlns:p14="http://schemas.microsoft.com/office/powerpoint/2010/main" val="1647150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lvl="0" algn="just">
              <a:lnSpc>
                <a:spcPct val="107000"/>
              </a:lnSpc>
              <a:spcAft>
                <a:spcPts val="800"/>
              </a:spcAft>
            </a:pPr>
            <a:r>
              <a:rPr lang="ar-SA" sz="1500" b="1" dirty="0">
                <a:solidFill>
                  <a:prstClr val="black"/>
                </a:solidFill>
                <a:ea typeface="Calibri"/>
              </a:rPr>
              <a:t>أبو </a:t>
            </a:r>
            <a:r>
              <a:rPr lang="ar-SA" sz="1500" b="1" dirty="0" err="1">
                <a:solidFill>
                  <a:prstClr val="black"/>
                </a:solidFill>
                <a:ea typeface="Calibri"/>
              </a:rPr>
              <a:t>اﻷسود</a:t>
            </a:r>
            <a:r>
              <a:rPr lang="ar-SA" sz="1500" b="1" dirty="0">
                <a:solidFill>
                  <a:prstClr val="black"/>
                </a:solidFill>
                <a:ea typeface="Calibri"/>
              </a:rPr>
              <a:t> الدؤلي (ت69هـ)</a:t>
            </a:r>
            <a:endParaRPr lang="en-US" sz="1100" b="1" dirty="0">
              <a:solidFill>
                <a:prstClr val="black"/>
              </a:solidFill>
              <a:ea typeface="Calibri"/>
              <a:cs typeface="Arial"/>
            </a:endParaRPr>
          </a:p>
          <a:p>
            <a:pPr lvl="0" algn="just">
              <a:lnSpc>
                <a:spcPct val="107000"/>
              </a:lnSpc>
              <a:spcAft>
                <a:spcPts val="800"/>
              </a:spcAft>
            </a:pPr>
            <a:r>
              <a:rPr lang="ar-SA" sz="1500" b="1" dirty="0">
                <a:solidFill>
                  <a:prstClr val="black"/>
                </a:solidFill>
                <a:ea typeface="Calibri"/>
              </a:rPr>
              <a:t>هو ظالم بن عمرو بن سفيان الدؤلي ولد في الجاهلية وعاصر الرسول (ص)وصحب عليا (ع)وكان من أصحابه المقربين إليه ومن العاملين بتوجيهاته وهو أفصح الناس وكان عندما يسمع لحنا يقول: ((إني لأجد اللحن غمرا كغمر اللحم)).</a:t>
            </a:r>
            <a:endParaRPr lang="en-US" sz="1100" b="1" dirty="0">
              <a:solidFill>
                <a:prstClr val="black"/>
              </a:solidFill>
              <a:ea typeface="Calibri"/>
              <a:cs typeface="Arial"/>
            </a:endParaRPr>
          </a:p>
          <a:p>
            <a:pPr lvl="0" algn="just">
              <a:lnSpc>
                <a:spcPct val="107000"/>
              </a:lnSpc>
              <a:spcAft>
                <a:spcPts val="800"/>
              </a:spcAft>
            </a:pPr>
            <a:r>
              <a:rPr lang="ar-SA" sz="1500" b="1" dirty="0">
                <a:solidFill>
                  <a:prstClr val="black"/>
                </a:solidFill>
                <a:ea typeface="Calibri"/>
              </a:rPr>
              <a:t>-جهوده</a:t>
            </a:r>
            <a:endParaRPr lang="en-US" sz="1100" b="1" dirty="0">
              <a:solidFill>
                <a:prstClr val="black"/>
              </a:solidFill>
              <a:ea typeface="Calibri"/>
              <a:cs typeface="Arial"/>
            </a:endParaRPr>
          </a:p>
          <a:p>
            <a:pPr lvl="0" algn="just">
              <a:lnSpc>
                <a:spcPct val="107000"/>
              </a:lnSpc>
              <a:spcAft>
                <a:spcPts val="800"/>
              </a:spcAft>
            </a:pPr>
            <a:r>
              <a:rPr lang="ar-SA" sz="1500" b="1" dirty="0">
                <a:solidFill>
                  <a:prstClr val="black"/>
                </a:solidFill>
                <a:ea typeface="Calibri"/>
              </a:rPr>
              <a:t>-وضع نقط الاعراب (الحركات الاعرابية) في القران الكريم.</a:t>
            </a:r>
            <a:endParaRPr lang="en-US" sz="1100" b="1" dirty="0">
              <a:solidFill>
                <a:prstClr val="black"/>
              </a:solidFill>
              <a:ea typeface="Calibri"/>
              <a:cs typeface="Arial"/>
            </a:endParaRPr>
          </a:p>
          <a:p>
            <a:pPr lvl="0" algn="just">
              <a:lnSpc>
                <a:spcPct val="107000"/>
              </a:lnSpc>
              <a:spcAft>
                <a:spcPts val="800"/>
              </a:spcAft>
            </a:pPr>
            <a:r>
              <a:rPr lang="ar-SA" sz="1500" b="1" dirty="0">
                <a:solidFill>
                  <a:prstClr val="black"/>
                </a:solidFill>
                <a:ea typeface="Calibri"/>
              </a:rPr>
              <a:t>-وضع بعض المصطلحات </a:t>
            </a:r>
            <a:r>
              <a:rPr lang="ar-SA" sz="1500" b="1" dirty="0" err="1">
                <a:solidFill>
                  <a:prstClr val="black"/>
                </a:solidFill>
                <a:ea typeface="Calibri"/>
              </a:rPr>
              <a:t>واﻷبواب</a:t>
            </a:r>
            <a:r>
              <a:rPr lang="ar-SA" sz="1500" b="1" dirty="0">
                <a:solidFill>
                  <a:prstClr val="black"/>
                </a:solidFill>
                <a:ea typeface="Calibri"/>
              </a:rPr>
              <a:t> النحوية.</a:t>
            </a:r>
            <a:endParaRPr lang="en-US" sz="1100" b="1" dirty="0">
              <a:solidFill>
                <a:prstClr val="black"/>
              </a:solidFill>
              <a:ea typeface="Calibri"/>
              <a:cs typeface="Arial"/>
            </a:endParaRPr>
          </a:p>
          <a:p>
            <a:pPr lvl="0" algn="just">
              <a:lnSpc>
                <a:spcPct val="107000"/>
              </a:lnSpc>
              <a:spcAft>
                <a:spcPts val="800"/>
              </a:spcAft>
            </a:pPr>
            <a:r>
              <a:rPr lang="ar-SA" sz="1500" b="1" dirty="0">
                <a:solidFill>
                  <a:prstClr val="black"/>
                </a:solidFill>
                <a:ea typeface="Calibri"/>
              </a:rPr>
              <a:t>-ذكر بعض عوامل النحو. بل هو واضع النحو.</a:t>
            </a:r>
            <a:endParaRPr lang="en-US" sz="1100" b="1" dirty="0">
              <a:solidFill>
                <a:prstClr val="black"/>
              </a:solidFill>
              <a:ea typeface="Calibri"/>
              <a:cs typeface="Arial"/>
            </a:endParaRPr>
          </a:p>
          <a:p>
            <a:pPr lvl="0" algn="just">
              <a:lnSpc>
                <a:spcPct val="107000"/>
              </a:lnSpc>
              <a:spcAft>
                <a:spcPts val="800"/>
              </a:spcAft>
            </a:pPr>
            <a:r>
              <a:rPr lang="ar-SA" sz="1500" b="1" dirty="0">
                <a:solidFill>
                  <a:prstClr val="black"/>
                </a:solidFill>
                <a:ea typeface="Calibri"/>
              </a:rPr>
              <a:t>-وضع بابي التعجب والاستفهام بعد سماعه قول ابنته (مر ذكره سابقا).</a:t>
            </a:r>
            <a:endParaRPr lang="en-US" sz="1100" b="1" dirty="0">
              <a:solidFill>
                <a:prstClr val="black"/>
              </a:solidFill>
              <a:ea typeface="Calibri"/>
              <a:cs typeface="Arial"/>
            </a:endParaRPr>
          </a:p>
          <a:p>
            <a:pPr lvl="0" algn="just">
              <a:lnSpc>
                <a:spcPct val="107000"/>
              </a:lnSpc>
              <a:spcAft>
                <a:spcPts val="800"/>
              </a:spcAft>
            </a:pPr>
            <a:r>
              <a:rPr lang="ar-SA" sz="1500" b="1" dirty="0">
                <a:solidFill>
                  <a:prstClr val="black"/>
                </a:solidFill>
                <a:ea typeface="Calibri"/>
              </a:rPr>
              <a:t>وضع باب النعت بعد قولهم: (ان فرسي ضالعا) والصحيح (ان فرسي ضالع). </a:t>
            </a:r>
            <a:r>
              <a:rPr lang="en-US" sz="1500" b="1" dirty="0">
                <a:solidFill>
                  <a:prstClr val="black"/>
                </a:solidFill>
                <a:ea typeface="Calibri"/>
                <a:cs typeface="Arial"/>
              </a:rPr>
              <a:t>-</a:t>
            </a:r>
            <a:r>
              <a:rPr lang="ar-SA" sz="1500" b="1" dirty="0">
                <a:solidFill>
                  <a:prstClr val="black"/>
                </a:solidFill>
                <a:ea typeface="Calibri"/>
              </a:rPr>
              <a:t>وضع باب النعت بعد </a:t>
            </a:r>
            <a:endParaRPr lang="en-US" sz="1100" b="1" dirty="0">
              <a:solidFill>
                <a:prstClr val="black"/>
              </a:solidFill>
              <a:ea typeface="Calibri"/>
              <a:cs typeface="Arial"/>
            </a:endParaRPr>
          </a:p>
          <a:p>
            <a:pPr lvl="0" algn="just">
              <a:lnSpc>
                <a:spcPct val="107000"/>
              </a:lnSpc>
              <a:spcAft>
                <a:spcPts val="800"/>
              </a:spcAft>
            </a:pPr>
            <a:r>
              <a:rPr lang="ar-IQ" sz="1500" b="1" dirty="0">
                <a:solidFill>
                  <a:prstClr val="black"/>
                </a:solidFill>
                <a:ea typeface="Calibri"/>
              </a:rPr>
              <a:t>-</a:t>
            </a:r>
            <a:r>
              <a:rPr lang="ar-SA" sz="1500" b="1" dirty="0">
                <a:solidFill>
                  <a:prstClr val="black"/>
                </a:solidFill>
                <a:ea typeface="Calibri"/>
              </a:rPr>
              <a:t>تصحيح بعض القراءات مثل قراءة (توفي ابانا وترك بنونا) وصححها بقوله:(توفي ابونا وترك بنينا) وقراءة (لا يأكله ألا الخاطبون) والصحيح (الخاطئون).</a:t>
            </a:r>
            <a:endParaRPr lang="en-US" sz="1100" b="1" dirty="0">
              <a:solidFill>
                <a:prstClr val="black"/>
              </a:solidFill>
              <a:ea typeface="Calibri"/>
              <a:cs typeface="Arial"/>
            </a:endParaRPr>
          </a:p>
          <a:p>
            <a:pPr lvl="0" algn="just">
              <a:lnSpc>
                <a:spcPct val="107000"/>
              </a:lnSpc>
              <a:spcAft>
                <a:spcPts val="800"/>
              </a:spcAft>
            </a:pPr>
            <a:r>
              <a:rPr lang="ar-SA" sz="1500" b="1" dirty="0">
                <a:solidFill>
                  <a:prstClr val="black"/>
                </a:solidFill>
                <a:ea typeface="Calibri"/>
              </a:rPr>
              <a:t>-وضع باب الفاعل والتأنيث والاضافة عند سماعه (سقطت عصاتي) وليس هذا يدل على وضعه للمصطلحات وضعا كاملا بل اشار اليها اشارة بعضها بليغ والاخر طفيف.</a:t>
            </a:r>
            <a:endParaRPr lang="en-US" sz="1100" b="1">
              <a:solidFill>
                <a:prstClr val="black"/>
              </a:solidFill>
              <a:ea typeface="Calibri"/>
              <a:cs typeface="Arial"/>
            </a:endParaRPr>
          </a:p>
          <a:p>
            <a:endParaRPr lang="ar-IQ"/>
          </a:p>
        </p:txBody>
      </p:sp>
    </p:spTree>
    <p:extLst>
      <p:ext uri="{BB962C8B-B14F-4D97-AF65-F5344CB8AC3E}">
        <p14:creationId xmlns:p14="http://schemas.microsoft.com/office/powerpoint/2010/main" val="3686426219"/>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707</Words>
  <Application>Microsoft Office PowerPoint</Application>
  <PresentationFormat>عرض على الشاشة (3:4)‏</PresentationFormat>
  <Paragraphs>31</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سمة Office</vt:lpstr>
      <vt:lpstr>المحاضرة التاسعة :مصطلح النحو ومن هو واضع علم النحو.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التاسعة :مصطلح النحو مفهومه وبدايات نشأته. </dc:title>
  <dc:creator>riyadh</dc:creator>
  <cp:lastModifiedBy>riyadh</cp:lastModifiedBy>
  <cp:revision>9</cp:revision>
  <dcterms:created xsi:type="dcterms:W3CDTF">2018-12-10T19:13:16Z</dcterms:created>
  <dcterms:modified xsi:type="dcterms:W3CDTF">2018-12-10T20:51:29Z</dcterms:modified>
</cp:coreProperties>
</file>