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marL="342900" lvl="0" indent="-342900" algn="just">
              <a:lnSpc>
                <a:spcPct val="106000"/>
              </a:lnSpc>
              <a:buFont typeface="Arial"/>
              <a:buChar char="•"/>
              <a:tabLst>
                <a:tab pos="457200" algn="l"/>
              </a:tabLst>
            </a:pPr>
            <a:r>
              <a:rPr lang="ar-IQ" b="1" dirty="0">
                <a:solidFill>
                  <a:srgbClr val="000000"/>
                </a:solidFill>
                <a:ea typeface="Calibri"/>
                <a:cs typeface="Arial"/>
              </a:rPr>
              <a:t>المراحل التي مرت بها نشأة الدراسات النحوية:</a:t>
            </a:r>
            <a:r>
              <a:rPr lang="en-US" sz="1400" dirty="0">
                <a:latin typeface="Times New Roman"/>
                <a:ea typeface="Times New Roman"/>
                <a:cs typeface="Times New Roman"/>
              </a:rPr>
              <a:t/>
            </a:r>
            <a:br>
              <a:rPr lang="en-US" sz="1400" dirty="0">
                <a:latin typeface="Times New Roman"/>
                <a:ea typeface="Times New Roman"/>
                <a:cs typeface="Times New Roman"/>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929302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20000"/>
          </a:bodyPr>
          <a:lstStyle/>
          <a:p>
            <a:pPr lvl="0" algn="just">
              <a:lnSpc>
                <a:spcPct val="106000"/>
              </a:lnSpc>
              <a:buFont typeface="Arial"/>
              <a:buChar char="•"/>
              <a:tabLst>
                <a:tab pos="457200" algn="l"/>
              </a:tabLst>
            </a:pPr>
            <a:r>
              <a:rPr lang="ar-SA" dirty="0">
                <a:solidFill>
                  <a:srgbClr val="000000"/>
                </a:solidFill>
                <a:ea typeface="Calibri"/>
              </a:rPr>
              <a:t>نشأت في البصرة دراسات قرآنية تهتم بإقراء القران ودراسة قراءاته ومناقشتها وتفسير آياته وتخريج ما ورد من كلام العرب ومنه القواعد النحوية وقد مرت الدراسات النحوية بمراحل وهي</a:t>
            </a:r>
            <a:r>
              <a:rPr lang="ar-IQ" dirty="0">
                <a:solidFill>
                  <a:srgbClr val="000000"/>
                </a:solidFill>
                <a:ea typeface="Calibri"/>
              </a:rPr>
              <a:t>:</a:t>
            </a:r>
            <a:endParaRPr lang="en-US" sz="1400" dirty="0">
              <a:latin typeface="Times New Roman"/>
              <a:ea typeface="Times New Roman"/>
              <a:cs typeface="Times New Roman"/>
            </a:endParaRPr>
          </a:p>
          <a:p>
            <a:pPr lvl="0" algn="just">
              <a:lnSpc>
                <a:spcPct val="106000"/>
              </a:lnSpc>
              <a:buFont typeface="Arial"/>
              <a:buChar char="•"/>
              <a:tabLst>
                <a:tab pos="457200" algn="l"/>
              </a:tabLst>
            </a:pPr>
            <a:r>
              <a:rPr lang="ar-IQ" dirty="0">
                <a:solidFill>
                  <a:srgbClr val="000000"/>
                </a:solidFill>
                <a:ea typeface="Calibri"/>
              </a:rPr>
              <a:t>1-</a:t>
            </a:r>
            <a:r>
              <a:rPr lang="ar-SA" dirty="0">
                <a:solidFill>
                  <a:srgbClr val="000000"/>
                </a:solidFill>
                <a:ea typeface="Calibri"/>
              </a:rPr>
              <a:t>جمع القران الكريم وتوحيد نصه.</a:t>
            </a:r>
            <a:endParaRPr lang="en-US" sz="1400" dirty="0">
              <a:latin typeface="Times New Roman"/>
              <a:ea typeface="Times New Roman"/>
              <a:cs typeface="Times New Roman"/>
            </a:endParaRPr>
          </a:p>
          <a:p>
            <a:pPr lvl="0" algn="just">
              <a:lnSpc>
                <a:spcPct val="106000"/>
              </a:lnSpc>
              <a:buFont typeface="Arial"/>
              <a:buChar char="•"/>
              <a:tabLst>
                <a:tab pos="457200" algn="l"/>
              </a:tabLst>
            </a:pPr>
            <a:r>
              <a:rPr lang="ar-SA" dirty="0">
                <a:solidFill>
                  <a:srgbClr val="000000"/>
                </a:solidFill>
                <a:ea typeface="Calibri"/>
              </a:rPr>
              <a:t>ثم جمع القران الكريم في عهد الخليفة الثالث عثمان بن عفان(رض)وتعد هذه الخطوة الاولى في العمل القرآني الذي ترتب علية ضبط الآيات نحويا حتى تكون صحيحة المعنى وقد ذكر الله سبحانه وتعالى حفظ هذا القران بقوله (انا نحن انزلنا الذكر وانا له لحافظون) وكذلك من قوله( ان علينا جمعه وقرانه).</a:t>
            </a:r>
            <a:endParaRPr lang="en-US" sz="1400" dirty="0">
              <a:latin typeface="Times New Roman"/>
              <a:ea typeface="Times New Roman"/>
              <a:cs typeface="Times New Roman"/>
            </a:endParaRPr>
          </a:p>
          <a:p>
            <a:endParaRPr lang="ar-IQ" dirty="0"/>
          </a:p>
        </p:txBody>
      </p:sp>
    </p:spTree>
    <p:extLst>
      <p:ext uri="{BB962C8B-B14F-4D97-AF65-F5344CB8AC3E}">
        <p14:creationId xmlns:p14="http://schemas.microsoft.com/office/powerpoint/2010/main" val="2415418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lvl="0" algn="just">
              <a:lnSpc>
                <a:spcPct val="106000"/>
              </a:lnSpc>
              <a:buFont typeface="Arial"/>
              <a:buChar char="•"/>
              <a:tabLst>
                <a:tab pos="457200" algn="l"/>
              </a:tabLst>
            </a:pPr>
            <a:r>
              <a:rPr lang="ar-SA" dirty="0">
                <a:solidFill>
                  <a:srgbClr val="000000"/>
                </a:solidFill>
                <a:ea typeface="Calibri"/>
              </a:rPr>
              <a:t>اقراؤه وتفسيره</a:t>
            </a:r>
            <a:r>
              <a:rPr lang="ar-IQ" dirty="0">
                <a:solidFill>
                  <a:srgbClr val="000000"/>
                </a:solidFill>
                <a:ea typeface="Calibri"/>
              </a:rPr>
              <a:t>:</a:t>
            </a:r>
            <a:endParaRPr lang="en-US" sz="1400" dirty="0">
              <a:latin typeface="Times New Roman"/>
              <a:ea typeface="Times New Roman"/>
              <a:cs typeface="Times New Roman"/>
            </a:endParaRPr>
          </a:p>
          <a:p>
            <a:pPr lvl="0" algn="just">
              <a:lnSpc>
                <a:spcPct val="106000"/>
              </a:lnSpc>
              <a:buFont typeface="Arial"/>
              <a:buChar char="•"/>
              <a:tabLst>
                <a:tab pos="457200" algn="l"/>
              </a:tabLst>
            </a:pPr>
            <a:r>
              <a:rPr lang="ar-SA" dirty="0">
                <a:solidFill>
                  <a:srgbClr val="000000"/>
                </a:solidFill>
                <a:ea typeface="Calibri"/>
              </a:rPr>
              <a:t>بعد ان جمع القران الكريم تبعته عمليات اخرى مثل قراءة القران بالصورة الصحيحة وتطبيق القواعد النحوية واثرها في قراءة القران لما لها من صحة المعنى وعندما دخل الاعاجم الاسلام احتاجوا الى قراءة القران وتفسيره والتكيف مع الدين الجديد الذي استحوذ على عقولهم فأرادوا ان يتأقلموا او يتعلموا هذه اللغة التي تؤدى بها الصلاة في اللغة العربية وارادوا ضبطها بصورة صحيحة لكي يفهموا مقاصد القران واتبعوا طريقة عبد الله بن عباس (رض) في تفسير القران الكريم ب(القران الكريم).واستخدام الشواهد الشعرية التي كانت تستخدم النص القرآني وتوضحه وتفسيره وخرج اللغويون </a:t>
            </a:r>
            <a:r>
              <a:rPr lang="ar-SA" dirty="0" err="1">
                <a:solidFill>
                  <a:srgbClr val="000000"/>
                </a:solidFill>
                <a:ea typeface="Calibri"/>
              </a:rPr>
              <a:t>اﻷوائل</a:t>
            </a:r>
            <a:r>
              <a:rPr lang="ar-SA" dirty="0">
                <a:solidFill>
                  <a:srgbClr val="000000"/>
                </a:solidFill>
                <a:ea typeface="Calibri"/>
              </a:rPr>
              <a:t> لسماع لغة البادية والعرب الفصحاء لكي يسندوا آيات القران الكريم بهذا الكلام الفصيح.</a:t>
            </a:r>
            <a:endParaRPr lang="en-US" sz="1400" dirty="0">
              <a:latin typeface="Times New Roman"/>
              <a:ea typeface="Times New Roman"/>
              <a:cs typeface="Times New Roman"/>
            </a:endParaRPr>
          </a:p>
          <a:p>
            <a:pPr>
              <a:lnSpc>
                <a:spcPct val="115000"/>
              </a:lnSpc>
              <a:spcAft>
                <a:spcPts val="1000"/>
              </a:spcAft>
            </a:pPr>
            <a:r>
              <a:rPr lang="ar-IQ" sz="1200" dirty="0">
                <a:ea typeface="Calibri"/>
              </a:rPr>
              <a:t> </a:t>
            </a:r>
            <a:endParaRPr lang="en-US" sz="1200" dirty="0">
              <a:ea typeface="Calibri"/>
              <a:cs typeface="Arial"/>
            </a:endParaRPr>
          </a:p>
          <a:p>
            <a:endParaRPr lang="ar-IQ" dirty="0"/>
          </a:p>
        </p:txBody>
      </p:sp>
    </p:spTree>
    <p:extLst>
      <p:ext uri="{BB962C8B-B14F-4D97-AF65-F5344CB8AC3E}">
        <p14:creationId xmlns:p14="http://schemas.microsoft.com/office/powerpoint/2010/main" val="1877800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lvl="0" algn="just">
              <a:lnSpc>
                <a:spcPct val="106000"/>
              </a:lnSpc>
              <a:buFont typeface="Arial"/>
              <a:buChar char="•"/>
              <a:tabLst>
                <a:tab pos="457200" algn="l"/>
              </a:tabLst>
            </a:pPr>
            <a:r>
              <a:rPr lang="ar-SA" dirty="0">
                <a:solidFill>
                  <a:srgbClr val="000000"/>
                </a:solidFill>
                <a:ea typeface="Calibri"/>
              </a:rPr>
              <a:t>نقطة (نقطة الاعراب).</a:t>
            </a:r>
            <a:endParaRPr lang="en-US" sz="1600" dirty="0">
              <a:latin typeface="Times New Roman"/>
              <a:ea typeface="Times New Roman"/>
              <a:cs typeface="Times New Roman"/>
            </a:endParaRPr>
          </a:p>
          <a:p>
            <a:pPr lvl="0" algn="just">
              <a:lnSpc>
                <a:spcPct val="106000"/>
              </a:lnSpc>
              <a:buFont typeface="Arial"/>
              <a:buChar char="•"/>
              <a:tabLst>
                <a:tab pos="457200" algn="l"/>
              </a:tabLst>
            </a:pPr>
            <a:r>
              <a:rPr lang="ar-SA" dirty="0">
                <a:solidFill>
                  <a:srgbClr val="000000"/>
                </a:solidFill>
                <a:ea typeface="Calibri"/>
              </a:rPr>
              <a:t>كان العرب في الجاهلية وصدر الاسلام ينطقون الكلام العربي والنصوص على سليقتهم الاعرابية فهم يعرفون الرفع والنصب والجر من غير العلامات اعرابية وعندما دونوا القران الكريم ونطقوه على السليقة وبعد مرور الوقت ودخول كثير من الاعاجم الدين الاسلامي احتاجوا العلامات الاعرابية لقراءة القران بصورة صحيحة وبخاصة بعد انتشار اللحن (الخطأ في الكلام)لذلك فكر المسلمون بوضع دستور للقراءة فاستطاع أبو الأسود بحث من الخلفاء الراشدين فوضع (نقطة الاعراب)(حركات الاعراب) فاستعان بكاتب نبيه من بني عبد القيس يضع الحركات (النقط)فوق الكلمات وتحتها حسب المقتضى بينما يقرا ابو الاسود القران فقال للكاتب عندما افتح شفتي ضع نقطة فوق  أخر حرف في كلمة وعندما اضم شفتي ضع نقطة بين يدي الحرف اي علامة ضم وعندما اكسر شفتي ضع نقطة تحت الحرف وعندما  انون الحرف ضع نقطتين فوق الحرف وهكذا أصبح القرآن منقطا بهذه العلامات التي عبر عنها الخليل بالحركات المعروفة.</a:t>
            </a:r>
            <a:endParaRPr lang="en-US" sz="1600" dirty="0">
              <a:latin typeface="Times New Roman"/>
              <a:ea typeface="Times New Roman"/>
              <a:cs typeface="Times New Roman"/>
            </a:endParaRPr>
          </a:p>
          <a:p>
            <a:pPr>
              <a:lnSpc>
                <a:spcPct val="115000"/>
              </a:lnSpc>
              <a:spcAft>
                <a:spcPts val="1000"/>
              </a:spcAft>
            </a:pPr>
            <a:r>
              <a:rPr lang="ar-IQ" sz="1400" dirty="0">
                <a:ea typeface="Calibri"/>
              </a:rPr>
              <a:t> </a:t>
            </a:r>
            <a:endParaRPr lang="en-US" sz="1400" dirty="0">
              <a:ea typeface="Calibri"/>
              <a:cs typeface="Arial"/>
            </a:endParaRPr>
          </a:p>
          <a:p>
            <a:endParaRPr lang="ar-IQ" dirty="0"/>
          </a:p>
        </p:txBody>
      </p:sp>
    </p:spTree>
    <p:extLst>
      <p:ext uri="{BB962C8B-B14F-4D97-AF65-F5344CB8AC3E}">
        <p14:creationId xmlns:p14="http://schemas.microsoft.com/office/powerpoint/2010/main" val="1675052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10000"/>
          </a:bodyPr>
          <a:lstStyle/>
          <a:p>
            <a:pPr lvl="0" algn="just">
              <a:lnSpc>
                <a:spcPct val="106000"/>
              </a:lnSpc>
              <a:buFont typeface="Arial"/>
              <a:buChar char="•"/>
              <a:tabLst>
                <a:tab pos="457200" algn="l"/>
              </a:tabLst>
            </a:pPr>
            <a:r>
              <a:rPr lang="ar-SA" dirty="0">
                <a:solidFill>
                  <a:srgbClr val="000000"/>
                </a:solidFill>
                <a:ea typeface="Calibri"/>
              </a:rPr>
              <a:t>نقط المصحف نقط الاعاجم</a:t>
            </a:r>
            <a:r>
              <a:rPr lang="ar-IQ" dirty="0">
                <a:solidFill>
                  <a:srgbClr val="000000"/>
                </a:solidFill>
                <a:ea typeface="Calibri"/>
              </a:rPr>
              <a:t>:</a:t>
            </a:r>
            <a:endParaRPr lang="en-US" sz="1400" dirty="0">
              <a:latin typeface="Times New Roman"/>
              <a:ea typeface="Times New Roman"/>
              <a:cs typeface="Times New Roman"/>
            </a:endParaRPr>
          </a:p>
          <a:p>
            <a:pPr lvl="0" algn="just">
              <a:lnSpc>
                <a:spcPct val="106000"/>
              </a:lnSpc>
              <a:buFont typeface="Arial"/>
              <a:buChar char="•"/>
              <a:tabLst>
                <a:tab pos="457200" algn="l"/>
              </a:tabLst>
            </a:pPr>
            <a:r>
              <a:rPr lang="ar-SA" dirty="0">
                <a:solidFill>
                  <a:srgbClr val="000000"/>
                </a:solidFill>
                <a:ea typeface="Calibri"/>
              </a:rPr>
              <a:t>بعد نقط المصحف (نقط الاعراب )اشكل على المسلمين قراءة القران لعدم نقط حروفه وبخاصة عند الاعاجم لان العرب كما ذكرنا سابقا ينطقون الكلمات على السليقة وحفظهم للقران ولتشابه هذه الحروف وعدم وجود هذه النقاط المعروف لدينا الان مما حدا بعلماء العربية بالتفكير في وضع نقط لتميز الحروف عن بعضها فوضع نصر بن عاصم (ت90هـ)هذه النقاط ورتب الحروف الهجائية حسب تشابه رسمها فكان </a:t>
            </a:r>
            <a:r>
              <a:rPr lang="ar-SA" dirty="0" err="1">
                <a:solidFill>
                  <a:srgbClr val="000000"/>
                </a:solidFill>
                <a:ea typeface="Calibri"/>
              </a:rPr>
              <a:t>ترتيبها:أ</a:t>
            </a:r>
            <a:r>
              <a:rPr lang="ar-SA" dirty="0">
                <a:solidFill>
                  <a:srgbClr val="000000"/>
                </a:solidFill>
                <a:ea typeface="Calibri"/>
              </a:rPr>
              <a:t> ب ت ث ج ح خ د ذ ر ز س ص ....الخ فنجد التشابه بين (ب و ت و ث)والتشابه بين(ج ح خ) ...الخ من التشابه بين كل مجموعة من الحروف المرتبة.</a:t>
            </a:r>
            <a:endParaRPr lang="en-US" sz="1400" dirty="0">
              <a:latin typeface="Times New Roman"/>
              <a:ea typeface="Times New Roman"/>
              <a:cs typeface="Times New Roman"/>
            </a:endParaRPr>
          </a:p>
          <a:p>
            <a:pPr>
              <a:lnSpc>
                <a:spcPct val="115000"/>
              </a:lnSpc>
              <a:spcAft>
                <a:spcPts val="1000"/>
              </a:spcAft>
            </a:pPr>
            <a:r>
              <a:rPr lang="en-US" sz="1200" dirty="0">
                <a:ea typeface="Calibri"/>
                <a:cs typeface="Arial"/>
              </a:rPr>
              <a:t> </a:t>
            </a:r>
          </a:p>
          <a:p>
            <a:endParaRPr lang="ar-IQ" dirty="0"/>
          </a:p>
        </p:txBody>
      </p:sp>
    </p:spTree>
    <p:extLst>
      <p:ext uri="{BB962C8B-B14F-4D97-AF65-F5344CB8AC3E}">
        <p14:creationId xmlns:p14="http://schemas.microsoft.com/office/powerpoint/2010/main" val="3998445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465</Words>
  <Application>Microsoft Office PowerPoint</Application>
  <PresentationFormat>عرض على الشاشة (3:4)‏</PresentationFormat>
  <Paragraphs>13</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المراحل التي مرت بها نشأة الدراسات النحوية: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المراحل التي مرت بها نشأة الدراسات النحوية: </dc:title>
  <dc:creator>riyadh</dc:creator>
  <cp:lastModifiedBy>riyadh</cp:lastModifiedBy>
  <cp:revision>2</cp:revision>
  <dcterms:created xsi:type="dcterms:W3CDTF">2018-12-10T20:40:04Z</dcterms:created>
  <dcterms:modified xsi:type="dcterms:W3CDTF">2018-12-10T20:41:58Z</dcterms:modified>
</cp:coreProperties>
</file>