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80" d="100"/>
          <a:sy n="80" d="100"/>
        </p:scale>
        <p:origin x="-1086" y="3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IQ">
                <a:ea typeface="Calibri"/>
                <a:cs typeface="Arial"/>
              </a:rPr>
              <a:t>المحاضرة </a:t>
            </a:r>
            <a:r>
              <a:rPr lang="ar-IQ" smtClean="0">
                <a:ea typeface="Calibri"/>
                <a:cs typeface="Arial"/>
              </a:rPr>
              <a:t>الثانية عشرة   </a:t>
            </a:r>
            <a:r>
              <a:rPr lang="ar-IQ" dirty="0">
                <a:ea typeface="Calibri"/>
                <a:cs typeface="Arial"/>
              </a:rPr>
              <a:t>:  أوائل النحاة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799532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07000"/>
              </a:lnSpc>
              <a:spcAft>
                <a:spcPts val="800"/>
              </a:spcAft>
            </a:pPr>
            <a:r>
              <a:rPr lang="ar-SA" dirty="0">
                <a:ea typeface="Calibri"/>
              </a:rPr>
              <a:t>بعد ان عرفنا واضع النحو أبا </a:t>
            </a:r>
            <a:r>
              <a:rPr lang="ar-SA" dirty="0" err="1">
                <a:ea typeface="Calibri"/>
              </a:rPr>
              <a:t>اﻷسود</a:t>
            </a:r>
            <a:r>
              <a:rPr lang="ar-SA" dirty="0">
                <a:ea typeface="Calibri"/>
              </a:rPr>
              <a:t> الدؤلي بإجماع مؤرخي النحو فهو يعد اول نحوي وقد عاصره عدد من النحويين ومنهم نصر بن عاصم وعبد الرحمن بن هرمز ويحيى بن يعمر وعنبسه الفيل وميمون الاقرن وعطاء ابن آبي </a:t>
            </a:r>
            <a:r>
              <a:rPr lang="ar-SA" dirty="0" err="1">
                <a:ea typeface="Calibri"/>
              </a:rPr>
              <a:t>اﻷسود</a:t>
            </a:r>
            <a:r>
              <a:rPr lang="ar-SA" dirty="0">
                <a:ea typeface="Calibri"/>
              </a:rPr>
              <a:t> وهناك نحاة آخرون مثل علي الجمل في المدينة وابن قسطنطين في مكة والحر النحوي وسعد بن شداد المسمى ب (سعد الرابية) وابي سفيان بن العلاء اخو ابي عمرو بن العلاء.</a:t>
            </a:r>
            <a:endParaRPr lang="en-US" sz="2400" dirty="0">
              <a:ea typeface="Calibri"/>
              <a:cs typeface="Arial"/>
            </a:endParaRPr>
          </a:p>
          <a:p>
            <a:pPr algn="just">
              <a:lnSpc>
                <a:spcPct val="107000"/>
              </a:lnSpc>
              <a:spcAft>
                <a:spcPts val="800"/>
              </a:spcAft>
            </a:pPr>
            <a:r>
              <a:rPr lang="ar-SA" dirty="0">
                <a:ea typeface="Calibri"/>
              </a:rPr>
              <a:t>ومن النحاة الذين اشتهروا وجاءوا بعد هذه الطبقة وهم شيوخ الخليل وسيبويه وهؤلاء الشيوخ وهم</a:t>
            </a:r>
            <a:r>
              <a:rPr lang="ar-IQ" dirty="0">
                <a:ea typeface="Calibri"/>
              </a:rPr>
              <a:t>:</a:t>
            </a:r>
            <a:endParaRPr lang="en-US" sz="2400" dirty="0">
              <a:ea typeface="Calibri"/>
              <a:cs typeface="Arial"/>
            </a:endParaRPr>
          </a:p>
          <a:p>
            <a:pPr algn="just">
              <a:lnSpc>
                <a:spcPct val="107000"/>
              </a:lnSpc>
              <a:spcAft>
                <a:spcPts val="800"/>
              </a:spcAft>
            </a:pPr>
            <a:r>
              <a:rPr lang="ar-SA" sz="4400" b="1" dirty="0">
                <a:ea typeface="Calibri"/>
              </a:rPr>
              <a:t>الشخصية الأولى: عبدالله بن ابي اسحاق الحضرمي(ت117هـ).</a:t>
            </a:r>
            <a:endParaRPr lang="en-US" sz="2400" dirty="0">
              <a:ea typeface="Calibri"/>
              <a:cs typeface="Arial"/>
            </a:endParaRPr>
          </a:p>
          <a:p>
            <a:pPr algn="just">
              <a:lnSpc>
                <a:spcPct val="107000"/>
              </a:lnSpc>
              <a:spcAft>
                <a:spcPts val="800"/>
              </a:spcAft>
            </a:pPr>
            <a:r>
              <a:rPr lang="ar-SA" dirty="0">
                <a:ea typeface="Calibri"/>
              </a:rPr>
              <a:t>هو أحد </a:t>
            </a:r>
            <a:r>
              <a:rPr lang="ar-SA" dirty="0" err="1">
                <a:ea typeface="Calibri"/>
              </a:rPr>
              <a:t>اﻷئمة</a:t>
            </a:r>
            <a:r>
              <a:rPr lang="ar-SA" dirty="0">
                <a:ea typeface="Calibri"/>
              </a:rPr>
              <a:t> في القراءات والنحو واخذ القراءات عن يحيى بن يعمر ونصر بن عاصم واخذ النحو والعربية عن ميمون الاقرن وعن أبي حرب بن </a:t>
            </a:r>
            <a:r>
              <a:rPr lang="ar-SA" dirty="0" err="1">
                <a:ea typeface="Calibri"/>
              </a:rPr>
              <a:t>اﻷسود</a:t>
            </a:r>
            <a:r>
              <a:rPr lang="ar-SA" dirty="0">
                <a:ea typeface="Calibri"/>
              </a:rPr>
              <a:t> الدؤلي وألف كتبا لم تصل الينا واشتهر الحضرمي بخصومته مع الشاعر الفرزدق</a:t>
            </a:r>
            <a:r>
              <a:rPr lang="ar-IQ" dirty="0">
                <a:ea typeface="Calibri"/>
              </a:rPr>
              <a:t>.</a:t>
            </a:r>
            <a:endParaRPr lang="en-US" sz="2400" dirty="0">
              <a:ea typeface="Calibri"/>
              <a:cs typeface="Arial"/>
            </a:endParaRPr>
          </a:p>
          <a:p>
            <a:endParaRPr lang="ar-IQ" dirty="0"/>
          </a:p>
        </p:txBody>
      </p:sp>
    </p:spTree>
    <p:extLst>
      <p:ext uri="{BB962C8B-B14F-4D97-AF65-F5344CB8AC3E}">
        <p14:creationId xmlns:p14="http://schemas.microsoft.com/office/powerpoint/2010/main" val="2247186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7500" lnSpcReduction="20000"/>
          </a:bodyPr>
          <a:lstStyle/>
          <a:p>
            <a:pPr algn="just">
              <a:lnSpc>
                <a:spcPct val="107000"/>
              </a:lnSpc>
              <a:spcAft>
                <a:spcPts val="800"/>
              </a:spcAft>
            </a:pPr>
            <a:r>
              <a:rPr lang="ar-SA" b="1" dirty="0" smtClean="0">
                <a:ea typeface="Calibri"/>
              </a:rPr>
              <a:t>س-</a:t>
            </a:r>
            <a:r>
              <a:rPr lang="ar-IQ" b="1" dirty="0">
                <a:ea typeface="Calibri"/>
              </a:rPr>
              <a:t> </a:t>
            </a:r>
            <a:r>
              <a:rPr lang="ar-IQ" b="1" dirty="0" smtClean="0">
                <a:ea typeface="Calibri"/>
              </a:rPr>
              <a:t>ما منهج الحضرمي في الدراسة النحوية </a:t>
            </a:r>
            <a:r>
              <a:rPr lang="ar-SA" b="1" dirty="0" smtClean="0">
                <a:ea typeface="Calibri"/>
              </a:rPr>
              <a:t>؟</a:t>
            </a:r>
            <a:endParaRPr lang="en-US" sz="2400" b="1" dirty="0">
              <a:ea typeface="Calibri"/>
              <a:cs typeface="Arial"/>
            </a:endParaRPr>
          </a:p>
          <a:p>
            <a:pPr algn="just">
              <a:lnSpc>
                <a:spcPct val="107000"/>
              </a:lnSpc>
              <a:spcAft>
                <a:spcPts val="800"/>
              </a:spcAft>
            </a:pPr>
            <a:r>
              <a:rPr lang="ar-SA" b="1" dirty="0">
                <a:ea typeface="Calibri"/>
              </a:rPr>
              <a:t>الجواب</a:t>
            </a:r>
            <a:r>
              <a:rPr lang="ar-IQ" b="1" dirty="0">
                <a:ea typeface="Calibri"/>
              </a:rPr>
              <a:t>:</a:t>
            </a:r>
            <a:endParaRPr lang="en-US" sz="2400" b="1" dirty="0">
              <a:ea typeface="Calibri"/>
              <a:cs typeface="Arial"/>
            </a:endParaRPr>
          </a:p>
          <a:p>
            <a:pPr algn="just">
              <a:lnSpc>
                <a:spcPct val="107000"/>
              </a:lnSpc>
              <a:spcAft>
                <a:spcPts val="800"/>
              </a:spcAft>
            </a:pPr>
            <a:r>
              <a:rPr lang="ar-SA" b="1" dirty="0">
                <a:ea typeface="Calibri"/>
              </a:rPr>
              <a:t>1-اشتهر بالقياس حتى قالوا عنه (انه أول من مد القياس والعلل) وقياسه هو قياس متشابهة وليس قياس جدلي او منطقي ويظهر هذا في الشواهد الاتية</a:t>
            </a:r>
            <a:r>
              <a:rPr lang="ar-IQ" b="1" dirty="0">
                <a:ea typeface="Calibri"/>
              </a:rPr>
              <a:t>:</a:t>
            </a:r>
            <a:endParaRPr lang="en-US" sz="2400" b="1" dirty="0">
              <a:ea typeface="Calibri"/>
              <a:cs typeface="Arial"/>
            </a:endParaRPr>
          </a:p>
          <a:p>
            <a:pPr algn="just">
              <a:lnSpc>
                <a:spcPct val="107000"/>
              </a:lnSpc>
              <a:spcAft>
                <a:spcPts val="800"/>
              </a:spcAft>
            </a:pPr>
            <a:r>
              <a:rPr lang="ar-SA" b="1" dirty="0">
                <a:ea typeface="Calibri"/>
              </a:rPr>
              <a:t>أ-اعتراض الحضرمي على جر كلمة(</a:t>
            </a:r>
            <a:r>
              <a:rPr lang="ar-SA" b="1" dirty="0" err="1">
                <a:ea typeface="Calibri"/>
              </a:rPr>
              <a:t>رير</a:t>
            </a:r>
            <a:r>
              <a:rPr lang="ar-SA" b="1" dirty="0">
                <a:ea typeface="Calibri"/>
              </a:rPr>
              <a:t>) في قول الفرزدق والصحيح هو رفعها لأنها خبر للمبتدأ (مضها)وهو رأي الحضرمي في قول الفرزدق</a:t>
            </a:r>
            <a:r>
              <a:rPr lang="ar-IQ" b="1" dirty="0">
                <a:ea typeface="Calibri"/>
              </a:rPr>
              <a:t>:</a:t>
            </a:r>
            <a:endParaRPr lang="en-US" sz="2400" b="1" dirty="0">
              <a:ea typeface="Calibri"/>
              <a:cs typeface="Arial"/>
            </a:endParaRPr>
          </a:p>
          <a:p>
            <a:pPr algn="just">
              <a:lnSpc>
                <a:spcPct val="107000"/>
              </a:lnSpc>
              <a:spcAft>
                <a:spcPts val="800"/>
              </a:spcAft>
            </a:pPr>
            <a:r>
              <a:rPr lang="ar-SA" b="1" dirty="0">
                <a:ea typeface="Calibri"/>
              </a:rPr>
              <a:t>على عمائمنا يلقى وارحلنا           على زواحف تزجى مضها </a:t>
            </a:r>
            <a:r>
              <a:rPr lang="ar-SA" b="1" dirty="0" err="1">
                <a:ea typeface="Calibri"/>
              </a:rPr>
              <a:t>رير</a:t>
            </a:r>
            <a:endParaRPr lang="en-US" sz="2400" b="1" dirty="0">
              <a:ea typeface="Calibri"/>
              <a:cs typeface="Arial"/>
            </a:endParaRPr>
          </a:p>
          <a:p>
            <a:pPr algn="just">
              <a:lnSpc>
                <a:spcPct val="107000"/>
              </a:lnSpc>
              <a:spcAft>
                <a:spcPts val="800"/>
              </a:spcAft>
            </a:pPr>
            <a:r>
              <a:rPr lang="ar-SA" b="1" dirty="0">
                <a:ea typeface="Calibri"/>
              </a:rPr>
              <a:t>واستخدم القياس في هذه المسالة لأنه قاس كلام العرب المطرد الشائع الذين يرفعون فيه الخبر الذي يكون مرفوعا بعد المبتدأ المرفوع وبخاصة ليس هناك كلمة جاره او حرف يسبق كلمة (</a:t>
            </a:r>
            <a:r>
              <a:rPr lang="ar-SA" b="1" dirty="0" err="1">
                <a:ea typeface="Calibri"/>
              </a:rPr>
              <a:t>رير</a:t>
            </a:r>
            <a:r>
              <a:rPr lang="ar-SA" b="1" dirty="0">
                <a:ea typeface="Calibri"/>
              </a:rPr>
              <a:t>) فلا داع لجرها.</a:t>
            </a:r>
            <a:endParaRPr lang="en-US" sz="2400" b="1" dirty="0">
              <a:ea typeface="Calibri"/>
              <a:cs typeface="Arial"/>
            </a:endParaRPr>
          </a:p>
          <a:p>
            <a:pPr algn="just">
              <a:lnSpc>
                <a:spcPct val="107000"/>
              </a:lnSpc>
              <a:spcAft>
                <a:spcPts val="800"/>
              </a:spcAft>
            </a:pPr>
            <a:r>
              <a:rPr lang="ar-SA" b="1" dirty="0">
                <a:ea typeface="Calibri"/>
              </a:rPr>
              <a:t>ب-اعتراضه على الفرزدق حين هجاه في قوله</a:t>
            </a:r>
            <a:r>
              <a:rPr lang="ar-IQ" b="1" dirty="0">
                <a:ea typeface="Calibri"/>
              </a:rPr>
              <a:t>:</a:t>
            </a:r>
            <a:endParaRPr lang="en-US" sz="2400" b="1" dirty="0">
              <a:ea typeface="Calibri"/>
              <a:cs typeface="Arial"/>
            </a:endParaRPr>
          </a:p>
          <a:p>
            <a:pPr algn="just">
              <a:lnSpc>
                <a:spcPct val="107000"/>
              </a:lnSpc>
              <a:spcAft>
                <a:spcPts val="800"/>
              </a:spcAft>
            </a:pPr>
            <a:r>
              <a:rPr lang="ar-SA" b="1" dirty="0">
                <a:ea typeface="Calibri"/>
              </a:rPr>
              <a:t>فلو كان عبد الله مولى هجوته         ولكن عبد الله مولى مواليا</a:t>
            </a:r>
            <a:endParaRPr lang="en-US" sz="2400" b="1" dirty="0">
              <a:ea typeface="Calibri"/>
              <a:cs typeface="Arial"/>
            </a:endParaRPr>
          </a:p>
          <a:p>
            <a:pPr algn="just">
              <a:lnSpc>
                <a:spcPct val="107000"/>
              </a:lnSpc>
              <a:spcAft>
                <a:spcPts val="800"/>
              </a:spcAft>
            </a:pPr>
            <a:r>
              <a:rPr lang="ar-SA" b="1" dirty="0">
                <a:ea typeface="Calibri"/>
              </a:rPr>
              <a:t>حيث منع الفرزدق صرف (مواليا) ولم ينونها وصرفها الحضرمي قياسا على كلمتي (جوار)و(غواش)وبخاصة كلمة موالي على وزن (مفاعل)ولا تصرف في كلام العرب لذا قال</a:t>
            </a:r>
            <a:r>
              <a:rPr lang="ar-IQ" b="1" dirty="0">
                <a:ea typeface="Calibri"/>
              </a:rPr>
              <a:t>:</a:t>
            </a:r>
            <a:endParaRPr lang="en-US" sz="2400" b="1" dirty="0">
              <a:ea typeface="Calibri"/>
              <a:cs typeface="Arial"/>
            </a:endParaRPr>
          </a:p>
          <a:p>
            <a:pPr algn="just">
              <a:lnSpc>
                <a:spcPct val="107000"/>
              </a:lnSpc>
              <a:spcAft>
                <a:spcPts val="800"/>
              </a:spcAft>
            </a:pPr>
            <a:r>
              <a:rPr lang="ar-SA" b="1" dirty="0">
                <a:ea typeface="Calibri"/>
              </a:rPr>
              <a:t>الصحيح هو حذف الياء من (موالي)وتكون (موال)قياسا على (جوار)و(غواش)</a:t>
            </a:r>
            <a:endParaRPr lang="en-US" sz="2400" b="1" dirty="0">
              <a:ea typeface="Calibri"/>
              <a:cs typeface="Arial"/>
            </a:endParaRPr>
          </a:p>
          <a:p>
            <a:endParaRPr lang="ar-IQ" dirty="0"/>
          </a:p>
        </p:txBody>
      </p:sp>
    </p:spTree>
    <p:extLst>
      <p:ext uri="{BB962C8B-B14F-4D97-AF65-F5344CB8AC3E}">
        <p14:creationId xmlns:p14="http://schemas.microsoft.com/office/powerpoint/2010/main" val="926538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07000"/>
              </a:lnSpc>
              <a:spcAft>
                <a:spcPts val="800"/>
              </a:spcAft>
            </a:pPr>
            <a:r>
              <a:rPr lang="en-US" dirty="0">
                <a:ea typeface="Calibri"/>
                <a:cs typeface="Arial"/>
              </a:rPr>
              <a:t>-</a:t>
            </a:r>
            <a:r>
              <a:rPr lang="ar-SA" dirty="0">
                <a:ea typeface="Calibri"/>
              </a:rPr>
              <a:t>اعتمد على التأويل هو التفسير او التماس الحجة للشعراء في المخالفات التي ارتكبوها في القواعد النحوية ولكي يعود بالكلام غير الصحيح الى صحيح وسماه الفرزدق ب (التماس الحلية) وهو استخدام التعليل والتماس التخريج لما يأتي مخالفا لكلام العرب المطرد ومثال هذا قول الفرزدق</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وعض زمان </a:t>
            </a:r>
            <a:r>
              <a:rPr lang="ar-SA" dirty="0" err="1">
                <a:ea typeface="Calibri"/>
              </a:rPr>
              <a:t>ياابن</a:t>
            </a:r>
            <a:r>
              <a:rPr lang="ar-SA" dirty="0">
                <a:ea typeface="Calibri"/>
              </a:rPr>
              <a:t> مروان لم يدع               من المال الا مسحتا او مجلف</a:t>
            </a:r>
            <a:endParaRPr lang="en-US" sz="2400" dirty="0">
              <a:ea typeface="Calibri"/>
              <a:cs typeface="Arial"/>
            </a:endParaRPr>
          </a:p>
          <a:p>
            <a:pPr algn="just">
              <a:lnSpc>
                <a:spcPct val="107000"/>
              </a:lnSpc>
              <a:spcAft>
                <a:spcPts val="800"/>
              </a:spcAft>
            </a:pPr>
            <a:r>
              <a:rPr lang="ar-SA" dirty="0">
                <a:ea typeface="Calibri"/>
              </a:rPr>
              <a:t>رفع الفرزدق (مجلف)وهي معطوفة على المستثنى المنصوب (مسحتا) إذا الرفع لا يجوز وعلى الرغم من هذا الخطأ فان الحضرمي </a:t>
            </a:r>
            <a:r>
              <a:rPr lang="ar-SA" dirty="0" err="1">
                <a:ea typeface="Calibri"/>
              </a:rPr>
              <a:t>يتأول</a:t>
            </a:r>
            <a:r>
              <a:rPr lang="ar-SA" dirty="0">
                <a:ea typeface="Calibri"/>
              </a:rPr>
              <a:t> له ويقول:(وللرفع وجه) حيث </a:t>
            </a:r>
            <a:r>
              <a:rPr lang="ar-SA" dirty="0" err="1">
                <a:ea typeface="Calibri"/>
              </a:rPr>
              <a:t>يأول</a:t>
            </a:r>
            <a:r>
              <a:rPr lang="ar-SA" dirty="0">
                <a:ea typeface="Calibri"/>
              </a:rPr>
              <a:t> كلامه بقصد المعنى لا اللفظ فيقول تقدير الكلام :(لم يبق لنا من المال ألا مسحت مجلف) فيصبح هنا (مسحت)فاعلا ل(يبق)ومجلف معطوف مرفوع على الفاعل (مسحت)وفي هذه المسألة قال الفرزدق للحضرمي :(علينا إن نقول وعليكم ان تتالوا ورفعت على ما </a:t>
            </a:r>
            <a:r>
              <a:rPr lang="ar-SA" dirty="0" err="1">
                <a:ea typeface="Calibri"/>
              </a:rPr>
              <a:t>يسوؤك</a:t>
            </a:r>
            <a:r>
              <a:rPr lang="ar-SA" dirty="0">
                <a:ea typeface="Calibri"/>
              </a:rPr>
              <a:t> و </a:t>
            </a:r>
            <a:r>
              <a:rPr lang="ar-SA" dirty="0" err="1">
                <a:ea typeface="Calibri"/>
              </a:rPr>
              <a:t>ينوؤك</a:t>
            </a:r>
            <a:r>
              <a:rPr lang="ar-SA" dirty="0">
                <a:ea typeface="Calibri"/>
              </a:rPr>
              <a:t>).</a:t>
            </a:r>
            <a:endParaRPr lang="en-US" sz="2400" dirty="0">
              <a:ea typeface="Calibri"/>
              <a:cs typeface="Arial"/>
            </a:endParaRPr>
          </a:p>
          <a:p>
            <a:endParaRPr lang="ar-IQ" dirty="0"/>
          </a:p>
        </p:txBody>
      </p:sp>
    </p:spTree>
    <p:extLst>
      <p:ext uri="{BB962C8B-B14F-4D97-AF65-F5344CB8AC3E}">
        <p14:creationId xmlns:p14="http://schemas.microsoft.com/office/powerpoint/2010/main" val="922007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10000"/>
          </a:bodyPr>
          <a:lstStyle/>
          <a:p>
            <a:pPr algn="just">
              <a:lnSpc>
                <a:spcPct val="107000"/>
              </a:lnSpc>
              <a:spcAft>
                <a:spcPts val="800"/>
              </a:spcAft>
            </a:pPr>
            <a:r>
              <a:rPr lang="ar-SA" dirty="0">
                <a:ea typeface="Calibri"/>
              </a:rPr>
              <a:t>-اهتم الحضرمي بالقراءات القرآنية. وحث على الخروج عن القياس فيها.</a:t>
            </a:r>
            <a:endParaRPr lang="en-US" sz="2400" dirty="0">
              <a:ea typeface="Calibri"/>
              <a:cs typeface="Arial"/>
            </a:endParaRPr>
          </a:p>
          <a:p>
            <a:pPr algn="just">
              <a:lnSpc>
                <a:spcPct val="107000"/>
              </a:lnSpc>
              <a:spcAft>
                <a:spcPts val="800"/>
              </a:spcAft>
            </a:pPr>
            <a:r>
              <a:rPr lang="ar-SA" dirty="0">
                <a:ea typeface="Calibri"/>
              </a:rPr>
              <a:t>في قراءات:</a:t>
            </a:r>
            <a:endParaRPr lang="en-US" sz="2400" dirty="0">
              <a:ea typeface="Calibri"/>
              <a:cs typeface="Arial"/>
            </a:endParaRPr>
          </a:p>
          <a:p>
            <a:pPr algn="just">
              <a:lnSpc>
                <a:spcPct val="107000"/>
              </a:lnSpc>
              <a:spcAft>
                <a:spcPts val="800"/>
              </a:spcAft>
            </a:pPr>
            <a:r>
              <a:rPr lang="ar-SA" dirty="0">
                <a:ea typeface="Calibri"/>
              </a:rPr>
              <a:t>أ-خطأ ابن سيرين في قراءته (انما يخشى الله من عباده العلماء) وصحيح له (انما يخشى الله من عباده العلماء) فاطر/28 حيث ابن سيرين الله يخاف من العلماء -حاشا لله-والقراءة الثانية جعلت الله مفعولا به مقدم والعلماء فاعل مؤخر ومعناه ان العلماء يخشون الله وهذا هو الصحيح.</a:t>
            </a:r>
            <a:endParaRPr lang="en-US" sz="2400" dirty="0">
              <a:ea typeface="Calibri"/>
              <a:cs typeface="Arial"/>
            </a:endParaRPr>
          </a:p>
          <a:p>
            <a:pPr algn="just">
              <a:lnSpc>
                <a:spcPct val="107000"/>
              </a:lnSpc>
              <a:spcAft>
                <a:spcPts val="800"/>
              </a:spcAft>
            </a:pPr>
            <a:r>
              <a:rPr lang="ar-SA" dirty="0">
                <a:ea typeface="Calibri"/>
              </a:rPr>
              <a:t>4-كثرت مناظراته النحوية التي كانت تجري بينه وبين أبي عمرو بن العلاء وابن سيرين ويونس بن حبيب</a:t>
            </a:r>
            <a:r>
              <a:rPr lang="ar-SA" dirty="0" smtClean="0">
                <a:ea typeface="Calibri"/>
              </a:rPr>
              <a:t>:</a:t>
            </a:r>
            <a:endParaRPr lang="en-US" sz="2400" dirty="0">
              <a:ea typeface="Calibri"/>
              <a:cs typeface="Arial"/>
            </a:endParaRPr>
          </a:p>
        </p:txBody>
      </p:sp>
    </p:spTree>
    <p:extLst>
      <p:ext uri="{BB962C8B-B14F-4D97-AF65-F5344CB8AC3E}">
        <p14:creationId xmlns:p14="http://schemas.microsoft.com/office/powerpoint/2010/main" val="262901585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535</Words>
  <Application>Microsoft Office PowerPoint</Application>
  <PresentationFormat>عرض على الشاشة (3:4)‏</PresentationFormat>
  <Paragraphs>22</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المحاضرة الثانية عشرة   :  أوائل النحاة .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عشرة  :  أوائل النحاة . </dc:title>
  <dc:creator>riyadh</dc:creator>
  <cp:lastModifiedBy>riyadh</cp:lastModifiedBy>
  <cp:revision>5</cp:revision>
  <dcterms:created xsi:type="dcterms:W3CDTF">2018-12-10T09:40:57Z</dcterms:created>
  <dcterms:modified xsi:type="dcterms:W3CDTF">2018-12-10T21:02:55Z</dcterms:modified>
</cp:coreProperties>
</file>