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a:t>المحاضرة الثالثة عشرة اراء الحضرمي  النحوية التي ذكرها سيبويه</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75917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07000"/>
              </a:lnSpc>
              <a:spcAft>
                <a:spcPts val="800"/>
              </a:spcAft>
            </a:pPr>
            <a:r>
              <a:rPr lang="ar-SA" sz="4400" dirty="0">
                <a:solidFill>
                  <a:prstClr val="black"/>
                </a:solidFill>
                <a:ea typeface="Calibri"/>
              </a:rPr>
              <a:t>وذكر سيبويه  في كتابه</a:t>
            </a:r>
            <a:r>
              <a:rPr lang="ar-IQ" sz="4400" dirty="0">
                <a:solidFill>
                  <a:prstClr val="black"/>
                </a:solidFill>
                <a:ea typeface="Calibri"/>
              </a:rPr>
              <a:t> </a:t>
            </a:r>
            <a:r>
              <a:rPr lang="ar-SA" sz="4400" dirty="0">
                <a:solidFill>
                  <a:prstClr val="black"/>
                </a:solidFill>
                <a:ea typeface="Calibri"/>
              </a:rPr>
              <a:t>عددا من الآراء وهي</a:t>
            </a:r>
            <a:r>
              <a:rPr lang="ar-IQ" sz="4400" dirty="0">
                <a:solidFill>
                  <a:prstClr val="black"/>
                </a:solidFill>
                <a:ea typeface="Calibri"/>
              </a:rPr>
              <a:t>:</a:t>
            </a:r>
            <a:endParaRPr lang="en-US" dirty="0">
              <a:solidFill>
                <a:prstClr val="black"/>
              </a:solidFill>
              <a:ea typeface="Calibri"/>
              <a:cs typeface="Arial"/>
            </a:endParaRPr>
          </a:p>
          <a:p>
            <a:pPr lvl="0" algn="just">
              <a:lnSpc>
                <a:spcPct val="107000"/>
              </a:lnSpc>
              <a:spcAft>
                <a:spcPts val="800"/>
              </a:spcAft>
            </a:pPr>
            <a:r>
              <a:rPr lang="ar-SA" sz="4400" dirty="0">
                <a:solidFill>
                  <a:prstClr val="black"/>
                </a:solidFill>
                <a:ea typeface="Calibri"/>
              </a:rPr>
              <a:t>أ-</a:t>
            </a:r>
            <a:r>
              <a:rPr lang="ar-SA" sz="4400" dirty="0" err="1">
                <a:solidFill>
                  <a:prstClr val="black"/>
                </a:solidFill>
                <a:ea typeface="Calibri"/>
              </a:rPr>
              <a:t>تجويزه</a:t>
            </a:r>
            <a:r>
              <a:rPr lang="ar-SA" sz="4400" dirty="0">
                <a:solidFill>
                  <a:prstClr val="black"/>
                </a:solidFill>
                <a:ea typeface="Calibri"/>
              </a:rPr>
              <a:t> نصب الاسم الواقع بعد (</a:t>
            </a:r>
            <a:r>
              <a:rPr lang="ar-SA" sz="4400" dirty="0" err="1">
                <a:solidFill>
                  <a:prstClr val="black"/>
                </a:solidFill>
                <a:ea typeface="Calibri"/>
              </a:rPr>
              <a:t>ايا</a:t>
            </a:r>
            <a:r>
              <a:rPr lang="ar-SA" sz="4400" dirty="0">
                <a:solidFill>
                  <a:prstClr val="black"/>
                </a:solidFill>
                <a:ea typeface="Calibri"/>
              </a:rPr>
              <a:t>)وفروعها بلا عاطف على التحذير كما في الشاهد الشعري</a:t>
            </a:r>
            <a:r>
              <a:rPr lang="ar-IQ" sz="4400" dirty="0">
                <a:solidFill>
                  <a:prstClr val="black"/>
                </a:solidFill>
                <a:ea typeface="Calibri"/>
              </a:rPr>
              <a:t>:</a:t>
            </a:r>
            <a:endParaRPr lang="en-US" dirty="0">
              <a:solidFill>
                <a:prstClr val="black"/>
              </a:solidFill>
              <a:ea typeface="Calibri"/>
              <a:cs typeface="Arial"/>
            </a:endParaRPr>
          </a:p>
          <a:p>
            <a:pPr lvl="0"/>
            <a:r>
              <a:rPr lang="ar-SA" sz="4400" dirty="0">
                <a:solidFill>
                  <a:prstClr val="black"/>
                </a:solidFill>
                <a:ea typeface="Calibri"/>
              </a:rPr>
              <a:t>اياك اياك المراء </a:t>
            </a:r>
            <a:r>
              <a:rPr lang="ar-SA" sz="4400">
                <a:solidFill>
                  <a:prstClr val="black"/>
                </a:solidFill>
                <a:ea typeface="Calibri"/>
              </a:rPr>
              <a:t>فأنه </a:t>
            </a:r>
            <a:r>
              <a:rPr lang="ar-SA" sz="4400" smtClean="0">
                <a:solidFill>
                  <a:prstClr val="black"/>
                </a:solidFill>
                <a:ea typeface="Calibri"/>
              </a:rPr>
              <a:t> </a:t>
            </a:r>
            <a:r>
              <a:rPr lang="ar-SA" sz="4400" dirty="0">
                <a:solidFill>
                  <a:prstClr val="black"/>
                </a:solidFill>
                <a:ea typeface="Calibri"/>
              </a:rPr>
              <a:t>الى الشر دعاء وللشر جالب</a:t>
            </a:r>
            <a:endParaRPr lang="ar-IQ" sz="4400" dirty="0">
              <a:solidFill>
                <a:prstClr val="black"/>
              </a:solidFill>
            </a:endParaRPr>
          </a:p>
          <a:p>
            <a:endParaRPr lang="ar-IQ" dirty="0"/>
          </a:p>
        </p:txBody>
      </p:sp>
    </p:spTree>
    <p:extLst>
      <p:ext uri="{BB962C8B-B14F-4D97-AF65-F5344CB8AC3E}">
        <p14:creationId xmlns:p14="http://schemas.microsoft.com/office/powerpoint/2010/main" val="2722726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07000"/>
              </a:lnSpc>
              <a:spcAft>
                <a:spcPts val="800"/>
              </a:spcAft>
            </a:pPr>
            <a:r>
              <a:rPr lang="ar-SA" sz="2200" dirty="0">
                <a:solidFill>
                  <a:prstClr val="black"/>
                </a:solidFill>
                <a:ea typeface="Calibri"/>
              </a:rPr>
              <a:t>وفي مثل هذه الحالة لم يجز سيبويه قولك:(اياك زيدا) ولا (رأسك الجدار) حتى تقدر عاملا وهو حرف الجر (رأسك من الجدار)او(والجدار)حتى تدل الواو على عامل مقدر هو (احذر)اي (رأسك واحذر الجدار)وفي البيت اعلاه قدر الحضرمي لط(المراء)عاملا فنصب المراء ويصبح الكلام (اتق المراء).</a:t>
            </a:r>
            <a:endParaRPr lang="en-US" sz="1700" dirty="0">
              <a:solidFill>
                <a:prstClr val="black"/>
              </a:solidFill>
              <a:ea typeface="Calibri"/>
              <a:cs typeface="Arial"/>
            </a:endParaRPr>
          </a:p>
          <a:p>
            <a:pPr lvl="0" algn="just">
              <a:lnSpc>
                <a:spcPct val="107000"/>
              </a:lnSpc>
              <a:spcAft>
                <a:spcPts val="800"/>
              </a:spcAft>
            </a:pPr>
            <a:r>
              <a:rPr lang="ar-SA" sz="2200" dirty="0">
                <a:solidFill>
                  <a:prstClr val="black"/>
                </a:solidFill>
                <a:ea typeface="Calibri"/>
              </a:rPr>
              <a:t>ب-</a:t>
            </a:r>
            <a:r>
              <a:rPr lang="ar-SA" sz="2200" dirty="0" err="1">
                <a:solidFill>
                  <a:prstClr val="black"/>
                </a:solidFill>
                <a:ea typeface="Calibri"/>
              </a:rPr>
              <a:t>تجويزه</a:t>
            </a:r>
            <a:r>
              <a:rPr lang="ar-SA" sz="2200" dirty="0">
                <a:solidFill>
                  <a:prstClr val="black"/>
                </a:solidFill>
                <a:ea typeface="Calibri"/>
              </a:rPr>
              <a:t> القطع: وهو قطع النعت من الرفع بعد منعوت منصوب او مجرور في قولك:(مررت به المسكين) فالمفروض يكون المسكين مجرورا كصفة مجرورة من الهاء المجرورة بحرف الجر لكن الحضرمي والخليل اجازا رفع (المسكين)على القطع اي قطع المسكين عن به وتقدير ضمير (هو)قبل المسكين فيكون هو: مبتدأ والمسكين خبر مرفوع للمبتدأ فيكون الكلام (مررت به هو المسكين).</a:t>
            </a:r>
            <a:endParaRPr lang="en-US" sz="1700" dirty="0">
              <a:solidFill>
                <a:prstClr val="black"/>
              </a:solidFill>
              <a:ea typeface="Calibri"/>
              <a:cs typeface="Arial"/>
            </a:endParaRPr>
          </a:p>
          <a:p>
            <a:pPr lvl="0" algn="just">
              <a:lnSpc>
                <a:spcPct val="107000"/>
              </a:lnSpc>
              <a:spcAft>
                <a:spcPts val="800"/>
              </a:spcAft>
            </a:pPr>
            <a:r>
              <a:rPr lang="ar-SA" sz="2200" dirty="0">
                <a:solidFill>
                  <a:prstClr val="black"/>
                </a:solidFill>
                <a:ea typeface="Calibri"/>
              </a:rPr>
              <a:t>ج-نصبه لأكثر الكلمات التي </a:t>
            </a:r>
            <a:r>
              <a:rPr lang="ar-SA" sz="2200" dirty="0" err="1">
                <a:solidFill>
                  <a:prstClr val="black"/>
                </a:solidFill>
                <a:ea typeface="Calibri"/>
              </a:rPr>
              <a:t>يقرؤها</a:t>
            </a:r>
            <a:r>
              <a:rPr lang="ar-SA" sz="2200" dirty="0">
                <a:solidFill>
                  <a:prstClr val="black"/>
                </a:solidFill>
                <a:ea typeface="Calibri"/>
              </a:rPr>
              <a:t> في القراءات القرآنية وهذه القراءات هي:</a:t>
            </a:r>
            <a:endParaRPr lang="en-US" sz="1700" dirty="0">
              <a:solidFill>
                <a:prstClr val="black"/>
              </a:solidFill>
              <a:ea typeface="Calibri"/>
              <a:cs typeface="Arial"/>
            </a:endParaRPr>
          </a:p>
          <a:p>
            <a:pPr lvl="0" algn="just">
              <a:lnSpc>
                <a:spcPct val="107000"/>
              </a:lnSpc>
              <a:spcAft>
                <a:spcPts val="800"/>
              </a:spcAft>
            </a:pPr>
            <a:r>
              <a:rPr lang="ar-IQ" sz="2200" dirty="0">
                <a:solidFill>
                  <a:prstClr val="black"/>
                </a:solidFill>
                <a:ea typeface="Calibri"/>
              </a:rPr>
              <a:t>1-</a:t>
            </a:r>
            <a:r>
              <a:rPr lang="ar-SA" sz="2200" dirty="0">
                <a:solidFill>
                  <a:prstClr val="black"/>
                </a:solidFill>
                <a:ea typeface="Calibri"/>
              </a:rPr>
              <a:t>قراءته لقوله تعالى (يا ليتنا نرد ولا نكذب بآيات ربنا ونكون من المؤمنين) وهذه قراءة حفص وحمزة ويعقوب وعدوا (نرد)خبرا </a:t>
            </a:r>
            <a:r>
              <a:rPr lang="ar-SA" sz="2200" dirty="0" err="1">
                <a:solidFill>
                  <a:prstClr val="black"/>
                </a:solidFill>
                <a:ea typeface="Calibri"/>
              </a:rPr>
              <a:t>لليت</a:t>
            </a:r>
            <a:r>
              <a:rPr lang="ar-SA" sz="2200" dirty="0">
                <a:solidFill>
                  <a:prstClr val="black"/>
                </a:solidFill>
                <a:ea typeface="Calibri"/>
              </a:rPr>
              <a:t> والضمير (</a:t>
            </a:r>
            <a:r>
              <a:rPr lang="ar-SA" sz="2200" dirty="0" err="1">
                <a:solidFill>
                  <a:prstClr val="black"/>
                </a:solidFill>
                <a:ea typeface="Calibri"/>
              </a:rPr>
              <a:t>نا</a:t>
            </a:r>
            <a:r>
              <a:rPr lang="ar-SA" sz="2200" dirty="0">
                <a:solidFill>
                  <a:prstClr val="black"/>
                </a:solidFill>
                <a:ea typeface="Calibri"/>
              </a:rPr>
              <a:t>) في (ليت)اسم ليت منصوب ونصبوا(نكذب)و(نكون)بعامل مقدر هو (ان)الناصبة للفعل المضارع.</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988786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pPr lvl="0" algn="just">
              <a:lnSpc>
                <a:spcPct val="107000"/>
              </a:lnSpc>
              <a:spcAft>
                <a:spcPts val="800"/>
              </a:spcAft>
            </a:pPr>
            <a:r>
              <a:rPr lang="ar-SA" sz="1800" dirty="0">
                <a:solidFill>
                  <a:prstClr val="black"/>
                </a:solidFill>
                <a:ea typeface="Calibri"/>
              </a:rPr>
              <a:t>اما توجيه الحضرمي للقراءة فهو: ان (نرد)منصوبة لأنها واقعة في جواب ليت (للتمني)و عطف  على (نرد)كل من (نكذب)و(نكون)وكانت قراءاته بنصب </a:t>
            </a:r>
            <a:r>
              <a:rPr lang="ar-SA" sz="1800" dirty="0" err="1">
                <a:solidFill>
                  <a:prstClr val="black"/>
                </a:solidFill>
                <a:ea typeface="Calibri"/>
              </a:rPr>
              <a:t>اﻷفعال</a:t>
            </a:r>
            <a:r>
              <a:rPr lang="ar-SA" sz="1800" dirty="0">
                <a:solidFill>
                  <a:prstClr val="black"/>
                </a:solidFill>
                <a:ea typeface="Calibri"/>
              </a:rPr>
              <a:t> الثلاثة. واما قراءة ابن عامر فرفع </a:t>
            </a:r>
            <a:r>
              <a:rPr lang="ar-SA" sz="1800" dirty="0" err="1">
                <a:solidFill>
                  <a:prstClr val="black"/>
                </a:solidFill>
                <a:ea typeface="Calibri"/>
              </a:rPr>
              <a:t>اﻷفعال</a:t>
            </a:r>
            <a:r>
              <a:rPr lang="ar-SA" sz="1800" dirty="0">
                <a:solidFill>
                  <a:prstClr val="black"/>
                </a:solidFill>
                <a:ea typeface="Calibri"/>
              </a:rPr>
              <a:t> الثلاثة باعتبار </a:t>
            </a:r>
            <a:r>
              <a:rPr lang="ar-SA" sz="1800" dirty="0" err="1">
                <a:solidFill>
                  <a:prstClr val="black"/>
                </a:solidFill>
                <a:ea typeface="Calibri"/>
              </a:rPr>
              <a:t>اﻷول</a:t>
            </a:r>
            <a:r>
              <a:rPr lang="ar-SA" sz="1800" dirty="0">
                <a:solidFill>
                  <a:prstClr val="black"/>
                </a:solidFill>
                <a:ea typeface="Calibri"/>
              </a:rPr>
              <a:t> واقع في خبر ليت ونكون ونكذب معطوفان على (نرد).</a:t>
            </a:r>
            <a:endParaRPr lang="en-US" sz="1300" dirty="0">
              <a:solidFill>
                <a:prstClr val="black"/>
              </a:solidFill>
              <a:ea typeface="Calibri"/>
              <a:cs typeface="Arial"/>
            </a:endParaRPr>
          </a:p>
          <a:p>
            <a:pPr lvl="0" algn="just">
              <a:lnSpc>
                <a:spcPct val="107000"/>
              </a:lnSpc>
              <a:spcAft>
                <a:spcPts val="800"/>
              </a:spcAft>
            </a:pPr>
            <a:r>
              <a:rPr lang="ar-SA" sz="1800" dirty="0">
                <a:solidFill>
                  <a:prstClr val="black"/>
                </a:solidFill>
                <a:ea typeface="Calibri"/>
              </a:rPr>
              <a:t>2-نصبه لقراءة (الزانية والزاني) وهي مرفوعة في المصحف (قراءة حفص) ونصبه ايضا لقراءة (والسارق والسارقة) وهي أيضا في المصحف مرفوعة (فحص) وإعرابها في حالتي الرفع مبتدأ والاسم المعطوف هو مرفوع ايضا عطفا على المبتدأ والفعل الذي بعد الاسم المعطوف هو الخبر (الزاني والزانية فاجلدوهما).</a:t>
            </a:r>
            <a:endParaRPr lang="en-US" sz="1300" dirty="0">
              <a:solidFill>
                <a:prstClr val="black"/>
              </a:solidFill>
              <a:ea typeface="Calibri"/>
              <a:cs typeface="Arial"/>
            </a:endParaRPr>
          </a:p>
          <a:p>
            <a:pPr lvl="0" algn="just">
              <a:lnSpc>
                <a:spcPct val="107000"/>
              </a:lnSpc>
              <a:spcAft>
                <a:spcPts val="800"/>
              </a:spcAft>
            </a:pPr>
            <a:r>
              <a:rPr lang="ar-SA" sz="1800" dirty="0">
                <a:solidFill>
                  <a:prstClr val="black"/>
                </a:solidFill>
                <a:ea typeface="Calibri"/>
              </a:rPr>
              <a:t>اما توجيه الحضرمي للقراءة فهو النصب على الاشتغال اي ان الزانية منصوبة على الاشتغال و(اجلدوهما)هو العامل والهاء الضمير المتصل في محل نصب مفعول به هو الذي يعود على المنصوب بالاشتغال وتنطبق هذه الحالة على (السارق والسارقة فاقطعوا ..) فاقطعوا هو العامل والضمير في (ايديهما)(الهاء) هو العائد على السارق والسارقة.</a:t>
            </a:r>
            <a:endParaRPr lang="en-US" sz="1300" dirty="0">
              <a:solidFill>
                <a:prstClr val="black"/>
              </a:solidFill>
              <a:ea typeface="Calibri"/>
              <a:cs typeface="Arial"/>
            </a:endParaRPr>
          </a:p>
          <a:p>
            <a:pPr lvl="0" algn="just">
              <a:lnSpc>
                <a:spcPct val="107000"/>
              </a:lnSpc>
              <a:spcAft>
                <a:spcPts val="800"/>
              </a:spcAft>
            </a:pPr>
            <a:r>
              <a:rPr lang="ar-SA" sz="1800" dirty="0">
                <a:solidFill>
                  <a:prstClr val="black"/>
                </a:solidFill>
                <a:ea typeface="Calibri"/>
              </a:rPr>
              <a:t>ج-قراءته ل (من قبل) او (من دبر) في سورة يوسف بالبناء على الضم حيث قرأها ( من قبل) و(من دبر)فقد بهما ان يكونا ظروفا للمكان مبنية قياسا على حيث بينما هما ظرفان متصرفان.</a:t>
            </a:r>
            <a:endParaRPr lang="en-US" sz="1300" dirty="0">
              <a:solidFill>
                <a:prstClr val="black"/>
              </a:solidFill>
              <a:ea typeface="Calibri"/>
              <a:cs typeface="Arial"/>
            </a:endParaRPr>
          </a:p>
          <a:p>
            <a:pPr lvl="0">
              <a:lnSpc>
                <a:spcPct val="115000"/>
              </a:lnSpc>
              <a:spcAft>
                <a:spcPts val="1000"/>
              </a:spcAft>
            </a:pPr>
            <a:r>
              <a:rPr lang="ar-SA" sz="1800" dirty="0">
                <a:solidFill>
                  <a:prstClr val="black"/>
                </a:solidFill>
                <a:ea typeface="Calibri"/>
              </a:rPr>
              <a:t>5-استخدامه (الافتراض): وهو ان يفترض استعمال كلمة او اسلوب غير موجود في العربية او غير مسموع لإثبات قاعدة نحوية ومثال ذلك: ذهابه الى منع صرف الاسم المذكر اذا سمي به مؤنث وهو ثلاثي ساكن الوسط مثل زيد وعمرو فلم يجز الصرف للتأنيث والعملية</a:t>
            </a:r>
            <a:endParaRPr lang="en-US" sz="13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56650524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456</Words>
  <Application>Microsoft Office PowerPoint</Application>
  <PresentationFormat>عرض على الشاشة (3:4)‏</PresentationFormat>
  <Paragraphs>13</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الثالثة عشرة اراء الحضرمي  النحوية التي ذكرها سيبويه</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2</cp:revision>
  <dcterms:created xsi:type="dcterms:W3CDTF">2018-12-10T21:01:08Z</dcterms:created>
  <dcterms:modified xsi:type="dcterms:W3CDTF">2018-12-10T21:04:37Z</dcterms:modified>
</cp:coreProperties>
</file>