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SA" b="1" dirty="0">
                <a:ea typeface="Calibri"/>
                <a:cs typeface="Arial"/>
              </a:rPr>
              <a:t>المحاضرة </a:t>
            </a:r>
            <a:r>
              <a:rPr lang="ar-SA" b="1" dirty="0" smtClean="0">
                <a:ea typeface="Calibri"/>
                <a:cs typeface="Arial"/>
              </a:rPr>
              <a:t>ا</a:t>
            </a:r>
            <a:r>
              <a:rPr lang="ar-IQ" b="1" smtClean="0">
                <a:ea typeface="Calibri"/>
                <a:cs typeface="Arial"/>
              </a:rPr>
              <a:t>ل</a:t>
            </a:r>
            <a:r>
              <a:rPr lang="ar-IQ" b="1" smtClean="0">
                <a:ea typeface="Calibri"/>
                <a:cs typeface="Arial"/>
              </a:rPr>
              <a:t>رابعة</a:t>
            </a:r>
            <a:r>
              <a:rPr lang="ar-SA" b="1" smtClean="0">
                <a:ea typeface="Calibri"/>
                <a:cs typeface="Arial"/>
              </a:rPr>
              <a:t> </a:t>
            </a:r>
            <a:r>
              <a:rPr lang="ar-SA" b="1" dirty="0">
                <a:ea typeface="Calibri"/>
                <a:cs typeface="Arial"/>
              </a:rPr>
              <a:t>عشرة :الشخصية الثانية: عيسى بن </a:t>
            </a:r>
            <a:r>
              <a:rPr lang="ar-SA" b="1" dirty="0" err="1">
                <a:ea typeface="Calibri"/>
                <a:cs typeface="Arial"/>
              </a:rPr>
              <a:t>عمرالثقفي</a:t>
            </a:r>
            <a:r>
              <a:rPr lang="ar-SA" b="1" dirty="0">
                <a:ea typeface="Calibri"/>
                <a:cs typeface="Arial"/>
              </a:rPr>
              <a:t> (ت 149هـ).</a:t>
            </a:r>
            <a:r>
              <a:rPr lang="en-US" sz="2400" dirty="0">
                <a:ea typeface="Calibri"/>
                <a:cs typeface="Arial"/>
              </a:rPr>
              <a:t/>
            </a:r>
            <a:br>
              <a:rPr lang="en-US" sz="24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505753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0000" lnSpcReduction="20000"/>
          </a:bodyPr>
          <a:lstStyle/>
          <a:p>
            <a:pPr algn="just">
              <a:lnSpc>
                <a:spcPct val="107000"/>
              </a:lnSpc>
              <a:spcAft>
                <a:spcPts val="800"/>
              </a:spcAft>
            </a:pPr>
            <a:r>
              <a:rPr lang="ar-SA" b="1" dirty="0">
                <a:ea typeface="Calibri"/>
              </a:rPr>
              <a:t>بصري ثقة من أشهر تلاميذ الحضرمي ومن طبقة ابي عمرو بن العلاء وكان حافظا للقران الكريم والغريب وكلام العرب وكان كثير التأليف فمن كتبه(الاكمال)و(المكمل)وذكرهما الخليل في بيتين</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بطل النحو جميعا كله                 غير ما احدث عيسى بن عمرو</a:t>
            </a:r>
            <a:endParaRPr lang="en-US" sz="2400" b="1" dirty="0">
              <a:ea typeface="Calibri"/>
              <a:cs typeface="Arial"/>
            </a:endParaRPr>
          </a:p>
          <a:p>
            <a:pPr algn="just">
              <a:lnSpc>
                <a:spcPct val="107000"/>
              </a:lnSpc>
              <a:spcAft>
                <a:spcPts val="800"/>
              </a:spcAft>
            </a:pPr>
            <a:r>
              <a:rPr lang="ar-SA" b="1" dirty="0">
                <a:ea typeface="Calibri"/>
              </a:rPr>
              <a:t>ذاك إكمال وهذا جامع                 فهما للناس شمس وقمر</a:t>
            </a:r>
            <a:endParaRPr lang="en-US" sz="2400" b="1" dirty="0">
              <a:ea typeface="Calibri"/>
              <a:cs typeface="Arial"/>
            </a:endParaRPr>
          </a:p>
          <a:p>
            <a:pPr algn="just">
              <a:lnSpc>
                <a:spcPct val="107000"/>
              </a:lnSpc>
              <a:spcAft>
                <a:spcPts val="800"/>
              </a:spcAft>
            </a:pPr>
            <a:r>
              <a:rPr lang="ar-SA" b="1" dirty="0">
                <a:ea typeface="Calibri"/>
              </a:rPr>
              <a:t>واهم مميزاته او ميزات منهجه النحوي هي</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1-استخدم القياس والتعليل كما استخدمه استاذه الحضرمي على كلام العرب.</a:t>
            </a:r>
            <a:endParaRPr lang="en-US" sz="2400" b="1" dirty="0">
              <a:ea typeface="Calibri"/>
              <a:cs typeface="Arial"/>
            </a:endParaRPr>
          </a:p>
          <a:p>
            <a:pPr algn="just">
              <a:lnSpc>
                <a:spcPct val="107000"/>
              </a:lnSpc>
              <a:spcAft>
                <a:spcPts val="800"/>
              </a:spcAft>
            </a:pPr>
            <a:r>
              <a:rPr lang="ar-SA" b="1" dirty="0">
                <a:ea typeface="Calibri"/>
              </a:rPr>
              <a:t>وهذا واضح من الشواهد التي قاس عليها كقول الاحوص</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سلام الله يا مطرا عليها              وليس عليك يا مطر السلام</a:t>
            </a:r>
            <a:endParaRPr lang="en-US" sz="2400" b="1" dirty="0">
              <a:ea typeface="Calibri"/>
              <a:cs typeface="Arial"/>
            </a:endParaRPr>
          </a:p>
          <a:p>
            <a:pPr algn="just">
              <a:lnSpc>
                <a:spcPct val="107000"/>
              </a:lnSpc>
              <a:spcAft>
                <a:spcPts val="800"/>
              </a:spcAft>
            </a:pPr>
            <a:r>
              <a:rPr lang="ar-SA" b="1" dirty="0">
                <a:ea typeface="Calibri"/>
              </a:rPr>
              <a:t>ف(مطر)الاولى يجب ان تكون مبنية على الضم كالتي في الشطر الثاني لكن الاحوص نصبها كمنادى نكرة غير </a:t>
            </a:r>
            <a:r>
              <a:rPr lang="ar-SA" b="1" dirty="0" err="1">
                <a:ea typeface="Calibri"/>
              </a:rPr>
              <a:t>مقصوده</a:t>
            </a:r>
            <a:r>
              <a:rPr lang="ar-SA" b="1" dirty="0">
                <a:ea typeface="Calibri"/>
              </a:rPr>
              <a:t> فتأول عيسى بن عمر للشاعر وقاس(مطرا)على (يا رجلا</a:t>
            </a:r>
            <a:r>
              <a:rPr lang="ar-SA" b="1" dirty="0" smtClean="0">
                <a:ea typeface="Calibri"/>
              </a:rPr>
              <a:t>)</a:t>
            </a:r>
            <a:endParaRPr lang="en-US" sz="2400" b="1" dirty="0">
              <a:ea typeface="Calibri"/>
              <a:cs typeface="Arial"/>
            </a:endParaRPr>
          </a:p>
          <a:p>
            <a:pPr algn="just">
              <a:lnSpc>
                <a:spcPct val="107000"/>
              </a:lnSpc>
              <a:spcAft>
                <a:spcPts val="800"/>
              </a:spcAft>
            </a:pPr>
            <a:r>
              <a:rPr lang="ar-SA" b="1" dirty="0">
                <a:ea typeface="Calibri"/>
              </a:rPr>
              <a:t>-قول النابغة الذبياني</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فبت كأني ساورتني ضئيلة           من الرقش في أنيابها السم نافع</a:t>
            </a:r>
            <a:endParaRPr lang="en-US" sz="2400" b="1" dirty="0">
              <a:ea typeface="Calibri"/>
              <a:cs typeface="Arial"/>
            </a:endParaRPr>
          </a:p>
          <a:p>
            <a:pPr algn="just">
              <a:lnSpc>
                <a:spcPct val="107000"/>
              </a:lnSpc>
              <a:spcAft>
                <a:spcPts val="800"/>
              </a:spcAft>
            </a:pPr>
            <a:r>
              <a:rPr lang="ar-SA" b="1" dirty="0">
                <a:ea typeface="Calibri"/>
              </a:rPr>
              <a:t>والشاهد: هو في أنيابها السم ناقع: فرأي الجمهور هو: السم مبتدأ. وناقع خبر.</a:t>
            </a:r>
            <a:endParaRPr lang="en-US" sz="2400" b="1" dirty="0">
              <a:ea typeface="Calibri"/>
              <a:cs typeface="Arial"/>
            </a:endParaRPr>
          </a:p>
          <a:p>
            <a:pPr algn="just">
              <a:lnSpc>
                <a:spcPct val="107000"/>
              </a:lnSpc>
              <a:spcAft>
                <a:spcPts val="800"/>
              </a:spcAft>
            </a:pPr>
            <a:r>
              <a:rPr lang="ar-SA" b="1" dirty="0">
                <a:ea typeface="Calibri"/>
              </a:rPr>
              <a:t>واما رأي عيسى بن عمر فهو (السم ناقعا) اي ان (في انيابها) خبر مقدم والسم مبتدأ مؤخر و(ناقعا)حال من المبتدأ والخبر فهو يذهب للنصب في  ما اختلفت فيه العرب ويتبع بهذا استاذه الحضرمي.</a:t>
            </a:r>
            <a:endParaRPr lang="en-US" sz="2400" b="1" dirty="0">
              <a:ea typeface="Calibri"/>
              <a:cs typeface="Arial"/>
            </a:endParaRPr>
          </a:p>
          <a:p>
            <a:endParaRPr lang="ar-IQ" dirty="0"/>
          </a:p>
        </p:txBody>
      </p:sp>
    </p:spTree>
    <p:extLst>
      <p:ext uri="{BB962C8B-B14F-4D97-AF65-F5344CB8AC3E}">
        <p14:creationId xmlns:p14="http://schemas.microsoft.com/office/powerpoint/2010/main" val="2786150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0000" lnSpcReduction="20000"/>
          </a:bodyPr>
          <a:lstStyle/>
          <a:p>
            <a:pPr algn="just">
              <a:lnSpc>
                <a:spcPct val="107000"/>
              </a:lnSpc>
              <a:spcAft>
                <a:spcPts val="800"/>
              </a:spcAft>
            </a:pPr>
            <a:r>
              <a:rPr lang="ar-SA" dirty="0">
                <a:ea typeface="Calibri"/>
              </a:rPr>
              <a:t>-</a:t>
            </a:r>
            <a:r>
              <a:rPr lang="ar-SA" b="1" dirty="0">
                <a:ea typeface="Calibri"/>
              </a:rPr>
              <a:t>لجأ الى النصب في قراءته ووجهها كما اليه استاذه الحضرمي في كل من:</a:t>
            </a:r>
            <a:endParaRPr lang="en-US" sz="2400" b="1" dirty="0">
              <a:ea typeface="Calibri"/>
              <a:cs typeface="Arial"/>
            </a:endParaRPr>
          </a:p>
          <a:p>
            <a:pPr algn="just">
              <a:lnSpc>
                <a:spcPct val="107000"/>
              </a:lnSpc>
              <a:spcAft>
                <a:spcPts val="800"/>
              </a:spcAft>
            </a:pPr>
            <a:r>
              <a:rPr lang="ar-SA" b="1" dirty="0">
                <a:ea typeface="Calibri"/>
              </a:rPr>
              <a:t>أ-قراءة (يا ليتنا....) ب-وقراءة (الزانية والزاني) و (السارق والسارقة) راجع (الحضرمي) الآراء نفسها. اتبع الحضرمي في قراءات النصب.</a:t>
            </a:r>
            <a:endParaRPr lang="en-US" sz="2400" b="1" dirty="0">
              <a:ea typeface="Calibri"/>
              <a:cs typeface="Arial"/>
            </a:endParaRPr>
          </a:p>
          <a:p>
            <a:pPr algn="just">
              <a:lnSpc>
                <a:spcPct val="107000"/>
              </a:lnSpc>
              <a:spcAft>
                <a:spcPts val="800"/>
              </a:spcAft>
            </a:pPr>
            <a:r>
              <a:rPr lang="ar-SA" b="1" dirty="0">
                <a:ea typeface="Calibri"/>
              </a:rPr>
              <a:t>ج-قرأ في (يا جبال أوبي معه والطير) (الطير) بالنصب وقاسها على الاسم المعطوف المعرف بال على المنادى وهو (الحارث)(منصوب) في (يا زيد والحادث) فلا يجوز نداء الاسم المنادى المعرف بال ولكن يجوز عطف الاسم المعرف عليه فعطف الحادث على زيد فأخذ حركته.</a:t>
            </a:r>
            <a:endParaRPr lang="en-US" sz="2400" b="1" dirty="0">
              <a:ea typeface="Calibri"/>
              <a:cs typeface="Arial"/>
            </a:endParaRPr>
          </a:p>
          <a:p>
            <a:pPr algn="just">
              <a:lnSpc>
                <a:spcPct val="107000"/>
              </a:lnSpc>
              <a:spcAft>
                <a:spcPts val="800"/>
              </a:spcAft>
            </a:pPr>
            <a:r>
              <a:rPr lang="ar-SA" b="1" dirty="0">
                <a:ea typeface="Calibri"/>
              </a:rPr>
              <a:t>3-استخدام الاقراض والتأويل: فقد افترض تسمية المؤنث بالمذكر فأجاز صرفه خلافا للحضرمي وافتراضه للتسمية بالفعل إذا كان رجلا فيمنع من الصرف.</a:t>
            </a:r>
            <a:endParaRPr lang="en-US" sz="2400" b="1" dirty="0">
              <a:ea typeface="Calibri"/>
              <a:cs typeface="Arial"/>
            </a:endParaRPr>
          </a:p>
          <a:p>
            <a:pPr algn="just">
              <a:lnSpc>
                <a:spcPct val="107000"/>
              </a:lnSpc>
              <a:spcAft>
                <a:spcPts val="800"/>
              </a:spcAft>
            </a:pPr>
            <a:r>
              <a:rPr lang="ar-SA" b="1" dirty="0">
                <a:ea typeface="Calibri"/>
              </a:rPr>
              <a:t>4-جرت بينه وبين علماء عصره مناقشات نحوية ومناظرات فها (ليس الطيب الا المسك) رفع لهجة تميم أهملوا ليس لحملها على ما النافية واما (ليس الطيب الا المسك) فنصب على لهجة الحجاز.</a:t>
            </a:r>
            <a:endParaRPr lang="en-US" sz="2400" b="1" dirty="0">
              <a:ea typeface="Calibri"/>
              <a:cs typeface="Arial"/>
            </a:endParaRPr>
          </a:p>
          <a:p>
            <a:pPr algn="just">
              <a:lnSpc>
                <a:spcPct val="107000"/>
              </a:lnSpc>
              <a:spcAft>
                <a:spcPts val="800"/>
              </a:spcAft>
            </a:pPr>
            <a:r>
              <a:rPr lang="ar-SA" b="1" dirty="0">
                <a:ea typeface="Calibri"/>
              </a:rPr>
              <a:t>وجرت حول هذه المسألة مناظرة عن عدم تخلي العرب عن نطقهم </a:t>
            </a:r>
            <a:r>
              <a:rPr lang="ar-SA" b="1" dirty="0" err="1">
                <a:ea typeface="Calibri"/>
              </a:rPr>
              <a:t>اﻷصلي</a:t>
            </a:r>
            <a:r>
              <a:rPr lang="ar-SA" b="1" dirty="0">
                <a:ea typeface="Calibri"/>
              </a:rPr>
              <a:t> فلم يستطيعوا ان يتخلوا عن لهجاتهم ونستدل من هذه المناظرة على</a:t>
            </a:r>
            <a:r>
              <a:rPr lang="ar-IQ" b="1" dirty="0">
                <a:ea typeface="Calibri"/>
              </a:rPr>
              <a:t>:</a:t>
            </a:r>
            <a:endParaRPr lang="en-US" sz="2400" b="1" dirty="0">
              <a:ea typeface="Calibri"/>
              <a:cs typeface="Arial"/>
            </a:endParaRPr>
          </a:p>
          <a:p>
            <a:pPr algn="just">
              <a:lnSpc>
                <a:spcPct val="107000"/>
              </a:lnSpc>
              <a:spcAft>
                <a:spcPts val="800"/>
              </a:spcAft>
            </a:pPr>
            <a:r>
              <a:rPr lang="ar-SA" b="1" dirty="0">
                <a:ea typeface="Calibri"/>
              </a:rPr>
              <a:t>1-استقرار عدد من المصطلحات النحوية.</a:t>
            </a:r>
            <a:endParaRPr lang="en-US" sz="2400" b="1" dirty="0">
              <a:ea typeface="Calibri"/>
              <a:cs typeface="Arial"/>
            </a:endParaRPr>
          </a:p>
          <a:p>
            <a:pPr algn="just">
              <a:lnSpc>
                <a:spcPct val="107000"/>
              </a:lnSpc>
              <a:spcAft>
                <a:spcPts val="800"/>
              </a:spcAft>
            </a:pPr>
            <a:r>
              <a:rPr lang="ar-SA" b="1" dirty="0">
                <a:ea typeface="Calibri"/>
              </a:rPr>
              <a:t>2-وظهرت آراء نحوية واضحة ووجوه اعرابية مختلفة.</a:t>
            </a:r>
            <a:endParaRPr lang="en-US" sz="2400" b="1" dirty="0">
              <a:ea typeface="Calibri"/>
              <a:cs typeface="Arial"/>
            </a:endParaRPr>
          </a:p>
          <a:p>
            <a:pPr algn="just">
              <a:lnSpc>
                <a:spcPct val="107000"/>
              </a:lnSpc>
              <a:spcAft>
                <a:spcPts val="800"/>
              </a:spcAft>
            </a:pPr>
            <a:r>
              <a:rPr lang="ar-SA" b="1" dirty="0">
                <a:ea typeface="Calibri"/>
              </a:rPr>
              <a:t>3-حرص اللغويين العرب على هذه اللغة جعلهم يتبعون كلام العرب </a:t>
            </a:r>
            <a:r>
              <a:rPr lang="ar-SA" b="1" dirty="0" err="1">
                <a:ea typeface="Calibri"/>
              </a:rPr>
              <a:t>ﻷجل</a:t>
            </a:r>
            <a:r>
              <a:rPr lang="ar-SA" b="1" dirty="0">
                <a:ea typeface="Calibri"/>
              </a:rPr>
              <a:t> إثبات قاعدة نحوية رصينة.</a:t>
            </a:r>
            <a:endParaRPr lang="en-US" sz="2400" b="1" dirty="0">
              <a:ea typeface="Calibri"/>
              <a:cs typeface="Arial"/>
            </a:endParaRPr>
          </a:p>
          <a:p>
            <a:pPr>
              <a:lnSpc>
                <a:spcPct val="115000"/>
              </a:lnSpc>
              <a:spcAft>
                <a:spcPts val="1000"/>
              </a:spcAft>
            </a:pPr>
            <a:r>
              <a:rPr lang="en-US" sz="2400" dirty="0">
                <a:ea typeface="Calibri"/>
                <a:cs typeface="Arial"/>
              </a:rPr>
              <a:t> </a:t>
            </a:r>
          </a:p>
          <a:p>
            <a:endParaRPr lang="ar-IQ" dirty="0"/>
          </a:p>
        </p:txBody>
      </p:sp>
    </p:spTree>
    <p:extLst>
      <p:ext uri="{BB962C8B-B14F-4D97-AF65-F5344CB8AC3E}">
        <p14:creationId xmlns:p14="http://schemas.microsoft.com/office/powerpoint/2010/main" val="1159306356"/>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408</Words>
  <Application>Microsoft Office PowerPoint</Application>
  <PresentationFormat>عرض على الشاشة (3:4)‏</PresentationFormat>
  <Paragraphs>23</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الرابعة عشرة :الشخصية الثانية: عيسى بن عمرالثقفي (ت 149هـ).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عشرة :الشخصية الثانية: عيسى بن عمرالثقفي (ت 149هـ). </dc:title>
  <dc:creator>riyadh</dc:creator>
  <cp:lastModifiedBy>riyadh</cp:lastModifiedBy>
  <cp:revision>5</cp:revision>
  <dcterms:created xsi:type="dcterms:W3CDTF">2018-12-10T09:24:57Z</dcterms:created>
  <dcterms:modified xsi:type="dcterms:W3CDTF">2018-12-10T22:29:49Z</dcterms:modified>
</cp:coreProperties>
</file>