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IQ" b="1" smtClean="0">
                <a:ea typeface="Calibri"/>
                <a:cs typeface="Arial"/>
              </a:rPr>
              <a:t>المحاضرة </a:t>
            </a:r>
            <a:r>
              <a:rPr lang="ar-IQ" b="1" smtClean="0">
                <a:ea typeface="Calibri"/>
                <a:cs typeface="Arial"/>
              </a:rPr>
              <a:t>الخامسة</a:t>
            </a:r>
            <a:r>
              <a:rPr lang="ar-IQ" b="1" smtClean="0">
                <a:ea typeface="Calibri"/>
                <a:cs typeface="Arial"/>
              </a:rPr>
              <a:t> </a:t>
            </a:r>
            <a:r>
              <a:rPr lang="ar-IQ" b="1" dirty="0" smtClean="0">
                <a:ea typeface="Calibri"/>
                <a:cs typeface="Arial"/>
              </a:rPr>
              <a:t>عشرة </a:t>
            </a:r>
            <a:r>
              <a:rPr lang="ar-SA" b="1" dirty="0" smtClean="0">
                <a:ea typeface="Calibri"/>
                <a:cs typeface="Arial"/>
              </a:rPr>
              <a:t>الشخصية </a:t>
            </a:r>
            <a:r>
              <a:rPr lang="ar-SA" b="1" dirty="0">
                <a:ea typeface="Calibri"/>
                <a:cs typeface="Arial"/>
              </a:rPr>
              <a:t>الثالثة: أبو عمرو بن العلاء (ت154هـ)</a:t>
            </a:r>
            <a:r>
              <a:rPr lang="en-US" sz="2400" dirty="0">
                <a:ea typeface="Calibri"/>
                <a:cs typeface="Arial"/>
              </a:rPr>
              <a:t/>
            </a:r>
            <a:br>
              <a:rPr lang="en-US" sz="24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5698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SA" sz="1600" dirty="0">
                <a:ea typeface="Calibri"/>
              </a:rPr>
              <a:t>هو زبان بن العلاء بن عمار المازني واحد القراء السبعة المشهورين والعربي الوحيد فيهم بصري ثقة وعاش في العراق وتتبع القراءات القرآنية في مكة وكتبوا له عنها وكان يفرح عندما يسمع لفظا او كلمة تنطق بصورة صحيحة ففرح عندما سمع منشدا يقول</a:t>
            </a:r>
            <a:r>
              <a:rPr lang="ar-IQ" sz="1600" dirty="0">
                <a:ea typeface="Calibri"/>
              </a:rPr>
              <a:t>:</a:t>
            </a:r>
            <a:endParaRPr lang="en-US" sz="1200" dirty="0">
              <a:ea typeface="Calibri"/>
              <a:cs typeface="Arial"/>
            </a:endParaRPr>
          </a:p>
          <a:p>
            <a:pPr algn="just">
              <a:lnSpc>
                <a:spcPct val="107000"/>
              </a:lnSpc>
              <a:spcAft>
                <a:spcPts val="800"/>
              </a:spcAft>
            </a:pPr>
            <a:r>
              <a:rPr lang="ar-SA" sz="1600" dirty="0">
                <a:ea typeface="Calibri"/>
              </a:rPr>
              <a:t>ربما تكره النفوس من الامر            له فرجة كحل العقال</a:t>
            </a:r>
            <a:endParaRPr lang="en-US" sz="1200" dirty="0">
              <a:ea typeface="Calibri"/>
              <a:cs typeface="Arial"/>
            </a:endParaRPr>
          </a:p>
          <a:p>
            <a:pPr algn="just">
              <a:lnSpc>
                <a:spcPct val="107000"/>
              </a:lnSpc>
              <a:spcAft>
                <a:spcPts val="800"/>
              </a:spcAft>
            </a:pPr>
            <a:r>
              <a:rPr lang="ar-SA" sz="1600" dirty="0">
                <a:ea typeface="Calibri"/>
              </a:rPr>
              <a:t>ففرح بنطق (فرجة)بالنصب فلم يدر </a:t>
            </a:r>
            <a:r>
              <a:rPr lang="ar-SA" sz="1600" dirty="0" err="1">
                <a:ea typeface="Calibri"/>
              </a:rPr>
              <a:t>بأيهما</a:t>
            </a:r>
            <a:r>
              <a:rPr lang="ar-SA" sz="1600" dirty="0">
                <a:ea typeface="Calibri"/>
              </a:rPr>
              <a:t> يفرح بهذا النطق الصحيح ام بموت الحجاج الذي كان يطارده.</a:t>
            </a:r>
            <a:endParaRPr lang="en-US" sz="1200" dirty="0">
              <a:ea typeface="Calibri"/>
              <a:cs typeface="Arial"/>
            </a:endParaRPr>
          </a:p>
          <a:p>
            <a:pPr algn="just">
              <a:lnSpc>
                <a:spcPct val="107000"/>
              </a:lnSpc>
              <a:spcAft>
                <a:spcPts val="800"/>
              </a:spcAft>
            </a:pPr>
            <a:r>
              <a:rPr lang="ar-SA" sz="1600" dirty="0">
                <a:ea typeface="Calibri"/>
              </a:rPr>
              <a:t>-اهم ميزات أو خصائص آرائه النحوية.</a:t>
            </a:r>
            <a:endParaRPr lang="en-US" sz="1200" dirty="0">
              <a:ea typeface="Calibri"/>
              <a:cs typeface="Arial"/>
            </a:endParaRPr>
          </a:p>
          <a:p>
            <a:pPr algn="just">
              <a:lnSpc>
                <a:spcPct val="107000"/>
              </a:lnSpc>
              <a:spcAft>
                <a:spcPts val="800"/>
              </a:spcAft>
            </a:pPr>
            <a:r>
              <a:rPr lang="ar-SA" sz="1600" dirty="0">
                <a:ea typeface="Calibri"/>
              </a:rPr>
              <a:t>1-كان أبو العلاء يفهم لغة العرب من اللمحة والاشارة العابرة للمعنى وهذا دليل على حسه اللغوي العربي </a:t>
            </a:r>
            <a:r>
              <a:rPr lang="ar-SA" sz="1600" dirty="0" err="1">
                <a:ea typeface="Calibri"/>
              </a:rPr>
              <a:t>اﻷصيل</a:t>
            </a:r>
            <a:r>
              <a:rPr lang="ar-SA" sz="1600" dirty="0">
                <a:ea typeface="Calibri"/>
              </a:rPr>
              <a:t>.</a:t>
            </a:r>
            <a:endParaRPr lang="en-US" sz="1200" dirty="0">
              <a:ea typeface="Calibri"/>
              <a:cs typeface="Arial"/>
            </a:endParaRPr>
          </a:p>
          <a:p>
            <a:pPr algn="just">
              <a:lnSpc>
                <a:spcPct val="107000"/>
              </a:lnSpc>
              <a:spcAft>
                <a:spcPts val="800"/>
              </a:spcAft>
            </a:pPr>
            <a:r>
              <a:rPr lang="ar-SA" sz="1600" dirty="0">
                <a:ea typeface="Calibri"/>
              </a:rPr>
              <a:t>2-استخدام القياس في اثبات القواعد النحوية ومثال ذلك نحو ما جاء في قوله تعالى (وعصى آدم ربه فغوى) و(ما ظل صاحبكم وما غوى) وعندما سمع أحدا يقول :(ومن يغو لا يعدم على الغي لائما) فاحتج على القائل بالآيتين الكريمتين فقال له ألا ترى قوله تعالى فغوى ومضارعها يغو فقال له: أكسر (يغو).</a:t>
            </a:r>
            <a:endParaRPr lang="en-US" sz="1200" dirty="0">
              <a:ea typeface="Calibri"/>
              <a:cs typeface="Arial"/>
            </a:endParaRPr>
          </a:p>
          <a:p>
            <a:endParaRPr lang="ar-IQ" sz="1600" dirty="0"/>
          </a:p>
        </p:txBody>
      </p:sp>
    </p:spTree>
    <p:extLst>
      <p:ext uri="{BB962C8B-B14F-4D97-AF65-F5344CB8AC3E}">
        <p14:creationId xmlns:p14="http://schemas.microsoft.com/office/powerpoint/2010/main" val="3468453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algn="just">
              <a:lnSpc>
                <a:spcPct val="107000"/>
              </a:lnSpc>
              <a:spcAft>
                <a:spcPts val="800"/>
              </a:spcAft>
            </a:pPr>
            <a:r>
              <a:rPr lang="ar-SA" sz="1600" dirty="0">
                <a:ea typeface="Calibri"/>
              </a:rPr>
              <a:t>-استخدام السماع في التقدير والتفسير في تخريج ما ورد عن العرب من عبارات توحي بالخطأ من ذلك ما رواه الزبيدي عن الاصمعي في قول الراجز</a:t>
            </a:r>
            <a:r>
              <a:rPr lang="ar-IQ" sz="1600" dirty="0">
                <a:ea typeface="Calibri"/>
              </a:rPr>
              <a:t>:</a:t>
            </a:r>
            <a:endParaRPr lang="en-US" sz="1200" dirty="0">
              <a:ea typeface="Calibri"/>
              <a:cs typeface="Arial"/>
            </a:endParaRPr>
          </a:p>
          <a:p>
            <a:pPr algn="just">
              <a:lnSpc>
                <a:spcPct val="107000"/>
              </a:lnSpc>
              <a:spcAft>
                <a:spcPts val="800"/>
              </a:spcAft>
            </a:pPr>
            <a:r>
              <a:rPr lang="ar-SA" sz="1600" dirty="0">
                <a:ea typeface="Calibri"/>
              </a:rPr>
              <a:t>حتى تحاجزن عن الذواد           تحاجز الري ولم تكادي</a:t>
            </a:r>
            <a:endParaRPr lang="en-US" sz="1200" dirty="0">
              <a:ea typeface="Calibri"/>
              <a:cs typeface="Arial"/>
            </a:endParaRPr>
          </a:p>
          <a:p>
            <a:pPr algn="just">
              <a:lnSpc>
                <a:spcPct val="107000"/>
              </a:lnSpc>
              <a:spcAft>
                <a:spcPts val="800"/>
              </a:spcAft>
            </a:pPr>
            <a:r>
              <a:rPr lang="ar-SA" sz="1600" dirty="0">
                <a:ea typeface="Calibri"/>
              </a:rPr>
              <a:t>وقال لم </a:t>
            </a:r>
            <a:r>
              <a:rPr lang="ar-SA" sz="1600" dirty="0" err="1">
                <a:ea typeface="Calibri"/>
              </a:rPr>
              <a:t>لم</a:t>
            </a:r>
            <a:r>
              <a:rPr lang="ar-SA" sz="1600" dirty="0">
                <a:ea typeface="Calibri"/>
              </a:rPr>
              <a:t> (لم تكد) ففسر ابو عمرو هذا القول بما سمع عن بعض العرب (ولم تكادي أيتها الإبل) وتدل إجابته على اعتماده على اللغة وروايتها أكثر من اهتمامه بالقياس والتعليل.</a:t>
            </a:r>
            <a:endParaRPr lang="en-US" sz="1200" dirty="0">
              <a:ea typeface="Calibri"/>
              <a:cs typeface="Arial"/>
            </a:endParaRPr>
          </a:p>
          <a:p>
            <a:pPr algn="just">
              <a:lnSpc>
                <a:spcPct val="107000"/>
              </a:lnSpc>
              <a:spcAft>
                <a:spcPts val="800"/>
              </a:spcAft>
            </a:pPr>
            <a:r>
              <a:rPr lang="ar-SA" sz="1600" dirty="0">
                <a:ea typeface="Calibri"/>
              </a:rPr>
              <a:t>ودليل اخر على اهتمامه بالسماع اكثر من القياس قال: اعمل على الاكثر واسمي من خالفني لغات اي سمع من العرب الكلام المطرد اما القليل فسماه لغة وهذا دليل على كثرة استقراءه لكلام العرب فهو عالم باللغة اكثر من النحو وكان يعتمد على رواية اللغة وهو "ابو خيرة" وانتقده ذات مرة لأنه روى رواية بأكثر من وجه في قوله (استأصل الله عرقاتهم)فروى(عرقاتهم) مرة بالنصب ومرة اخرى بالجر اي نصب (التاء)وجرها في (عرقاتهم)فقال له ابو عمرو: قد لان جلدك اي اصبحت حضريا تخطى في الكلام وكان يقول :لو وصل الينا كلام العرب كله لوصل الينا علم كثير.</a:t>
            </a:r>
            <a:endParaRPr lang="en-US" sz="1200" dirty="0">
              <a:ea typeface="Calibri"/>
              <a:cs typeface="Arial"/>
            </a:endParaRPr>
          </a:p>
          <a:p>
            <a:pPr algn="just">
              <a:lnSpc>
                <a:spcPct val="107000"/>
              </a:lnSpc>
              <a:spcAft>
                <a:spcPts val="800"/>
              </a:spcAft>
            </a:pPr>
            <a:r>
              <a:rPr lang="ar-SA" sz="1600" dirty="0">
                <a:ea typeface="Calibri"/>
              </a:rPr>
              <a:t>4-اهتم بتقدير العوامل المحذوفة التي مشكل نحوي مثال ذلك (الارجل اما زيدا واما عمرا) فقدر لها عاملا وهو (جعله)زيدا واما عمرا.</a:t>
            </a:r>
            <a:endParaRPr lang="en-US" sz="1200" dirty="0">
              <a:ea typeface="Calibri"/>
              <a:cs typeface="Arial"/>
            </a:endParaRPr>
          </a:p>
          <a:p>
            <a:pPr algn="just">
              <a:lnSpc>
                <a:spcPct val="107000"/>
              </a:lnSpc>
              <a:spcAft>
                <a:spcPts val="800"/>
              </a:spcAft>
            </a:pPr>
            <a:r>
              <a:rPr lang="ar-SA" sz="1600" dirty="0">
                <a:ea typeface="Calibri"/>
              </a:rPr>
              <a:t>-اهم أرائه النحوية.</a:t>
            </a:r>
            <a:endParaRPr lang="en-US" sz="1200" dirty="0">
              <a:ea typeface="Calibri"/>
              <a:cs typeface="Arial"/>
            </a:endParaRPr>
          </a:p>
          <a:p>
            <a:pPr algn="just">
              <a:lnSpc>
                <a:spcPct val="107000"/>
              </a:lnSpc>
              <a:spcAft>
                <a:spcPts val="800"/>
              </a:spcAft>
            </a:pPr>
            <a:r>
              <a:rPr lang="ar-SA" sz="1600" dirty="0">
                <a:ea typeface="Calibri"/>
              </a:rPr>
              <a:t>ذكر ابن جني عددا من الآراء لأبي عمرو بن العلاء واهم هذه </a:t>
            </a:r>
            <a:r>
              <a:rPr lang="ar-SA" sz="1600" dirty="0" err="1">
                <a:ea typeface="Calibri"/>
              </a:rPr>
              <a:t>الاراء</a:t>
            </a:r>
            <a:r>
              <a:rPr lang="ar-IQ" sz="1600" dirty="0">
                <a:ea typeface="Calibri"/>
              </a:rPr>
              <a:t>:</a:t>
            </a:r>
            <a:endParaRPr lang="en-US" sz="1200" dirty="0">
              <a:ea typeface="Calibri"/>
              <a:cs typeface="Arial"/>
            </a:endParaRPr>
          </a:p>
          <a:p>
            <a:r>
              <a:rPr lang="ar-SA" sz="1600" dirty="0">
                <a:ea typeface="Calibri"/>
              </a:rPr>
              <a:t>يرى ابو عمرو ان (رجلا) في (يا حبذا محمد رجلا) هي تميز وليس حالا</a:t>
            </a:r>
            <a:r>
              <a:rPr lang="en-US" sz="1600" dirty="0">
                <a:ea typeface="Calibri"/>
                <a:cs typeface="Arial"/>
              </a:rPr>
              <a:t> - </a:t>
            </a:r>
            <a:endParaRPr lang="ar-IQ" sz="1600" dirty="0"/>
          </a:p>
        </p:txBody>
      </p:sp>
    </p:spTree>
    <p:extLst>
      <p:ext uri="{BB962C8B-B14F-4D97-AF65-F5344CB8AC3E}">
        <p14:creationId xmlns:p14="http://schemas.microsoft.com/office/powerpoint/2010/main" val="2309049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algn="just">
              <a:lnSpc>
                <a:spcPct val="107000"/>
              </a:lnSpc>
              <a:spcAft>
                <a:spcPts val="800"/>
              </a:spcAft>
            </a:pPr>
            <a:r>
              <a:rPr lang="ar-SA" sz="1600" dirty="0">
                <a:ea typeface="Calibri"/>
              </a:rPr>
              <a:t>-بنو تميم يهممون (ليس) أذا انتقص خبرها ب (الا)في قولهم: (ليس الطيب الا المسك) فحملوا ليس على (ما) النافية.</a:t>
            </a:r>
            <a:endParaRPr lang="en-US" sz="1200" dirty="0">
              <a:ea typeface="Calibri"/>
              <a:cs typeface="Arial"/>
            </a:endParaRPr>
          </a:p>
          <a:p>
            <a:pPr algn="just">
              <a:lnSpc>
                <a:spcPct val="107000"/>
              </a:lnSpc>
              <a:spcAft>
                <a:spcPts val="800"/>
              </a:spcAft>
            </a:pPr>
            <a:r>
              <a:rPr lang="ar-SA" sz="1600" dirty="0">
                <a:ea typeface="Calibri"/>
              </a:rPr>
              <a:t>-منع صرف (سبأ)في قوله تعالى:(جئتك من سبأ بنبأ يقين) لأنه يجعل سبأ اسم قبيلة. واسم القبيلة (علم)ولا يجوز صرفها.</a:t>
            </a:r>
            <a:endParaRPr lang="en-US" sz="1200" dirty="0">
              <a:ea typeface="Calibri"/>
              <a:cs typeface="Arial"/>
            </a:endParaRPr>
          </a:p>
          <a:p>
            <a:pPr algn="just">
              <a:lnSpc>
                <a:spcPct val="107000"/>
              </a:lnSpc>
              <a:spcAft>
                <a:spcPts val="800"/>
              </a:spcAft>
            </a:pPr>
            <a:r>
              <a:rPr lang="ar-SA" sz="1600" dirty="0">
                <a:ea typeface="Calibri"/>
              </a:rPr>
              <a:t>-ذهابه الى ان (كم)الخبرية اسم وليس حرفا لأنها يخبر بها.</a:t>
            </a:r>
            <a:endParaRPr lang="en-US" sz="1200" dirty="0">
              <a:ea typeface="Calibri"/>
              <a:cs typeface="Arial"/>
            </a:endParaRPr>
          </a:p>
          <a:p>
            <a:pPr algn="just">
              <a:lnSpc>
                <a:spcPct val="107000"/>
              </a:lnSpc>
              <a:spcAft>
                <a:spcPts val="800"/>
              </a:spcAft>
            </a:pPr>
            <a:r>
              <a:rPr lang="ar-SA" sz="1600" dirty="0">
                <a:ea typeface="Calibri"/>
              </a:rPr>
              <a:t>-</a:t>
            </a:r>
            <a:r>
              <a:rPr lang="ar-SA" sz="1600" dirty="0" err="1">
                <a:ea typeface="Calibri"/>
              </a:rPr>
              <a:t>تجويزه</a:t>
            </a:r>
            <a:r>
              <a:rPr lang="ar-SA" sz="1600" dirty="0">
                <a:ea typeface="Calibri"/>
              </a:rPr>
              <a:t> تكرير النداء ورفع المكرر في قواهم:(يا اخانا زيد) قياسا على (يا زيد اخانا).</a:t>
            </a:r>
            <a:endParaRPr lang="en-US" sz="1200" dirty="0">
              <a:ea typeface="Calibri"/>
              <a:cs typeface="Arial"/>
            </a:endParaRPr>
          </a:p>
          <a:p>
            <a:pPr algn="just">
              <a:lnSpc>
                <a:spcPct val="107000"/>
              </a:lnSpc>
              <a:spcAft>
                <a:spcPts val="800"/>
              </a:spcAft>
            </a:pPr>
            <a:r>
              <a:rPr lang="ar-SA" sz="1600" dirty="0">
                <a:ea typeface="Calibri"/>
              </a:rPr>
              <a:t>-يا النداء في يا ويل لك. </a:t>
            </a:r>
            <a:r>
              <a:rPr lang="ar-SA" sz="1600" dirty="0" err="1">
                <a:ea typeface="Calibri"/>
              </a:rPr>
              <a:t>ويا</a:t>
            </a:r>
            <a:r>
              <a:rPr lang="ar-SA" sz="1600" dirty="0">
                <a:ea typeface="Calibri"/>
              </a:rPr>
              <a:t> ويح لك. هي للتنبيه وغير عاملة.</a:t>
            </a:r>
            <a:endParaRPr lang="en-US" sz="1200" dirty="0">
              <a:ea typeface="Calibri"/>
              <a:cs typeface="Arial"/>
            </a:endParaRPr>
          </a:p>
          <a:p>
            <a:pPr algn="just">
              <a:lnSpc>
                <a:spcPct val="107000"/>
              </a:lnSpc>
              <a:spcAft>
                <a:spcPts val="800"/>
              </a:spcAft>
            </a:pPr>
            <a:r>
              <a:rPr lang="ar-SA" sz="1600" dirty="0">
                <a:ea typeface="Calibri"/>
              </a:rPr>
              <a:t>-في جملة (ولا غلامين ولا جاريتين لك) جعل (لك)خبرا ل(لا) النافية للجنس الاولى و ل(لا)النافية الثانية المكررة معها والصحيح هو: ان (لك) خبر ل(لا)النافية للجنس الاولى ولا النافية الثانية معطوفة على الاولى والثانية مهملة لان من شروط (لا النافية للجنس) عدم تكرارها وعدم سبقها بحرف عطف.</a:t>
            </a:r>
            <a:endParaRPr lang="en-US" sz="1200" dirty="0">
              <a:ea typeface="Calibri"/>
              <a:cs typeface="Arial"/>
            </a:endParaRPr>
          </a:p>
          <a:p>
            <a:pPr algn="just">
              <a:lnSpc>
                <a:spcPct val="107000"/>
              </a:lnSpc>
              <a:spcAft>
                <a:spcPts val="800"/>
              </a:spcAft>
            </a:pPr>
            <a:r>
              <a:rPr lang="ar-SA" sz="1600" dirty="0">
                <a:ea typeface="Calibri"/>
              </a:rPr>
              <a:t>-الالف في (أبا) في جملة (لا أبا لك) هي علامة نصب في الاب والناصب للاسم (لا)النافية للجنس.</a:t>
            </a:r>
            <a:endParaRPr lang="en-US" sz="1200" dirty="0">
              <a:ea typeface="Calibri"/>
              <a:cs typeface="Arial"/>
            </a:endParaRPr>
          </a:p>
          <a:p>
            <a:pPr algn="just">
              <a:lnSpc>
                <a:spcPct val="107000"/>
              </a:lnSpc>
              <a:spcAft>
                <a:spcPts val="800"/>
              </a:spcAft>
            </a:pPr>
            <a:r>
              <a:rPr lang="ar-SA" sz="1600" dirty="0">
                <a:ea typeface="Calibri"/>
              </a:rPr>
              <a:t>-استخدم تقدير حرف الجر في الظروف المكانية في قولهم: داري خلفك اي معناها: داري من خلفك.</a:t>
            </a:r>
            <a:endParaRPr lang="en-US" sz="1200" dirty="0">
              <a:ea typeface="Calibri"/>
              <a:cs typeface="Arial"/>
            </a:endParaRPr>
          </a:p>
          <a:p>
            <a:pPr algn="just">
              <a:lnSpc>
                <a:spcPct val="107000"/>
              </a:lnSpc>
              <a:spcAft>
                <a:spcPts val="800"/>
              </a:spcAft>
            </a:pPr>
            <a:r>
              <a:rPr lang="ar-SA" sz="1600" dirty="0">
                <a:ea typeface="Calibri"/>
              </a:rPr>
              <a:t>-تجوزه إتباع المضاف آلية (هم) في الآية الكريمة (فظلت أعناقهم لها خاضعين) فجعل هم كناية عن القوم المضاف الى اعناقهم هو الموصوف وخاضعين صفة لهم وبهذا يجوز ان تكون الصفة للثاني (هم)وليس للأول (الأعناق) أي تقدير الكلام (القوم خاضعين) </a:t>
            </a:r>
            <a:r>
              <a:rPr lang="ar-SA" sz="1600" dirty="0" err="1">
                <a:ea typeface="Calibri"/>
              </a:rPr>
              <a:t>وليسلﻷعناق</a:t>
            </a:r>
            <a:r>
              <a:rPr lang="ar-SA" sz="1600" dirty="0">
                <a:ea typeface="Calibri"/>
              </a:rPr>
              <a:t> ويكون الإتباع في التذكير والجمع.</a:t>
            </a:r>
            <a:endParaRPr lang="en-US" sz="1200">
              <a:ea typeface="Calibri"/>
              <a:cs typeface="Arial"/>
            </a:endParaRPr>
          </a:p>
          <a:p>
            <a:endParaRPr lang="ar-IQ" sz="1600"/>
          </a:p>
        </p:txBody>
      </p:sp>
    </p:spTree>
    <p:extLst>
      <p:ext uri="{BB962C8B-B14F-4D97-AF65-F5344CB8AC3E}">
        <p14:creationId xmlns:p14="http://schemas.microsoft.com/office/powerpoint/2010/main" val="334635368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672</Words>
  <Application>Microsoft Office PowerPoint</Application>
  <PresentationFormat>عرض على الشاشة (3:4)‏</PresentationFormat>
  <Paragraphs>24</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الخامسة عشرة الشخصية الثالثة: أبو عمرو بن العلاء (ت154هـ)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الشخصية الثالثة: أبو عمرو بن العلاء (ت154هـ) </dc:title>
  <dc:creator>riyadh</dc:creator>
  <cp:lastModifiedBy>riyadh</cp:lastModifiedBy>
  <cp:revision>7</cp:revision>
  <dcterms:created xsi:type="dcterms:W3CDTF">2018-12-09T22:07:55Z</dcterms:created>
  <dcterms:modified xsi:type="dcterms:W3CDTF">2018-12-11T12:00:25Z</dcterms:modified>
</cp:coreProperties>
</file>