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SA" b="1" dirty="0">
                <a:ea typeface="Calibri"/>
                <a:cs typeface="Arial"/>
              </a:rPr>
              <a:t>المحاضرة </a:t>
            </a:r>
            <a:r>
              <a:rPr lang="ar-SA" b="1" dirty="0" smtClean="0">
                <a:ea typeface="Calibri"/>
                <a:cs typeface="Arial"/>
              </a:rPr>
              <a:t>ال</a:t>
            </a:r>
            <a:r>
              <a:rPr lang="ar-IQ" b="1" smtClean="0">
                <a:ea typeface="Calibri"/>
                <a:cs typeface="Arial"/>
              </a:rPr>
              <a:t>سادسة</a:t>
            </a:r>
            <a:r>
              <a:rPr lang="ar-SA" b="1" smtClean="0">
                <a:ea typeface="Calibri"/>
                <a:cs typeface="Arial"/>
              </a:rPr>
              <a:t> </a:t>
            </a:r>
            <a:r>
              <a:rPr lang="ar-SA" b="1" dirty="0" smtClean="0">
                <a:ea typeface="Calibri"/>
                <a:cs typeface="Arial"/>
              </a:rPr>
              <a:t>عشرة</a:t>
            </a:r>
            <a:r>
              <a:rPr lang="ar-IQ" b="1" dirty="0" smtClean="0">
                <a:ea typeface="Calibri"/>
                <a:cs typeface="Arial"/>
              </a:rPr>
              <a:t> </a:t>
            </a:r>
            <a:r>
              <a:rPr lang="ar-SA" b="1" dirty="0" smtClean="0">
                <a:ea typeface="Calibri"/>
                <a:cs typeface="Arial"/>
              </a:rPr>
              <a:t>:</a:t>
            </a:r>
            <a:r>
              <a:rPr lang="ar-IQ" b="1" dirty="0" smtClean="0">
                <a:ea typeface="Calibri"/>
                <a:cs typeface="Arial"/>
              </a:rPr>
              <a:t> </a:t>
            </a:r>
            <a:r>
              <a:rPr lang="ar-SA" b="1" dirty="0" smtClean="0">
                <a:ea typeface="Calibri"/>
                <a:cs typeface="Arial"/>
              </a:rPr>
              <a:t>الشخصية </a:t>
            </a:r>
            <a:r>
              <a:rPr lang="ar-SA" b="1" dirty="0">
                <a:ea typeface="Calibri"/>
                <a:cs typeface="Arial"/>
              </a:rPr>
              <a:t>الرابعة: يونس بن حبيب (ت182هـ):</a:t>
            </a:r>
            <a:r>
              <a:rPr lang="en-US" sz="2800" dirty="0">
                <a:ea typeface="Calibri"/>
                <a:cs typeface="Arial"/>
              </a:rPr>
              <a:t/>
            </a:r>
            <a:br>
              <a:rPr lang="en-US" sz="28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485196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7000"/>
              </a:lnSpc>
              <a:spcAft>
                <a:spcPts val="800"/>
              </a:spcAft>
            </a:pPr>
            <a:r>
              <a:rPr lang="ar-SA" dirty="0">
                <a:ea typeface="Calibri"/>
              </a:rPr>
              <a:t>هو عبد الرحمن بن يونس بن حبيب </a:t>
            </a:r>
            <a:r>
              <a:rPr lang="ar-SA" dirty="0" err="1">
                <a:ea typeface="Calibri"/>
              </a:rPr>
              <a:t>الضبي</a:t>
            </a:r>
            <a:r>
              <a:rPr lang="ar-SA" dirty="0">
                <a:ea typeface="Calibri"/>
              </a:rPr>
              <a:t> وكان كثير الحفظ لإشعار العرب وبخاصة الشاعر (رؤبة)واخذ مكان الخليل في تدريس الطلبة بعد وفاة الخليل وحلقة يونس مشهورة في البصرة ومن طلبته أبو عبيدة الذي اخذ علما كثيرا من علوم اللغة العربية كافة وتصدر بعد وفاة يونس هذه الحلقة الدراسية ومن كتب يونس (معاني القران) ولم يصل الينا و(كتاب اللغات)و (كتاب النوادر الكبير)و(كتاب النوادر الصغير)</a:t>
            </a:r>
            <a:r>
              <a:rPr lang="ar-IQ" dirty="0">
                <a:ea typeface="Calibri"/>
              </a:rPr>
              <a:t>.</a:t>
            </a:r>
            <a:endParaRPr lang="en-US" sz="2400" dirty="0">
              <a:ea typeface="Calibri"/>
              <a:cs typeface="Arial"/>
            </a:endParaRPr>
          </a:p>
          <a:p>
            <a:pPr algn="just">
              <a:lnSpc>
                <a:spcPct val="107000"/>
              </a:lnSpc>
              <a:spcAft>
                <a:spcPts val="800"/>
              </a:spcAft>
            </a:pPr>
            <a:r>
              <a:rPr lang="ar-SA" sz="3600" b="1" dirty="0">
                <a:ea typeface="Calibri"/>
              </a:rPr>
              <a:t>-مناظراته</a:t>
            </a:r>
            <a:r>
              <a:rPr lang="ar-IQ" sz="3600" b="1" dirty="0">
                <a:ea typeface="Calibri"/>
              </a:rPr>
              <a:t>:</a:t>
            </a:r>
            <a:endParaRPr lang="en-US" sz="2400" dirty="0">
              <a:ea typeface="Calibri"/>
              <a:cs typeface="Arial"/>
            </a:endParaRPr>
          </a:p>
          <a:p>
            <a:r>
              <a:rPr lang="ar-SA" dirty="0">
                <a:ea typeface="Calibri"/>
              </a:rPr>
              <a:t>كان كثير المناظرات مع النحاة الاخرين مثل الكسائي ومروان بن سعد وكان محور هذه المناظرات هو اللغة والنحو والغريب من كلام العرب ومن هذه المناظرات مناظرة مروان والكسائي عندما سأل مروان الكسائي عن (اي)ورأي الكسائي بأنها موصولة وإما رأي مروان فإنها منصوبة في قولهم (ضربت ايهم في الدار) واعتراض الكسائي على نصبها فعندما سأل مروان الكسائي عن عدم نصبها قال: هكذا </a:t>
            </a:r>
            <a:r>
              <a:rPr lang="ar-SA" dirty="0" err="1">
                <a:ea typeface="Calibri"/>
              </a:rPr>
              <a:t>خلفت.واغضب</a:t>
            </a:r>
            <a:r>
              <a:rPr lang="ar-SA" dirty="0">
                <a:ea typeface="Calibri"/>
              </a:rPr>
              <a:t> هذا الكلام يونس لأنهم اغضبوا الكسائي وهو لا يعتمد ألا على الدليل في أحكامه النحوية.</a:t>
            </a:r>
            <a:endParaRPr lang="ar-IQ" dirty="0"/>
          </a:p>
        </p:txBody>
      </p:sp>
    </p:spTree>
    <p:extLst>
      <p:ext uri="{BB962C8B-B14F-4D97-AF65-F5344CB8AC3E}">
        <p14:creationId xmlns:p14="http://schemas.microsoft.com/office/powerpoint/2010/main" val="444786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algn="just">
              <a:lnSpc>
                <a:spcPct val="107000"/>
              </a:lnSpc>
              <a:spcAft>
                <a:spcPts val="800"/>
              </a:spcAft>
            </a:pPr>
            <a:r>
              <a:rPr lang="ar-SA" dirty="0">
                <a:ea typeface="Calibri"/>
              </a:rPr>
              <a:t>اهم خصائص منهج يونس النحوي.</a:t>
            </a:r>
            <a:endParaRPr lang="en-US" sz="2400" dirty="0">
              <a:ea typeface="Calibri"/>
              <a:cs typeface="Arial"/>
            </a:endParaRPr>
          </a:p>
          <a:p>
            <a:pPr algn="just">
              <a:lnSpc>
                <a:spcPct val="107000"/>
              </a:lnSpc>
              <a:spcAft>
                <a:spcPts val="800"/>
              </a:spcAft>
            </a:pPr>
            <a:r>
              <a:rPr lang="ar-SA" dirty="0">
                <a:ea typeface="Calibri"/>
              </a:rPr>
              <a:t>1-اعتمد على السماع والاستقراء وهما يمثلان المنهج الوصفي ونقل شواهد كثيرة يعتمد فيها على (رؤبة)من دون ان يعلق عليها بصح أو خطأ وكان يعتمد على السماع أكثر من القياس لتخريج شواهد القران الكريم.</a:t>
            </a:r>
            <a:endParaRPr lang="en-US" sz="2400" dirty="0">
              <a:ea typeface="Calibri"/>
              <a:cs typeface="Arial"/>
            </a:endParaRPr>
          </a:p>
          <a:p>
            <a:pPr algn="just">
              <a:lnSpc>
                <a:spcPct val="107000"/>
              </a:lnSpc>
              <a:spcAft>
                <a:spcPts val="800"/>
              </a:spcAft>
            </a:pPr>
            <a:r>
              <a:rPr lang="ar-SA" dirty="0">
                <a:ea typeface="Calibri"/>
              </a:rPr>
              <a:t>-كان لا يجيز النصب في المستثنى أذ تقدم على المستثنى منه ويجيز فيه الصفة لأنه اعتمد على قول العرب (مالي الا ابوك أحد).</a:t>
            </a:r>
            <a:endParaRPr lang="en-US" sz="2400" dirty="0">
              <a:ea typeface="Calibri"/>
              <a:cs typeface="Arial"/>
            </a:endParaRPr>
          </a:p>
          <a:p>
            <a:pPr algn="just">
              <a:lnSpc>
                <a:spcPct val="107000"/>
              </a:lnSpc>
              <a:spcAft>
                <a:spcPts val="800"/>
              </a:spcAft>
            </a:pPr>
            <a:r>
              <a:rPr lang="ar-SA" dirty="0">
                <a:ea typeface="Calibri"/>
              </a:rPr>
              <a:t>-لا يلغي الياء في (يا عباد فاتقون) اي قراءته هي (يا عبادي فاتقوني).</a:t>
            </a:r>
            <a:endParaRPr lang="en-US" sz="2400" dirty="0">
              <a:ea typeface="Calibri"/>
              <a:cs typeface="Arial"/>
            </a:endParaRPr>
          </a:p>
          <a:p>
            <a:pPr algn="just">
              <a:lnSpc>
                <a:spcPct val="107000"/>
              </a:lnSpc>
              <a:spcAft>
                <a:spcPts val="800"/>
              </a:spcAft>
            </a:pPr>
            <a:r>
              <a:rPr lang="ar-SA" dirty="0">
                <a:ea typeface="Calibri"/>
              </a:rPr>
              <a:t>-يجيز مجيء (الذي)وهو اسم موصول كحرف مصدري يشبه (ان)و(ما) في قوله تعالى (وذلك الذي يبشر الله عباده).</a:t>
            </a:r>
            <a:endParaRPr lang="en-US" sz="2400" dirty="0">
              <a:ea typeface="Calibri"/>
              <a:cs typeface="Arial"/>
            </a:endParaRPr>
          </a:p>
          <a:p>
            <a:pPr algn="just">
              <a:lnSpc>
                <a:spcPct val="107000"/>
              </a:lnSpc>
              <a:spcAft>
                <a:spcPts val="800"/>
              </a:spcAft>
            </a:pPr>
            <a:r>
              <a:rPr lang="ar-SA" dirty="0">
                <a:ea typeface="Calibri"/>
              </a:rPr>
              <a:t>-انكاره (اما)الثانية ان تكون عاطفة في مثل:(جاء إما زيد وإما عمرو) لأنه لا يجمع حرفان بمعنى واحد بقصد مع (اما)الواو.</a:t>
            </a:r>
            <a:endParaRPr lang="en-US" sz="2400" dirty="0">
              <a:ea typeface="Calibri"/>
              <a:cs typeface="Arial"/>
            </a:endParaRPr>
          </a:p>
          <a:p>
            <a:pPr algn="just">
              <a:lnSpc>
                <a:spcPct val="107000"/>
              </a:lnSpc>
              <a:spcAft>
                <a:spcPts val="800"/>
              </a:spcAft>
            </a:pPr>
            <a:r>
              <a:rPr lang="ar-SA" dirty="0">
                <a:ea typeface="Calibri"/>
              </a:rPr>
              <a:t>-انكاره ان تكون (لكن)في (ما قام زيد ولكن عمرو) حرفا للعطف للسبب نفسه في المثال السابق بعد لاجتماعهما مع الواو ولا يجمع حرفان بمعنى واحد كحرفي العطف او حرفي الاستفهام.</a:t>
            </a:r>
            <a:endParaRPr lang="en-US" sz="2400" dirty="0">
              <a:ea typeface="Calibri"/>
              <a:cs typeface="Arial"/>
            </a:endParaRPr>
          </a:p>
          <a:p>
            <a:pPr algn="just">
              <a:lnSpc>
                <a:spcPct val="107000"/>
              </a:lnSpc>
              <a:spcAft>
                <a:spcPts val="800"/>
              </a:spcAft>
            </a:pPr>
            <a:r>
              <a:rPr lang="ar-SA" dirty="0">
                <a:ea typeface="Calibri"/>
              </a:rPr>
              <a:t>2-استخدام التعليل في مسائل منها.</a:t>
            </a:r>
            <a:endParaRPr lang="en-US" sz="2400" dirty="0">
              <a:ea typeface="Calibri"/>
              <a:cs typeface="Arial"/>
            </a:endParaRPr>
          </a:p>
          <a:p>
            <a:pPr algn="just">
              <a:lnSpc>
                <a:spcPct val="107000"/>
              </a:lnSpc>
              <a:spcAft>
                <a:spcPts val="800"/>
              </a:spcAft>
            </a:pPr>
            <a:r>
              <a:rPr lang="ar-SA" dirty="0">
                <a:ea typeface="Calibri"/>
              </a:rPr>
              <a:t>أ-منع صرف كلمة (قدام)وقال (</a:t>
            </a:r>
            <a:r>
              <a:rPr lang="ar-SA" dirty="0" err="1">
                <a:ea typeface="Calibri"/>
              </a:rPr>
              <a:t>مم</a:t>
            </a:r>
            <a:r>
              <a:rPr lang="ar-SA" dirty="0">
                <a:ea typeface="Calibri"/>
              </a:rPr>
              <a:t> قدام) وسبب منع صرفها للتأنيث فالحكم منع الصرف والعلة في ذلك التأنيث.</a:t>
            </a:r>
            <a:endParaRPr lang="en-US" sz="2400" dirty="0">
              <a:ea typeface="Calibri"/>
              <a:cs typeface="Arial"/>
            </a:endParaRPr>
          </a:p>
          <a:p>
            <a:pPr algn="just">
              <a:lnSpc>
                <a:spcPct val="107000"/>
              </a:lnSpc>
              <a:spcAft>
                <a:spcPts val="800"/>
              </a:spcAft>
            </a:pPr>
            <a:r>
              <a:rPr lang="ar-SA" dirty="0">
                <a:ea typeface="Calibri"/>
              </a:rPr>
              <a:t>ب-علل قول بعضهم (من انت زيدا) وهذا خطأ لكنه قدر له عاملا بقوله:(من انت تذكر زيدا) والعلة حذف الفعل العامل للنصب لكثرة الاستعمال.</a:t>
            </a:r>
            <a:endParaRPr lang="en-US" sz="2400" dirty="0">
              <a:ea typeface="Calibri"/>
              <a:cs typeface="Arial"/>
            </a:endParaRPr>
          </a:p>
          <a:p>
            <a:endParaRPr lang="ar-IQ" dirty="0"/>
          </a:p>
        </p:txBody>
      </p:sp>
    </p:spTree>
    <p:extLst>
      <p:ext uri="{BB962C8B-B14F-4D97-AF65-F5344CB8AC3E}">
        <p14:creationId xmlns:p14="http://schemas.microsoft.com/office/powerpoint/2010/main" val="2542071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algn="just">
              <a:lnSpc>
                <a:spcPct val="107000"/>
              </a:lnSpc>
              <a:spcAft>
                <a:spcPts val="800"/>
              </a:spcAft>
            </a:pPr>
            <a:r>
              <a:rPr lang="ar-SA" dirty="0">
                <a:ea typeface="Calibri"/>
              </a:rPr>
              <a:t>3-استخدام التأويل في رد الظواهر اللغوية والنحوية وارجاعها للقاعدة الصحيحة ومثال ذلك:</a:t>
            </a:r>
            <a:endParaRPr lang="en-US" sz="2400" dirty="0">
              <a:ea typeface="Calibri"/>
              <a:cs typeface="Arial"/>
            </a:endParaRPr>
          </a:p>
          <a:p>
            <a:pPr algn="just">
              <a:lnSpc>
                <a:spcPct val="107000"/>
              </a:lnSpc>
              <a:spcAft>
                <a:spcPts val="800"/>
              </a:spcAft>
            </a:pPr>
            <a:r>
              <a:rPr lang="ar-SA" dirty="0">
                <a:ea typeface="Calibri"/>
              </a:rPr>
              <a:t>أ-يستخدم العرب بعد (لولا) ضمائر الرفع المنفصلة مثل هو -انا ...الخ ولا يذكر بعد لولا ضمير متصل كما في قول يزيد بن الحكم</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وكم موطن لولاي طحت كما هوى                                   بإجرامه من قلة النيق منهوبي</a:t>
            </a:r>
            <a:endParaRPr lang="en-US" sz="2400" dirty="0">
              <a:ea typeface="Calibri"/>
              <a:cs typeface="Arial"/>
            </a:endParaRPr>
          </a:p>
          <a:p>
            <a:pPr algn="just">
              <a:lnSpc>
                <a:spcPct val="107000"/>
              </a:lnSpc>
              <a:spcAft>
                <a:spcPts val="800"/>
              </a:spcAft>
            </a:pPr>
            <a:r>
              <a:rPr lang="ar-SA" dirty="0">
                <a:ea typeface="Calibri"/>
              </a:rPr>
              <a:t>وكان لابد أن </a:t>
            </a:r>
            <a:r>
              <a:rPr lang="ar-SA" dirty="0" err="1">
                <a:ea typeface="Calibri"/>
              </a:rPr>
              <a:t>يأول</a:t>
            </a:r>
            <a:r>
              <a:rPr lang="ar-SA" dirty="0">
                <a:ea typeface="Calibri"/>
              </a:rPr>
              <a:t> المسألة فقال: آن لولا: هو حرف جر والياء ضمير متصل في محل جر</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ب-قول الشاعر</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يا شاعرا لا شاعر اليوم مثله          جرير ولكن في كليب تواضع</a:t>
            </a:r>
            <a:endParaRPr lang="en-US" sz="2400" dirty="0">
              <a:ea typeface="Calibri"/>
              <a:cs typeface="Arial"/>
            </a:endParaRPr>
          </a:p>
          <a:p>
            <a:pPr algn="just">
              <a:lnSpc>
                <a:spcPct val="107000"/>
              </a:lnSpc>
              <a:spcAft>
                <a:spcPts val="800"/>
              </a:spcAft>
            </a:pPr>
            <a:r>
              <a:rPr lang="ar-SA" dirty="0">
                <a:ea typeface="Calibri"/>
              </a:rPr>
              <a:t>المفروض يقول: يا شاعر: منادى نكرة مقصودة مبني على الضم في </a:t>
            </a:r>
            <a:r>
              <a:rPr lang="ar-SA" dirty="0" err="1">
                <a:ea typeface="Calibri"/>
              </a:rPr>
              <a:t>محلنصب</a:t>
            </a:r>
            <a:r>
              <a:rPr lang="ar-SA" dirty="0">
                <a:ea typeface="Calibri"/>
              </a:rPr>
              <a:t>.</a:t>
            </a:r>
            <a:endParaRPr lang="en-US" sz="2400" dirty="0">
              <a:ea typeface="Calibri"/>
              <a:cs typeface="Arial"/>
            </a:endParaRPr>
          </a:p>
          <a:p>
            <a:pPr algn="just">
              <a:lnSpc>
                <a:spcPct val="107000"/>
              </a:lnSpc>
              <a:spcAft>
                <a:spcPts val="800"/>
              </a:spcAft>
            </a:pPr>
            <a:r>
              <a:rPr lang="ar-SA" dirty="0">
                <a:ea typeface="Calibri"/>
              </a:rPr>
              <a:t>وتأول يونس فقال ان(شاعرا) تميز وقدر كلاما قبل الشاعر لكي يصح ان يكون تميزا فقال أصل الكلام:(يا قائل الشعر حسبك به شاعرا).</a:t>
            </a:r>
            <a:endParaRPr lang="en-US" sz="2400" dirty="0">
              <a:ea typeface="Calibri"/>
              <a:cs typeface="Arial"/>
            </a:endParaRPr>
          </a:p>
          <a:p>
            <a:pPr algn="just">
              <a:lnSpc>
                <a:spcPct val="107000"/>
              </a:lnSpc>
              <a:spcAft>
                <a:spcPts val="800"/>
              </a:spcAft>
            </a:pPr>
            <a:r>
              <a:rPr lang="ar-SA" dirty="0">
                <a:ea typeface="Calibri"/>
              </a:rPr>
              <a:t>4-استخدم القياس حيث قاس لبيك واصلها (لبى)على (عليك)واصلها (على) لكي يستدل على قلب الالف من (لبى)الى ياء في (لبيك)</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5-استخدم الافتراض: وهو ان يفترض استعمال كلمة او اسلوب معين ثم يبني لهذا المفترض قاعدة وهذا جزء من القياس والتعليل.</a:t>
            </a:r>
            <a:endParaRPr lang="en-US" sz="2400" dirty="0">
              <a:ea typeface="Calibri"/>
              <a:cs typeface="Arial"/>
            </a:endParaRPr>
          </a:p>
          <a:p>
            <a:endParaRPr lang="ar-IQ" dirty="0"/>
          </a:p>
        </p:txBody>
      </p:sp>
    </p:spTree>
    <p:extLst>
      <p:ext uri="{BB962C8B-B14F-4D97-AF65-F5344CB8AC3E}">
        <p14:creationId xmlns:p14="http://schemas.microsoft.com/office/powerpoint/2010/main" val="2699572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07000"/>
              </a:lnSpc>
              <a:spcAft>
                <a:spcPts val="800"/>
              </a:spcAft>
            </a:pPr>
            <a:r>
              <a:rPr lang="ar-SA" dirty="0">
                <a:ea typeface="Calibri"/>
              </a:rPr>
              <a:t>ومثال ذلك: -يقول سيبويه: افتراض رجلا اسمه (قبائل)وتصغير(</a:t>
            </a:r>
            <a:r>
              <a:rPr lang="ar-SA" dirty="0" err="1">
                <a:ea typeface="Calibri"/>
              </a:rPr>
              <a:t>قبيئل</a:t>
            </a:r>
            <a:r>
              <a:rPr lang="ar-SA" dirty="0">
                <a:ea typeface="Calibri"/>
              </a:rPr>
              <a:t>)وان شئت (</a:t>
            </a:r>
            <a:r>
              <a:rPr lang="ar-SA" dirty="0" err="1">
                <a:ea typeface="Calibri"/>
              </a:rPr>
              <a:t>قبيئيل</a:t>
            </a:r>
            <a:r>
              <a:rPr lang="ar-SA" dirty="0">
                <a:ea typeface="Calibri"/>
              </a:rPr>
              <a:t>)عوضا عن الحذف وحذف الالف اولى من الهمزة وعليه الخليل اي حذف الالف من قبائل ولم يحذف الهمزة فطبق هذه المسألة على تصغير الاسماء الاخرى من خلال قاعدة مفترضة.</a:t>
            </a:r>
            <a:endParaRPr lang="en-US" sz="2400" dirty="0">
              <a:ea typeface="Calibri"/>
              <a:cs typeface="Arial"/>
            </a:endParaRPr>
          </a:p>
          <a:p>
            <a:pPr algn="just">
              <a:lnSpc>
                <a:spcPct val="107000"/>
              </a:lnSpc>
              <a:spcAft>
                <a:spcPts val="800"/>
              </a:spcAft>
            </a:pPr>
            <a:r>
              <a:rPr lang="ar-SA" dirty="0">
                <a:ea typeface="Calibri"/>
              </a:rPr>
              <a:t>واما رأي يونس فهو ضم أول الكلمة المصغرة وحذف الهمزة فتكون (قبيل)لان الهمزة عنده زائدة لأنه ارجع (قبيل) إلى قبيلة وليس قبائل. اي قاس على المفرد ولم يقس على الجمع</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-افترض اسم رجل ب(جوار) فرأى الخليل وسيبويه يكون بحذف الياء لأنه ممنوع من الصرف ورأي يونس هو اثبات الياء في (جواري)في حالة الرفع والجر.</a:t>
            </a:r>
            <a:endParaRPr lang="en-US" sz="2400" dirty="0">
              <a:ea typeface="Calibri"/>
              <a:cs typeface="Arial"/>
            </a:endParaRPr>
          </a:p>
          <a:p>
            <a:pPr algn="just">
              <a:lnSpc>
                <a:spcPct val="107000"/>
              </a:lnSpc>
              <a:spcAft>
                <a:spcPts val="800"/>
              </a:spcAft>
            </a:pPr>
            <a:r>
              <a:rPr lang="ar-SA" dirty="0">
                <a:ea typeface="Calibri"/>
              </a:rPr>
              <a:t>ومن مسائل يونس نستدل على انه احتج بالسماع. والمسائل التي خرج بها عن السماع المعروف. كان بسبب اعتماده على الشاعر المعروف (رؤبة) رؤبة يعتمد على الغريب.</a:t>
            </a:r>
            <a:endParaRPr lang="en-US" sz="2400" dirty="0">
              <a:ea typeface="Calibri"/>
              <a:cs typeface="Arial"/>
            </a:endParaRPr>
          </a:p>
          <a:p>
            <a:pPr>
              <a:lnSpc>
                <a:spcPct val="115000"/>
              </a:lnSpc>
              <a:spcAft>
                <a:spcPts val="1000"/>
              </a:spcAft>
            </a:pPr>
            <a:r>
              <a:rPr lang="en-US" sz="2400" dirty="0">
                <a:ea typeface="Calibri"/>
                <a:cs typeface="Arial"/>
              </a:rPr>
              <a:t> </a:t>
            </a:r>
          </a:p>
          <a:p>
            <a:pPr>
              <a:lnSpc>
                <a:spcPct val="115000"/>
              </a:lnSpc>
              <a:spcAft>
                <a:spcPts val="1000"/>
              </a:spcAft>
            </a:pPr>
            <a:r>
              <a:rPr lang="en-US" sz="2400">
                <a:ea typeface="Calibri"/>
                <a:cs typeface="Arial"/>
              </a:rPr>
              <a:t> </a:t>
            </a:r>
          </a:p>
          <a:p>
            <a:endParaRPr lang="ar-IQ"/>
          </a:p>
        </p:txBody>
      </p:sp>
    </p:spTree>
    <p:extLst>
      <p:ext uri="{BB962C8B-B14F-4D97-AF65-F5344CB8AC3E}">
        <p14:creationId xmlns:p14="http://schemas.microsoft.com/office/powerpoint/2010/main" val="335583627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709</Words>
  <Application>Microsoft Office PowerPoint</Application>
  <PresentationFormat>عرض على الشاشة (3:4)‏</PresentationFormat>
  <Paragraphs>30</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السادسة عشرة : الشخصية الرابعة: يونس بن حبيب (ت182هـ):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عشرة:الشخصية الرابعة: يونس بن حبيب (ت182هـ): </dc:title>
  <dc:creator>riyadh</dc:creator>
  <cp:lastModifiedBy>riyadh</cp:lastModifiedBy>
  <cp:revision>3</cp:revision>
  <dcterms:created xsi:type="dcterms:W3CDTF">2018-12-10T09:59:41Z</dcterms:created>
  <dcterms:modified xsi:type="dcterms:W3CDTF">2018-12-11T12:01:02Z</dcterms:modified>
</cp:coreProperties>
</file>