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IQ" b="1">
                <a:ea typeface="Calibri"/>
                <a:cs typeface="Arial"/>
              </a:rPr>
              <a:t>المحاضرة </a:t>
            </a:r>
            <a:r>
              <a:rPr lang="ar-IQ" b="1" smtClean="0">
                <a:ea typeface="Calibri"/>
                <a:cs typeface="Arial"/>
              </a:rPr>
              <a:t>السابعة  </a:t>
            </a:r>
            <a:r>
              <a:rPr lang="ar-IQ" b="1" dirty="0">
                <a:ea typeface="Calibri"/>
                <a:cs typeface="Arial"/>
              </a:rPr>
              <a:t>عشرة : </a:t>
            </a:r>
            <a:r>
              <a:rPr lang="ar-SA" b="1" dirty="0">
                <a:ea typeface="Calibri"/>
                <a:cs typeface="Arial"/>
              </a:rPr>
              <a:t>تطور النحو البصري عند الخليل.</a:t>
            </a:r>
            <a:r>
              <a:rPr lang="en-US" sz="2800" dirty="0">
                <a:ea typeface="Calibri"/>
                <a:cs typeface="Arial"/>
              </a:rPr>
              <a:t/>
            </a:r>
            <a:br>
              <a:rPr lang="en-US" sz="28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42831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7000"/>
              </a:lnSpc>
              <a:spcAft>
                <a:spcPts val="800"/>
              </a:spcAft>
            </a:pPr>
            <a:r>
              <a:rPr lang="ar-SA" dirty="0">
                <a:ea typeface="Calibri"/>
              </a:rPr>
              <a:t>وصل النحو الى الخليل وتلاميذه بعد ان قطع شوطا من التطور بفضل هؤلاء العلماء الذين درسناهم ومن عاصرهم من العلماء المغمورين واعتمد هؤلاء الاعلام على سماع لغة العرب الفصيحة وآيات القران الكريم وقراءاته والشعر وما فيها من ظواهر ووضعوا الاقيسة </a:t>
            </a:r>
            <a:r>
              <a:rPr lang="ar-SA" dirty="0" err="1">
                <a:ea typeface="Calibri"/>
              </a:rPr>
              <a:t>واﻷصول</a:t>
            </a:r>
            <a:r>
              <a:rPr lang="ar-SA" dirty="0">
                <a:ea typeface="Calibri"/>
              </a:rPr>
              <a:t> والقواعد عندما سمعوا تلك الشواهد ولإثبات تلك القواعد استخدموا القياس والتعليل والافتراض والاستنباط والقول بالعوامل وتقديرها وأكمل الخليل ما وضعه النحاة السابقون له ونتيجة هذا الاكمال والتطور ظهر لنا (الكتاب) لسيبويه.</a:t>
            </a:r>
            <a:endParaRPr lang="en-US" sz="2400" dirty="0">
              <a:ea typeface="Calibri"/>
              <a:cs typeface="Arial"/>
            </a:endParaRPr>
          </a:p>
          <a:p>
            <a:pPr algn="just">
              <a:lnSpc>
                <a:spcPct val="107000"/>
              </a:lnSpc>
              <a:spcAft>
                <a:spcPts val="800"/>
              </a:spcAft>
            </a:pPr>
            <a:r>
              <a:rPr lang="ar-SA" sz="3600" b="1" dirty="0">
                <a:ea typeface="Calibri"/>
              </a:rPr>
              <a:t>-الخليل بن احمد الفراهيدي (ت175هـ):</a:t>
            </a:r>
            <a:endParaRPr lang="en-US" sz="2400" dirty="0">
              <a:ea typeface="Calibri"/>
              <a:cs typeface="Arial"/>
            </a:endParaRPr>
          </a:p>
          <a:p>
            <a:pPr algn="just">
              <a:lnSpc>
                <a:spcPct val="107000"/>
              </a:lnSpc>
              <a:spcAft>
                <a:spcPts val="800"/>
              </a:spcAft>
            </a:pPr>
            <a:r>
              <a:rPr lang="ar-SA" dirty="0">
                <a:ea typeface="Calibri"/>
              </a:rPr>
              <a:t>هو الخليل بن احمد بن عبد الرحمن الازدي الفراهيدي ولد سنة(100هـ) واصله من عمان وقضى شبابه في البصرة وكان اعلم الناس واذكارهم وأنبههم ومن اكثرهم ورعا وزهدا في مباهج الحياة والسلطان وانصرف الى العلم وكان يحج بين عام واخر وهذا يدل على ان علمه جاء من إيمانه المتين بالله سبحانه وتعالى</a:t>
            </a:r>
            <a:r>
              <a:rPr lang="ar-IQ" dirty="0">
                <a:ea typeface="Calibri"/>
              </a:rPr>
              <a:t>.</a:t>
            </a:r>
            <a:endParaRPr lang="en-US" sz="2400" dirty="0">
              <a:ea typeface="Calibri"/>
              <a:cs typeface="Arial"/>
            </a:endParaRPr>
          </a:p>
          <a:p>
            <a:endParaRPr lang="ar-IQ" dirty="0"/>
          </a:p>
        </p:txBody>
      </p:sp>
    </p:spTree>
    <p:extLst>
      <p:ext uri="{BB962C8B-B14F-4D97-AF65-F5344CB8AC3E}">
        <p14:creationId xmlns:p14="http://schemas.microsoft.com/office/powerpoint/2010/main" val="3112691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algn="just">
              <a:lnSpc>
                <a:spcPct val="107000"/>
              </a:lnSpc>
              <a:spcAft>
                <a:spcPts val="800"/>
              </a:spcAft>
            </a:pPr>
            <a:r>
              <a:rPr lang="ar-SA" sz="3600" b="1" dirty="0">
                <a:ea typeface="Calibri"/>
              </a:rPr>
              <a:t>س: ماهي أهم أعمال الخليل؟</a:t>
            </a:r>
            <a:endParaRPr lang="en-US" sz="2400" dirty="0">
              <a:ea typeface="Calibri"/>
              <a:cs typeface="Arial"/>
            </a:endParaRPr>
          </a:p>
          <a:p>
            <a:pPr algn="just">
              <a:lnSpc>
                <a:spcPct val="107000"/>
              </a:lnSpc>
              <a:spcAft>
                <a:spcPts val="800"/>
              </a:spcAft>
            </a:pPr>
            <a:r>
              <a:rPr lang="ar-SA" sz="3600" b="1" dirty="0">
                <a:ea typeface="Calibri"/>
              </a:rPr>
              <a:t>الجواب</a:t>
            </a:r>
            <a:r>
              <a:rPr lang="ar-IQ" sz="3600" b="1" dirty="0">
                <a:ea typeface="Calibri"/>
              </a:rPr>
              <a:t>:</a:t>
            </a:r>
            <a:endParaRPr lang="en-US" sz="2400" dirty="0">
              <a:ea typeface="Calibri"/>
              <a:cs typeface="Arial"/>
            </a:endParaRPr>
          </a:p>
          <a:p>
            <a:pPr algn="just">
              <a:lnSpc>
                <a:spcPct val="107000"/>
              </a:lnSpc>
              <a:spcAft>
                <a:spcPts val="800"/>
              </a:spcAft>
            </a:pPr>
            <a:r>
              <a:rPr lang="ar-SA" dirty="0">
                <a:ea typeface="Calibri"/>
              </a:rPr>
              <a:t>-ابتدع الخليل ترتيب المعجم في معجم(العين)حيث رتب معجمه حسب مخارج الحروف فابتدأ بالعين وهي أحد حروف الحلق وهي (ع غ ح خ ق ها والهمزة) وبعد هذه الحروف رتب مخارج حروف اخرى حسب قربها من الحلق</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-ألف كتبا كثيرة لم يصل الينا منها الا القليل وهي (في العوامل) و(العين)و(الشواهد)وفي الموسيقى والنغم والايقاع.</a:t>
            </a:r>
            <a:endParaRPr lang="en-US" sz="2400" dirty="0">
              <a:ea typeface="Calibri"/>
              <a:cs typeface="Arial"/>
            </a:endParaRPr>
          </a:p>
          <a:p>
            <a:pPr algn="just">
              <a:lnSpc>
                <a:spcPct val="107000"/>
              </a:lnSpc>
              <a:spcAft>
                <a:spcPts val="800"/>
              </a:spcAft>
            </a:pPr>
            <a:r>
              <a:rPr lang="ar-SA" dirty="0">
                <a:ea typeface="Calibri"/>
              </a:rPr>
              <a:t>-طور النحو ووضع أصوله وقواعده الحقيقة وهذا واضح في كتاب سيبويه: وهو مختصر آراء الخليل فكان سيبويه طالبا في حلقة الخليل واخذ علمه منه وجمع علم الخليل في هذا الكتاب وتمثل آراء الخليل العمود الفقري للكتاب فقد ذكره أكثر من خمسمئة مرة في كتابه</a:t>
            </a:r>
            <a:r>
              <a:rPr lang="ar-IQ" dirty="0">
                <a:ea typeface="Calibri"/>
              </a:rPr>
              <a:t>.</a:t>
            </a:r>
            <a:endParaRPr lang="en-US" sz="2400" dirty="0">
              <a:ea typeface="Calibri"/>
              <a:cs typeface="Arial"/>
            </a:endParaRPr>
          </a:p>
          <a:p>
            <a:pPr algn="just">
              <a:lnSpc>
                <a:spcPct val="107000"/>
              </a:lnSpc>
              <a:spcAft>
                <a:spcPts val="800"/>
              </a:spcAft>
            </a:pPr>
            <a:r>
              <a:rPr lang="en-US" dirty="0">
                <a:ea typeface="Calibri"/>
                <a:cs typeface="Arial"/>
              </a:rPr>
              <a:t>-</a:t>
            </a:r>
            <a:r>
              <a:rPr lang="ar-SA" dirty="0">
                <a:ea typeface="Calibri"/>
              </a:rPr>
              <a:t>له الكثير من الآراء في علوك اللغة العربية كافة من شعر ونحو وصرف وصوت ولغة وفقه وقراءات وتفسير بل هو موسوعة علمية وكان الخليل متابعا </a:t>
            </a:r>
            <a:r>
              <a:rPr lang="ar-SA" dirty="0" err="1">
                <a:ea typeface="Calibri"/>
              </a:rPr>
              <a:t>ﻷقوال</a:t>
            </a:r>
            <a:r>
              <a:rPr lang="ar-SA" dirty="0">
                <a:ea typeface="Calibri"/>
              </a:rPr>
              <a:t> أساتذته النحاة السابقين وأكمل مسيرتهم حتى نضج النحو وطور القياس والعلل ووضع </a:t>
            </a:r>
            <a:r>
              <a:rPr lang="ar-SA" dirty="0" err="1">
                <a:ea typeface="Calibri"/>
              </a:rPr>
              <a:t>اﻷصول</a:t>
            </a:r>
            <a:r>
              <a:rPr lang="ar-SA" dirty="0">
                <a:ea typeface="Calibri"/>
              </a:rPr>
              <a:t> النحوية حتى لا يخطأ الناس والنحاة في الكلام وعن طريق اصول النحو تثبت القواعد النحوية ولم يبلغ النحو النضج الا على يديه حتى عد الخليل أعظم نحوي عرفته </a:t>
            </a:r>
            <a:r>
              <a:rPr lang="ar-SA" dirty="0" err="1">
                <a:ea typeface="Calibri"/>
              </a:rPr>
              <a:t>اﻷرض</a:t>
            </a:r>
            <a:r>
              <a:rPr lang="ar-IQ" dirty="0">
                <a:ea typeface="Calibri"/>
              </a:rPr>
              <a:t>.</a:t>
            </a:r>
            <a:endParaRPr lang="en-US" sz="2400" dirty="0">
              <a:ea typeface="Calibri"/>
              <a:cs typeface="Arial"/>
            </a:endParaRPr>
          </a:p>
          <a:p>
            <a:endParaRPr lang="ar-IQ" dirty="0"/>
          </a:p>
        </p:txBody>
      </p:sp>
    </p:spTree>
    <p:extLst>
      <p:ext uri="{BB962C8B-B14F-4D97-AF65-F5344CB8AC3E}">
        <p14:creationId xmlns:p14="http://schemas.microsoft.com/office/powerpoint/2010/main" val="4160131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algn="just">
              <a:lnSpc>
                <a:spcPct val="107000"/>
              </a:lnSpc>
              <a:spcAft>
                <a:spcPts val="800"/>
              </a:spcAft>
            </a:pPr>
            <a:r>
              <a:rPr lang="ar-SA" sz="3600" b="1" dirty="0">
                <a:ea typeface="Calibri"/>
              </a:rPr>
              <a:t>علل: الخليل أعظم نحوي عرفته </a:t>
            </a:r>
            <a:r>
              <a:rPr lang="ar-SA" sz="3600" b="1" dirty="0" err="1">
                <a:ea typeface="Calibri"/>
              </a:rPr>
              <a:t>اﻷرض</a:t>
            </a:r>
            <a:r>
              <a:rPr lang="ar-SA" sz="3600" b="1" dirty="0">
                <a:ea typeface="Calibri"/>
              </a:rPr>
              <a:t>. أو لم يكن هناك نحوي اعلم منه</a:t>
            </a:r>
            <a:r>
              <a:rPr lang="ar-IQ" sz="3600" b="1" dirty="0">
                <a:ea typeface="Calibri"/>
              </a:rPr>
              <a:t>.</a:t>
            </a:r>
            <a:endParaRPr lang="en-US" sz="2400" dirty="0">
              <a:ea typeface="Calibri"/>
              <a:cs typeface="Arial"/>
            </a:endParaRPr>
          </a:p>
          <a:p>
            <a:pPr algn="just">
              <a:lnSpc>
                <a:spcPct val="107000"/>
              </a:lnSpc>
              <a:spcAft>
                <a:spcPts val="800"/>
              </a:spcAft>
            </a:pPr>
            <a:r>
              <a:rPr lang="ar-SA" sz="3600" b="1" dirty="0">
                <a:ea typeface="Calibri"/>
              </a:rPr>
              <a:t>الجواب: ان هذه الاقوال صحيحة. </a:t>
            </a:r>
            <a:r>
              <a:rPr lang="ar-SA" sz="3600" b="1" dirty="0" err="1">
                <a:ea typeface="Calibri"/>
              </a:rPr>
              <a:t>ﻷسباب</a:t>
            </a:r>
            <a:r>
              <a:rPr lang="ar-SA" sz="3600" b="1" dirty="0">
                <a:ea typeface="Calibri"/>
              </a:rPr>
              <a:t> وهي</a:t>
            </a:r>
            <a:r>
              <a:rPr lang="ar-IQ" sz="3600" b="1" dirty="0">
                <a:ea typeface="Calibri"/>
              </a:rPr>
              <a:t>:</a:t>
            </a:r>
            <a:endParaRPr lang="en-US" sz="2400" dirty="0">
              <a:ea typeface="Calibri"/>
              <a:cs typeface="Arial"/>
            </a:endParaRPr>
          </a:p>
          <a:p>
            <a:pPr algn="just">
              <a:lnSpc>
                <a:spcPct val="107000"/>
              </a:lnSpc>
              <a:spcAft>
                <a:spcPts val="800"/>
              </a:spcAft>
            </a:pPr>
            <a:r>
              <a:rPr lang="ar-IQ" dirty="0">
                <a:ea typeface="Calibri"/>
              </a:rPr>
              <a:t>1-جهود الخليل البارزة في النحو والصرف والصوت واللغة وحتى في الشعر والأدب وعلوم القران الكريم، ومن هذه الجهود.</a:t>
            </a:r>
            <a:endParaRPr lang="en-US" sz="2400" dirty="0">
              <a:ea typeface="Calibri"/>
              <a:cs typeface="Arial"/>
            </a:endParaRPr>
          </a:p>
          <a:p>
            <a:pPr algn="just">
              <a:lnSpc>
                <a:spcPct val="107000"/>
              </a:lnSpc>
              <a:spcAft>
                <a:spcPts val="800"/>
              </a:spcAft>
            </a:pPr>
            <a:r>
              <a:rPr lang="ar-SA" dirty="0">
                <a:ea typeface="Calibri"/>
              </a:rPr>
              <a:t>أ-جهود في علم الصوت في وصف الحروف ومخارجها وما يحدث فيها من مظاهر صوتية في القلب والإعلال والإبدال والإدغام والإمالة والوقف والابتداء.... الخ من الجهود الصوتية والمعجمية التي اعترف بها القدماء والمحدثون وهذه المباحث الفها الخليل لخدمة قراء القران وهو أحدهم واشهرهم</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ب-كان يوجه الشعراء بعدم الاسراف في الخروج عن القافية بحجة الضرورة الشعرية مثل ترخم </a:t>
            </a:r>
            <a:r>
              <a:rPr lang="ar-SA" dirty="0" err="1">
                <a:ea typeface="Calibri"/>
              </a:rPr>
              <a:t>اﻷسماء</a:t>
            </a:r>
            <a:r>
              <a:rPr lang="ar-SA" dirty="0">
                <a:ea typeface="Calibri"/>
              </a:rPr>
              <a:t> في غير النداء ولا </a:t>
            </a:r>
            <a:r>
              <a:rPr lang="ar-SA" dirty="0" err="1">
                <a:ea typeface="Calibri"/>
              </a:rPr>
              <a:t>يلجؤا</a:t>
            </a:r>
            <a:r>
              <a:rPr lang="ar-SA" dirty="0">
                <a:ea typeface="Calibri"/>
              </a:rPr>
              <a:t> إليها إلا في حالات ضرورية.</a:t>
            </a:r>
            <a:endParaRPr lang="en-US" sz="2400" dirty="0">
              <a:ea typeface="Calibri"/>
              <a:cs typeface="Arial"/>
            </a:endParaRPr>
          </a:p>
          <a:p>
            <a:pPr algn="just">
              <a:lnSpc>
                <a:spcPct val="107000"/>
              </a:lnSpc>
              <a:spcAft>
                <a:spcPts val="800"/>
              </a:spcAft>
            </a:pPr>
            <a:r>
              <a:rPr lang="ar-SA" dirty="0">
                <a:ea typeface="Calibri"/>
              </a:rPr>
              <a:t>ج-وضع الكثير من المصطلحات النحوية مثل المسند والمسند اليه والحذف والاستغناء والفاعل والمفعول به والمبتدأ والخبر والرفع والنصب والجر والحزم والدعاء ...الخ من المصطلحات وتمثل آراؤه العمود الفقري في كتاب سيبويه.</a:t>
            </a:r>
            <a:endParaRPr lang="en-US" sz="2400" dirty="0">
              <a:ea typeface="Calibri"/>
              <a:cs typeface="Arial"/>
            </a:endParaRPr>
          </a:p>
          <a:p>
            <a:pPr algn="just">
              <a:lnSpc>
                <a:spcPct val="107000"/>
              </a:lnSpc>
              <a:spcAft>
                <a:spcPts val="800"/>
              </a:spcAft>
            </a:pPr>
            <a:r>
              <a:rPr lang="ar-SA" dirty="0">
                <a:ea typeface="Calibri"/>
              </a:rPr>
              <a:t>2-أكمل بحوث شيوخه واستقر النحو على يديه حتى وضع الاصول واخترع نظرية العامل والمعولات في النحو وتمثل هذه </a:t>
            </a:r>
            <a:r>
              <a:rPr lang="ar-SA" dirty="0" err="1">
                <a:ea typeface="Calibri"/>
              </a:rPr>
              <a:t>اﻷصول</a:t>
            </a:r>
            <a:r>
              <a:rPr lang="ar-SA" dirty="0">
                <a:ea typeface="Calibri"/>
              </a:rPr>
              <a:t> وهذه النظرية نضج النحو.</a:t>
            </a:r>
            <a:endParaRPr lang="en-US" sz="2400" dirty="0">
              <a:ea typeface="Calibri"/>
              <a:cs typeface="Arial"/>
            </a:endParaRPr>
          </a:p>
          <a:p>
            <a:endParaRPr lang="ar-IQ" dirty="0"/>
          </a:p>
        </p:txBody>
      </p:sp>
    </p:spTree>
    <p:extLst>
      <p:ext uri="{BB962C8B-B14F-4D97-AF65-F5344CB8AC3E}">
        <p14:creationId xmlns:p14="http://schemas.microsoft.com/office/powerpoint/2010/main" val="182117803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505</Words>
  <Application>Microsoft Office PowerPoint</Application>
  <PresentationFormat>عرض على الشاشة (3:4)‏</PresentationFormat>
  <Paragraphs>17</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السابعة  عشرة : تطور النحو البصري عند الخليل.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عشرة : تطور النحو البصري عند الخليل. </dc:title>
  <dc:creator>riyadh</dc:creator>
  <cp:lastModifiedBy>riyadh</cp:lastModifiedBy>
  <cp:revision>5</cp:revision>
  <dcterms:created xsi:type="dcterms:W3CDTF">2018-12-10T09:51:36Z</dcterms:created>
  <dcterms:modified xsi:type="dcterms:W3CDTF">2018-12-11T12:02:28Z</dcterms:modified>
</cp:coreProperties>
</file>