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smtClean="0"/>
              <a:t>المحاضرة </a:t>
            </a:r>
            <a:r>
              <a:rPr lang="ar-IQ" smtClean="0"/>
              <a:t>الثامنة  </a:t>
            </a:r>
            <a:r>
              <a:rPr lang="ar-IQ" dirty="0" smtClean="0"/>
              <a:t>عشرة: منهج الخليل في دراسة الظواهر النحوية   </a:t>
            </a: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358499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lnSpcReduction="10000"/>
          </a:bodyPr>
          <a:lstStyle/>
          <a:p>
            <a:pPr lvl="0" algn="just">
              <a:lnSpc>
                <a:spcPct val="107000"/>
              </a:lnSpc>
              <a:spcAft>
                <a:spcPts val="800"/>
              </a:spcAft>
            </a:pPr>
            <a:r>
              <a:rPr lang="ar-SA" sz="2000" b="1" dirty="0">
                <a:solidFill>
                  <a:prstClr val="black"/>
                </a:solidFill>
                <a:ea typeface="Calibri"/>
              </a:rPr>
              <a:t>س: ماهي أبرز الظواهر في منهج الخليل النحوي؟</a:t>
            </a:r>
            <a:endParaRPr lang="en-US" sz="1300" dirty="0">
              <a:solidFill>
                <a:prstClr val="black"/>
              </a:solidFill>
              <a:ea typeface="Calibri"/>
              <a:cs typeface="Arial"/>
            </a:endParaRPr>
          </a:p>
          <a:p>
            <a:pPr lvl="0" algn="just">
              <a:lnSpc>
                <a:spcPct val="107000"/>
              </a:lnSpc>
              <a:spcAft>
                <a:spcPts val="800"/>
              </a:spcAft>
            </a:pPr>
            <a:r>
              <a:rPr lang="ar-SA" sz="2000" b="1" dirty="0" err="1" smtClean="0">
                <a:solidFill>
                  <a:prstClr val="black"/>
                </a:solidFill>
                <a:ea typeface="Calibri"/>
              </a:rPr>
              <a:t>الجواب:أبرز</a:t>
            </a:r>
            <a:r>
              <a:rPr lang="ar-SA" sz="2000" b="1" dirty="0" smtClean="0">
                <a:solidFill>
                  <a:prstClr val="black"/>
                </a:solidFill>
                <a:ea typeface="Calibri"/>
              </a:rPr>
              <a:t> </a:t>
            </a:r>
            <a:r>
              <a:rPr lang="ar-SA" sz="2000" b="1" dirty="0">
                <a:solidFill>
                  <a:prstClr val="black"/>
                </a:solidFill>
                <a:ea typeface="Calibri"/>
              </a:rPr>
              <a:t>ظواهر منهجه النحوي. </a:t>
            </a:r>
            <a:r>
              <a:rPr lang="ar-SA" sz="2000" b="1" dirty="0" smtClean="0">
                <a:solidFill>
                  <a:prstClr val="black"/>
                </a:solidFill>
                <a:ea typeface="Calibri"/>
              </a:rPr>
              <a:t>هي</a:t>
            </a:r>
            <a:r>
              <a:rPr lang="ar-IQ" sz="2000" b="1" dirty="0" smtClean="0">
                <a:solidFill>
                  <a:prstClr val="black"/>
                </a:solidFill>
                <a:ea typeface="Calibri"/>
              </a:rPr>
              <a:t> على النحو الاتي </a:t>
            </a:r>
            <a:r>
              <a:rPr lang="ar-IQ" sz="1800" dirty="0" smtClean="0">
                <a:solidFill>
                  <a:prstClr val="black"/>
                </a:solidFill>
                <a:ea typeface="Calibri"/>
              </a:rPr>
              <a:t>:</a:t>
            </a:r>
            <a:endParaRPr lang="en-US" sz="1300" dirty="0">
              <a:solidFill>
                <a:prstClr val="black"/>
              </a:solidFill>
              <a:ea typeface="Calibri"/>
              <a:cs typeface="Arial"/>
            </a:endParaRPr>
          </a:p>
          <a:p>
            <a:pPr lvl="0" algn="just">
              <a:lnSpc>
                <a:spcPct val="107000"/>
              </a:lnSpc>
              <a:spcAft>
                <a:spcPts val="800"/>
              </a:spcAft>
            </a:pPr>
            <a:r>
              <a:rPr lang="ar-SA" sz="1800" dirty="0">
                <a:solidFill>
                  <a:prstClr val="black"/>
                </a:solidFill>
                <a:ea typeface="Calibri"/>
              </a:rPr>
              <a:t>1-اول من فصل القول في تحليل التركيب والعبارات المسموعة عن العرب كقولهم :(لاسيما) فقال: لا: نافية للجنس وسي. هو اسمها منصوب وما: زائدة. وشبه (لاسيما)في (لا مثل زيد) اي (سي)تشبه (مثل) لان ما في غير موجودة لذا هي زائدة مع (سي)وقاس (لاسيما)على قوله تعالى :(واضرب لهم مثلا ما.) ف (لا)تشبه عمل. اضرب) و(سي)تشبه(مثلا)و(ما)في المثالين زائدتين. اي ان (لا)اعملت في سي واضرب عمل في مثلا و(لا)هي مشبهة ب(إن)المشبهة </a:t>
            </a:r>
            <a:r>
              <a:rPr lang="ar-SA" sz="1800" dirty="0" err="1">
                <a:solidFill>
                  <a:prstClr val="black"/>
                </a:solidFill>
                <a:ea typeface="Calibri"/>
              </a:rPr>
              <a:t>باﻷفعال</a:t>
            </a:r>
            <a:r>
              <a:rPr lang="ar-SA" sz="1800" dirty="0">
                <a:solidFill>
                  <a:prstClr val="black"/>
                </a:solidFill>
                <a:ea typeface="Calibri"/>
              </a:rPr>
              <a:t>.</a:t>
            </a:r>
            <a:endParaRPr lang="en-US" sz="1300" dirty="0">
              <a:solidFill>
                <a:prstClr val="black"/>
              </a:solidFill>
              <a:ea typeface="Calibri"/>
              <a:cs typeface="Arial"/>
            </a:endParaRPr>
          </a:p>
          <a:p>
            <a:pPr lvl="0" algn="just">
              <a:lnSpc>
                <a:spcPct val="107000"/>
              </a:lnSpc>
              <a:spcAft>
                <a:spcPts val="800"/>
              </a:spcAft>
            </a:pPr>
            <a:r>
              <a:rPr lang="ar-SA" sz="1800" dirty="0">
                <a:solidFill>
                  <a:prstClr val="black"/>
                </a:solidFill>
                <a:ea typeface="Calibri"/>
              </a:rPr>
              <a:t>والمثال </a:t>
            </a:r>
            <a:r>
              <a:rPr lang="ar-SA" sz="1800" dirty="0" err="1">
                <a:solidFill>
                  <a:prstClr val="black"/>
                </a:solidFill>
                <a:ea typeface="Calibri"/>
              </a:rPr>
              <a:t>الثاني:عدم</a:t>
            </a:r>
            <a:r>
              <a:rPr lang="ar-SA" sz="1800" dirty="0">
                <a:solidFill>
                  <a:prstClr val="black"/>
                </a:solidFill>
                <a:ea typeface="Calibri"/>
              </a:rPr>
              <a:t> اجازته لقول بعضهم (أحقا إنك ذاهب)والصحيح هو :(انك ذاهب حقا)وعدم اجازته (يوم الجمعة انك ذاهب)والصحيح هو(انك ذاهب يوم الجمعة)ولا(لا محالة انك ذاهب والصحيح هو (انك ذاهب لا محالة)وعدم اجازة هذه التراكيب لان (ان)في بداية الكلام تكون مكسورة ولا يجوز ان تقع في وسط الكلام وان وقعت وسط الكلام تكون مفتوحة وفي هذه الحالة تكون معمولة واما المكسورة فتكون عاملة وقاسوا (لا محالة انك ذاهب)على (أفي حق انك ذاهب) وعلى (افي اكبر ظنك انك ذاهب) اذا حملوا او قاسوا :(ان) على (ان) وقاسوا الكلام (افي اكبر ظنك انك ذاهب)على قول الشاعر</a:t>
            </a:r>
            <a:r>
              <a:rPr lang="ar-IQ" sz="1800" dirty="0">
                <a:solidFill>
                  <a:prstClr val="black"/>
                </a:solidFill>
                <a:ea typeface="Calibri"/>
              </a:rPr>
              <a:t>:</a:t>
            </a:r>
            <a:endParaRPr lang="en-US" sz="1300" dirty="0">
              <a:solidFill>
                <a:prstClr val="black"/>
              </a:solidFill>
              <a:ea typeface="Calibri"/>
              <a:cs typeface="Arial"/>
            </a:endParaRPr>
          </a:p>
          <a:p>
            <a:pPr lvl="0" algn="just">
              <a:lnSpc>
                <a:spcPct val="107000"/>
              </a:lnSpc>
              <a:spcAft>
                <a:spcPts val="800"/>
              </a:spcAft>
            </a:pPr>
            <a:r>
              <a:rPr lang="ar-SA" sz="1800" dirty="0">
                <a:solidFill>
                  <a:prstClr val="black"/>
                </a:solidFill>
                <a:ea typeface="Calibri"/>
              </a:rPr>
              <a:t>احقا بني أبناء سلمى بن جندل        تهددكم إياي وسط المجالس؟</a:t>
            </a:r>
            <a:endParaRPr lang="en-US" sz="1300" dirty="0">
              <a:solidFill>
                <a:prstClr val="black"/>
              </a:solidFill>
              <a:ea typeface="Calibri"/>
              <a:cs typeface="Arial"/>
            </a:endParaRPr>
          </a:p>
          <a:p>
            <a:endParaRPr lang="ar-IQ" dirty="0"/>
          </a:p>
        </p:txBody>
      </p:sp>
    </p:spTree>
    <p:extLst>
      <p:ext uri="{BB962C8B-B14F-4D97-AF65-F5344CB8AC3E}">
        <p14:creationId xmlns:p14="http://schemas.microsoft.com/office/powerpoint/2010/main" val="3075071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a:bodyPr>
          <a:lstStyle/>
          <a:p>
            <a:pPr lvl="0" algn="just">
              <a:lnSpc>
                <a:spcPct val="107000"/>
              </a:lnSpc>
              <a:spcAft>
                <a:spcPts val="800"/>
              </a:spcAft>
            </a:pPr>
            <a:r>
              <a:rPr lang="ar-SA" sz="3000" dirty="0">
                <a:solidFill>
                  <a:prstClr val="black"/>
                </a:solidFill>
                <a:ea typeface="Calibri"/>
              </a:rPr>
              <a:t>واصل الكلام :(أفي حق تهددكم إياي) </a:t>
            </a:r>
            <a:endParaRPr lang="en-US" sz="2200" dirty="0">
              <a:solidFill>
                <a:prstClr val="black"/>
              </a:solidFill>
              <a:ea typeface="Calibri"/>
              <a:cs typeface="Arial"/>
            </a:endParaRPr>
          </a:p>
          <a:p>
            <a:pPr lvl="0" algn="just">
              <a:lnSpc>
                <a:spcPct val="107000"/>
              </a:lnSpc>
              <a:spcAft>
                <a:spcPts val="800"/>
              </a:spcAft>
            </a:pPr>
            <a:r>
              <a:rPr lang="ar-SA" sz="3000" dirty="0">
                <a:solidFill>
                  <a:prstClr val="black"/>
                </a:solidFill>
                <a:ea typeface="Calibri"/>
              </a:rPr>
              <a:t>وقال: إن (لن) أصلها: لا +أن فحذفت </a:t>
            </a:r>
            <a:r>
              <a:rPr lang="ar-SA" sz="3000" dirty="0" err="1">
                <a:solidFill>
                  <a:prstClr val="black"/>
                </a:solidFill>
                <a:ea typeface="Calibri"/>
              </a:rPr>
              <a:t>اﻷلف</a:t>
            </a:r>
            <a:r>
              <a:rPr lang="ar-SA" sz="3000" dirty="0">
                <a:solidFill>
                  <a:prstClr val="black"/>
                </a:solidFill>
                <a:ea typeface="Calibri"/>
              </a:rPr>
              <a:t> والهمزة فأصبحت: لن. واصل ليس: هو لا +أ  </a:t>
            </a:r>
            <a:r>
              <a:rPr lang="ar-SA" sz="3000" dirty="0" err="1">
                <a:solidFill>
                  <a:prstClr val="black"/>
                </a:solidFill>
                <a:ea typeface="Calibri"/>
              </a:rPr>
              <a:t>يس</a:t>
            </a:r>
            <a:r>
              <a:rPr lang="ar-SA" sz="3000" dirty="0">
                <a:solidFill>
                  <a:prstClr val="black"/>
                </a:solidFill>
                <a:ea typeface="Calibri"/>
              </a:rPr>
              <a:t> فحذفت الإلف والهمزة أيضا.</a:t>
            </a:r>
            <a:endParaRPr lang="en-US" sz="2200" dirty="0">
              <a:solidFill>
                <a:prstClr val="black"/>
              </a:solidFill>
              <a:ea typeface="Calibri"/>
              <a:cs typeface="Arial"/>
            </a:endParaRPr>
          </a:p>
          <a:p>
            <a:pPr lvl="0" algn="just">
              <a:lnSpc>
                <a:spcPct val="107000"/>
              </a:lnSpc>
              <a:spcAft>
                <a:spcPts val="800"/>
              </a:spcAft>
            </a:pPr>
            <a:r>
              <a:rPr lang="ar-SA" sz="3000" dirty="0">
                <a:solidFill>
                  <a:prstClr val="black"/>
                </a:solidFill>
                <a:ea typeface="Calibri"/>
              </a:rPr>
              <a:t>ثانيا: اكتشف الخليل نظرية العامل. وظهرت فائدة هذه النظرية ليس في اثبات القواعد النحوية بل تعديها الى خدمة التحليل اللغوي النحوي وتميز العوامل الضعيفة عن القوية فالفعل اقوى من الحرف والحرف اقوى من الاسم في العمل. ومثال ذلك الموازنة بين (كان)و(إن) وقوله كان أقوى من إن. ل </a:t>
            </a:r>
            <a:r>
              <a:rPr lang="ar-SA" sz="3000" dirty="0" err="1">
                <a:solidFill>
                  <a:prstClr val="black"/>
                </a:solidFill>
                <a:ea typeface="Calibri"/>
              </a:rPr>
              <a:t>ﻷسباب</a:t>
            </a:r>
            <a:r>
              <a:rPr lang="ar-SA" sz="3000" dirty="0">
                <a:solidFill>
                  <a:prstClr val="black"/>
                </a:solidFill>
                <a:ea typeface="Calibri"/>
              </a:rPr>
              <a:t> التالية</a:t>
            </a:r>
            <a:r>
              <a:rPr lang="ar-IQ" sz="3000" dirty="0">
                <a:solidFill>
                  <a:prstClr val="black"/>
                </a:solidFill>
                <a:ea typeface="Calibri"/>
              </a:rPr>
              <a:t>:</a:t>
            </a:r>
            <a:endParaRPr lang="en-US" sz="2200" dirty="0">
              <a:solidFill>
                <a:prstClr val="black"/>
              </a:solidFill>
              <a:ea typeface="Calibri"/>
              <a:cs typeface="Arial"/>
            </a:endParaRPr>
          </a:p>
          <a:p>
            <a:pPr lvl="0"/>
            <a:endParaRPr lang="ar-IQ" sz="3000" dirty="0">
              <a:solidFill>
                <a:prstClr val="black"/>
              </a:solidFill>
            </a:endParaRPr>
          </a:p>
          <a:p>
            <a:endParaRPr lang="ar-IQ" dirty="0"/>
          </a:p>
        </p:txBody>
      </p:sp>
    </p:spTree>
    <p:extLst>
      <p:ext uri="{BB962C8B-B14F-4D97-AF65-F5344CB8AC3E}">
        <p14:creationId xmlns:p14="http://schemas.microsoft.com/office/powerpoint/2010/main" val="38554031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55404" y="1634900"/>
            <a:ext cx="5633192" cy="4456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7480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lnSpcReduction="10000"/>
          </a:bodyPr>
          <a:lstStyle/>
          <a:p>
            <a:pPr lvl="0" algn="just">
              <a:lnSpc>
                <a:spcPct val="107000"/>
              </a:lnSpc>
              <a:spcAft>
                <a:spcPts val="800"/>
              </a:spcAft>
            </a:pPr>
            <a:r>
              <a:rPr lang="ar-IQ" sz="2000" dirty="0">
                <a:solidFill>
                  <a:prstClr val="black"/>
                </a:solidFill>
                <a:ea typeface="Calibri"/>
              </a:rPr>
              <a:t>وأوزان بين (كان)و(ليس)فقال:(كان) عامل أصلي لأنها متصرفة و(ليس) غير أصلي لأنها مبنية وشبه(ما)ب(ليس)وعد(ما) أضف من (كان)لان (ليس)هي أضف من كان وليس مشبهه ب(كان).</a:t>
            </a:r>
            <a:endParaRPr lang="en-US" sz="1500" dirty="0">
              <a:solidFill>
                <a:prstClr val="black"/>
              </a:solidFill>
              <a:ea typeface="Calibri"/>
              <a:cs typeface="Arial"/>
            </a:endParaRPr>
          </a:p>
          <a:p>
            <a:pPr lvl="0" algn="just">
              <a:lnSpc>
                <a:spcPct val="107000"/>
              </a:lnSpc>
              <a:spcAft>
                <a:spcPts val="800"/>
              </a:spcAft>
            </a:pPr>
            <a:r>
              <a:rPr lang="ar-SA" sz="2000" dirty="0">
                <a:solidFill>
                  <a:prstClr val="black"/>
                </a:solidFill>
                <a:ea typeface="Calibri"/>
              </a:rPr>
              <a:t>-تعليق العامل: هو اعمال في المعنى دون اللفظ لوجود عامل اخر يمنعه من العمل اللفظي.</a:t>
            </a:r>
            <a:endParaRPr lang="en-US" sz="1500" dirty="0">
              <a:solidFill>
                <a:prstClr val="black"/>
              </a:solidFill>
              <a:ea typeface="Calibri"/>
              <a:cs typeface="Arial"/>
            </a:endParaRPr>
          </a:p>
          <a:p>
            <a:pPr lvl="0" algn="just">
              <a:lnSpc>
                <a:spcPct val="107000"/>
              </a:lnSpc>
              <a:spcAft>
                <a:spcPts val="800"/>
              </a:spcAft>
            </a:pPr>
            <a:r>
              <a:rPr lang="ar-SA" sz="2000" dirty="0">
                <a:solidFill>
                  <a:prstClr val="black"/>
                </a:solidFill>
                <a:ea typeface="Calibri"/>
              </a:rPr>
              <a:t>ومثال ذلك: قولك: اشهد انه لمنطق انه لمنطق اشهد والله انه لذاهب. انه لذاهب والله فاللام الداخلة على (منطق وذاهب) هي لام الابتداء وعلقت عمل (ان) اي(ان) غير عاملة والاسم الذي بعدها مبتدأ والاسم الذي بعد المبتدأ هو خبره. و(انه)زائدة لا عمل لها لان اللام علقت عملها.</a:t>
            </a:r>
            <a:endParaRPr lang="en-US" sz="1500" dirty="0">
              <a:solidFill>
                <a:prstClr val="black"/>
              </a:solidFill>
              <a:ea typeface="Calibri"/>
              <a:cs typeface="Arial"/>
            </a:endParaRPr>
          </a:p>
          <a:p>
            <a:pPr lvl="0" algn="just">
              <a:lnSpc>
                <a:spcPct val="107000"/>
              </a:lnSpc>
              <a:spcAft>
                <a:spcPts val="800"/>
              </a:spcAft>
            </a:pPr>
            <a:r>
              <a:rPr lang="ar-SA" sz="2000" dirty="0">
                <a:solidFill>
                  <a:prstClr val="black"/>
                </a:solidFill>
                <a:ea typeface="Calibri"/>
              </a:rPr>
              <a:t>ومثال اخر :تعليق عمل حروف الجر مثل (رب)فهي تدخل على المبتدأ والخبر وعملها معلق كقولهم :رب ضارة نافعة ف(ضارة  نافعة)مبتدأ وخبر ولم تعمل يهما (رب)حرف الجر لأنها  تعمل في اللفظ فقط وليس في المعنى ف(رب)حرف جر زائد والمبتدأ (ضارة)مجرور لفظا مرفوع محلا</a:t>
            </a:r>
            <a:r>
              <a:rPr lang="ar-IQ" sz="2000" dirty="0">
                <a:solidFill>
                  <a:prstClr val="black"/>
                </a:solidFill>
                <a:ea typeface="Calibri"/>
              </a:rPr>
              <a:t> .</a:t>
            </a:r>
            <a:r>
              <a:rPr lang="ar-SA" sz="2000" b="1" dirty="0">
                <a:solidFill>
                  <a:prstClr val="black"/>
                </a:solidFill>
                <a:ea typeface="Calibri"/>
              </a:rPr>
              <a:t>ومثله في التعليق تعليق عمل (يعلم) في الآية (إن الله يعلم ما تدعون من دونه من </a:t>
            </a:r>
            <a:r>
              <a:rPr lang="ar-SA" sz="2000" b="1" dirty="0" err="1">
                <a:solidFill>
                  <a:prstClr val="black"/>
                </a:solidFill>
                <a:ea typeface="Calibri"/>
              </a:rPr>
              <a:t>شي</a:t>
            </a:r>
            <a:r>
              <a:rPr lang="ar-SA" sz="2000" b="1" dirty="0">
                <a:solidFill>
                  <a:prstClr val="black"/>
                </a:solidFill>
                <a:ea typeface="Calibri"/>
              </a:rPr>
              <a:t>)ف (ما)بمنزلة أيهم في (لقد عملت أيهم</a:t>
            </a:r>
            <a:r>
              <a:rPr lang="ar-SA" sz="1100" b="1" dirty="0">
                <a:solidFill>
                  <a:prstClr val="black"/>
                </a:solidFill>
                <a:ea typeface="Calibri"/>
              </a:rPr>
              <a:t> </a:t>
            </a:r>
            <a:r>
              <a:rPr lang="ar-SA" sz="2000" b="1" dirty="0">
                <a:solidFill>
                  <a:srgbClr val="595959"/>
                </a:solidFill>
                <a:ea typeface="Calibri"/>
              </a:rPr>
              <a:t>أفضل)ف(يعلم)في الآية لا تعمل لان (ما)استفهامية في محل نصب مفعول به مقدم وتدعون هي الفعل الذي نصب ما ومن هنا يسقط عمل</a:t>
            </a:r>
            <a:r>
              <a:rPr lang="ar-SA" sz="2000" b="1" dirty="0">
                <a:solidFill>
                  <a:prstClr val="black"/>
                </a:solidFill>
                <a:ea typeface="Calibri"/>
              </a:rPr>
              <a:t> يعلم واما (علمت)في المثال فهي ايضا علق عملها لان افضل عمل في (ايهم)لذا تشابهت (ما)و (أيهم)ولذا </a:t>
            </a:r>
            <a:r>
              <a:rPr lang="ar-SA" sz="2000" b="1" dirty="0" err="1">
                <a:solidFill>
                  <a:prstClr val="black"/>
                </a:solidFill>
                <a:ea typeface="Calibri"/>
              </a:rPr>
              <a:t>قالوا:احدهما</a:t>
            </a:r>
            <a:r>
              <a:rPr lang="ar-SA" sz="2000" b="1" dirty="0">
                <a:solidFill>
                  <a:prstClr val="black"/>
                </a:solidFill>
                <a:ea typeface="Calibri"/>
              </a:rPr>
              <a:t> بمنزلة الأخر.</a:t>
            </a:r>
            <a:endParaRPr lang="en-US" sz="1500" dirty="0">
              <a:solidFill>
                <a:prstClr val="black"/>
              </a:solidFill>
              <a:ea typeface="Calibri"/>
              <a:cs typeface="Arial"/>
            </a:endParaRPr>
          </a:p>
          <a:p>
            <a:endParaRPr lang="ar-IQ" dirty="0"/>
          </a:p>
        </p:txBody>
      </p:sp>
    </p:spTree>
    <p:extLst>
      <p:ext uri="{BB962C8B-B14F-4D97-AF65-F5344CB8AC3E}">
        <p14:creationId xmlns:p14="http://schemas.microsoft.com/office/powerpoint/2010/main" val="1001615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pPr lvl="0" algn="just">
              <a:lnSpc>
                <a:spcPct val="107000"/>
              </a:lnSpc>
              <a:spcAft>
                <a:spcPts val="800"/>
              </a:spcAft>
            </a:pPr>
            <a:r>
              <a:rPr lang="ar-SA" sz="1500" dirty="0">
                <a:solidFill>
                  <a:prstClr val="black"/>
                </a:solidFill>
                <a:ea typeface="Calibri"/>
              </a:rPr>
              <a:t>-قدر العوامل من حيث الظهور والخلفاء فقولهم: أهلا وسهلا. وهي مصادر نصبتها أفعال محذوفة </a:t>
            </a:r>
            <a:r>
              <a:rPr lang="ar-SA" sz="1700" dirty="0">
                <a:solidFill>
                  <a:prstClr val="black"/>
                </a:solidFill>
                <a:ea typeface="Calibri"/>
              </a:rPr>
              <a:t>مقدرة نزلت اهلا وحللت سهلا.</a:t>
            </a:r>
            <a:endParaRPr lang="en-US" sz="1100" dirty="0">
              <a:solidFill>
                <a:prstClr val="black"/>
              </a:solidFill>
              <a:ea typeface="Calibri"/>
              <a:cs typeface="Arial"/>
            </a:endParaRPr>
          </a:p>
          <a:p>
            <a:pPr lvl="0" algn="just">
              <a:lnSpc>
                <a:spcPct val="107000"/>
              </a:lnSpc>
              <a:spcAft>
                <a:spcPts val="800"/>
              </a:spcAft>
            </a:pPr>
            <a:r>
              <a:rPr lang="ar-SA" sz="1500" dirty="0">
                <a:solidFill>
                  <a:prstClr val="black"/>
                </a:solidFill>
                <a:ea typeface="Calibri"/>
              </a:rPr>
              <a:t>وتقدير لعامل في المنصوب (القرطاس)هو (اصبت القرطاس)</a:t>
            </a:r>
            <a:r>
              <a:rPr lang="ar-IQ" sz="1500" dirty="0">
                <a:solidFill>
                  <a:prstClr val="black"/>
                </a:solidFill>
                <a:ea typeface="Calibri"/>
              </a:rPr>
              <a:t>:</a:t>
            </a:r>
            <a:endParaRPr lang="en-US" sz="1100" dirty="0">
              <a:solidFill>
                <a:prstClr val="black"/>
              </a:solidFill>
              <a:ea typeface="Calibri"/>
              <a:cs typeface="Arial"/>
            </a:endParaRPr>
          </a:p>
          <a:p>
            <a:pPr lvl="0" algn="just">
              <a:lnSpc>
                <a:spcPct val="107000"/>
              </a:lnSpc>
              <a:spcAft>
                <a:spcPts val="800"/>
              </a:spcAft>
            </a:pPr>
            <a:r>
              <a:rPr lang="ar-SA" sz="1500" dirty="0">
                <a:solidFill>
                  <a:prstClr val="black"/>
                </a:solidFill>
                <a:ea typeface="Calibri"/>
              </a:rPr>
              <a:t>وتقدير للعامل (الفعل المحذوف) في قول الشاعر:</a:t>
            </a:r>
            <a:endParaRPr lang="en-US" sz="1100" dirty="0">
              <a:solidFill>
                <a:prstClr val="black"/>
              </a:solidFill>
              <a:ea typeface="Calibri"/>
              <a:cs typeface="Arial"/>
            </a:endParaRPr>
          </a:p>
          <a:p>
            <a:pPr lvl="0" algn="just">
              <a:lnSpc>
                <a:spcPct val="107000"/>
              </a:lnSpc>
              <a:spcAft>
                <a:spcPts val="800"/>
              </a:spcAft>
            </a:pPr>
            <a:r>
              <a:rPr lang="ar-SA" sz="1500" dirty="0">
                <a:solidFill>
                  <a:prstClr val="black"/>
                </a:solidFill>
                <a:ea typeface="Calibri"/>
              </a:rPr>
              <a:t>الا رجلا جزاه الله خيرا           يدل على محصلة تبيت</a:t>
            </a:r>
            <a:endParaRPr lang="en-US" sz="1100" dirty="0">
              <a:solidFill>
                <a:prstClr val="black"/>
              </a:solidFill>
              <a:ea typeface="Calibri"/>
              <a:cs typeface="Arial"/>
            </a:endParaRPr>
          </a:p>
          <a:p>
            <a:pPr lvl="0" algn="just">
              <a:lnSpc>
                <a:spcPct val="107000"/>
              </a:lnSpc>
              <a:spcAft>
                <a:spcPts val="800"/>
              </a:spcAft>
            </a:pPr>
            <a:r>
              <a:rPr lang="ar-SA" sz="1500" dirty="0">
                <a:solidFill>
                  <a:prstClr val="black"/>
                </a:solidFill>
                <a:ea typeface="Calibri"/>
              </a:rPr>
              <a:t>وتقدير الكلام: إلا ترونني رجلا.</a:t>
            </a:r>
            <a:endParaRPr lang="en-US" sz="1100" dirty="0">
              <a:solidFill>
                <a:prstClr val="black"/>
              </a:solidFill>
              <a:ea typeface="Calibri"/>
              <a:cs typeface="Arial"/>
            </a:endParaRPr>
          </a:p>
          <a:p>
            <a:pPr lvl="0" algn="just">
              <a:lnSpc>
                <a:spcPct val="107000"/>
              </a:lnSpc>
              <a:spcAft>
                <a:spcPts val="800"/>
              </a:spcAft>
            </a:pPr>
            <a:r>
              <a:rPr lang="ar-SA" sz="1500" dirty="0">
                <a:solidFill>
                  <a:prstClr val="black"/>
                </a:solidFill>
                <a:ea typeface="Calibri"/>
              </a:rPr>
              <a:t>-استخدم القياس كثيرا ومنه قياس (كما)على (ربما) اي (الكاف)و(رب) حروف جر بدخول (ما)عليهما كفت عملهما فقاس(كما)على(ربما) في العمل.</a:t>
            </a:r>
            <a:endParaRPr lang="en-US" sz="1100" dirty="0">
              <a:solidFill>
                <a:prstClr val="black"/>
              </a:solidFill>
              <a:ea typeface="Calibri"/>
              <a:cs typeface="Arial"/>
            </a:endParaRPr>
          </a:p>
          <a:p>
            <a:pPr lvl="0" algn="just">
              <a:lnSpc>
                <a:spcPct val="107000"/>
              </a:lnSpc>
              <a:spcAft>
                <a:spcPts val="800"/>
              </a:spcAft>
            </a:pPr>
            <a:r>
              <a:rPr lang="ar-SA" sz="1500" dirty="0">
                <a:solidFill>
                  <a:prstClr val="black"/>
                </a:solidFill>
                <a:ea typeface="Calibri"/>
              </a:rPr>
              <a:t>-استخدم التأويل والتقدير كثيرا للفعل العامل للنصب في المدح والذم.</a:t>
            </a:r>
            <a:endParaRPr lang="en-US" sz="1100" dirty="0">
              <a:solidFill>
                <a:prstClr val="black"/>
              </a:solidFill>
              <a:ea typeface="Calibri"/>
              <a:cs typeface="Arial"/>
            </a:endParaRPr>
          </a:p>
          <a:p>
            <a:pPr lvl="0" algn="just">
              <a:lnSpc>
                <a:spcPct val="107000"/>
              </a:lnSpc>
              <a:spcAft>
                <a:spcPts val="800"/>
              </a:spcAft>
            </a:pPr>
            <a:r>
              <a:rPr lang="en-US" sz="1500" dirty="0">
                <a:solidFill>
                  <a:prstClr val="black"/>
                </a:solidFill>
                <a:ea typeface="Calibri"/>
                <a:cs typeface="Arial"/>
              </a:rPr>
              <a:t> </a:t>
            </a:r>
            <a:endParaRPr lang="en-US" sz="1100" dirty="0">
              <a:solidFill>
                <a:prstClr val="black"/>
              </a:solidFill>
              <a:ea typeface="Calibri"/>
              <a:cs typeface="Arial"/>
            </a:endParaRPr>
          </a:p>
          <a:p>
            <a:pPr lvl="0" algn="just">
              <a:lnSpc>
                <a:spcPct val="107000"/>
              </a:lnSpc>
              <a:spcAft>
                <a:spcPts val="800"/>
              </a:spcAft>
            </a:pPr>
            <a:r>
              <a:rPr lang="ar-SA" sz="1500" dirty="0">
                <a:solidFill>
                  <a:prstClr val="black"/>
                </a:solidFill>
                <a:ea typeface="Calibri"/>
              </a:rPr>
              <a:t>-تخريج بعض </a:t>
            </a:r>
            <a:r>
              <a:rPr lang="ar-SA" sz="1500" dirty="0" err="1">
                <a:solidFill>
                  <a:prstClr val="black"/>
                </a:solidFill>
                <a:ea typeface="Calibri"/>
              </a:rPr>
              <a:t>اﻷبيات</a:t>
            </a:r>
            <a:r>
              <a:rPr lang="ar-SA" sz="1500" dirty="0">
                <a:solidFill>
                  <a:prstClr val="black"/>
                </a:solidFill>
                <a:ea typeface="Calibri"/>
              </a:rPr>
              <a:t> وردها الى القاعدة الصحيحة عن طريق القياس والتأويل مثال ذلك عندما قال النابغة الذبياني</a:t>
            </a:r>
            <a:r>
              <a:rPr lang="ar-IQ" sz="1500" dirty="0">
                <a:solidFill>
                  <a:prstClr val="black"/>
                </a:solidFill>
                <a:ea typeface="Calibri"/>
              </a:rPr>
              <a:t>:</a:t>
            </a:r>
            <a:endParaRPr lang="en-US" sz="1100" dirty="0">
              <a:solidFill>
                <a:prstClr val="black"/>
              </a:solidFill>
              <a:ea typeface="Calibri"/>
              <a:cs typeface="Arial"/>
            </a:endParaRPr>
          </a:p>
          <a:p>
            <a:pPr lvl="0"/>
            <a:r>
              <a:rPr lang="ar-SA" sz="1500" dirty="0">
                <a:solidFill>
                  <a:prstClr val="black"/>
                </a:solidFill>
                <a:ea typeface="Calibri"/>
              </a:rPr>
              <a:t>كليني يا أميمة ناصب                وليل أقاسيه بطيء الكواكب </a:t>
            </a:r>
            <a:endParaRPr lang="ar-IQ" sz="1500" dirty="0">
              <a:solidFill>
                <a:prstClr val="black"/>
              </a:solidFill>
            </a:endParaRPr>
          </a:p>
          <a:p>
            <a:endParaRPr lang="ar-IQ" dirty="0"/>
          </a:p>
        </p:txBody>
      </p:sp>
    </p:spTree>
    <p:extLst>
      <p:ext uri="{BB962C8B-B14F-4D97-AF65-F5344CB8AC3E}">
        <p14:creationId xmlns:p14="http://schemas.microsoft.com/office/powerpoint/2010/main" val="3313176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lnSpcReduction="10000"/>
          </a:bodyPr>
          <a:lstStyle/>
          <a:p>
            <a:pPr lvl="0" algn="just">
              <a:lnSpc>
                <a:spcPct val="107000"/>
              </a:lnSpc>
              <a:spcAft>
                <a:spcPts val="800"/>
              </a:spcAft>
            </a:pPr>
            <a:r>
              <a:rPr lang="ar-SA" sz="2200" dirty="0">
                <a:solidFill>
                  <a:prstClr val="black"/>
                </a:solidFill>
                <a:ea typeface="Calibri"/>
              </a:rPr>
              <a:t>فقاس هذا البيت على بيت اخر فيه منادى مكرر وهو (يا تيم </a:t>
            </a:r>
            <a:r>
              <a:rPr lang="ar-SA" sz="2200" dirty="0" err="1">
                <a:solidFill>
                  <a:prstClr val="black"/>
                </a:solidFill>
                <a:ea typeface="Calibri"/>
              </a:rPr>
              <a:t>تيمعدي</a:t>
            </a:r>
            <a:r>
              <a:rPr lang="ar-SA" sz="2200" dirty="0">
                <a:solidFill>
                  <a:prstClr val="black"/>
                </a:solidFill>
                <a:ea typeface="Calibri"/>
              </a:rPr>
              <a:t>) فصار عنده (تيم تيم) اسما واحدا لذلك قاس (اميمة)على (تيم تيم) لذا عد (اميمة) التي هي اسم واحد غير مرخم بمثابة اسمين (اميم +ـة) وقاسها على (تيم تيم) في حالة كونهما اسمين.</a:t>
            </a:r>
            <a:endParaRPr lang="en-US" sz="1700" dirty="0">
              <a:solidFill>
                <a:prstClr val="black"/>
              </a:solidFill>
              <a:ea typeface="Calibri"/>
              <a:cs typeface="Arial"/>
            </a:endParaRPr>
          </a:p>
          <a:p>
            <a:pPr lvl="0" algn="just">
              <a:lnSpc>
                <a:spcPct val="107000"/>
              </a:lnSpc>
              <a:spcAft>
                <a:spcPts val="800"/>
              </a:spcAft>
            </a:pPr>
            <a:r>
              <a:rPr lang="ar-SA" sz="2200" dirty="0">
                <a:solidFill>
                  <a:prstClr val="black"/>
                </a:solidFill>
                <a:ea typeface="Calibri"/>
              </a:rPr>
              <a:t>-استخدم السماع واعتمد عليه كثيرا وهو </a:t>
            </a:r>
            <a:r>
              <a:rPr lang="ar-SA" sz="2200" dirty="0" err="1">
                <a:solidFill>
                  <a:prstClr val="black"/>
                </a:solidFill>
                <a:ea typeface="Calibri"/>
              </a:rPr>
              <a:t>اﻷصل</a:t>
            </a:r>
            <a:r>
              <a:rPr lang="ar-SA" sz="2200" dirty="0">
                <a:solidFill>
                  <a:prstClr val="black"/>
                </a:solidFill>
                <a:ea typeface="Calibri"/>
              </a:rPr>
              <a:t> الذي وضعت عليه الاقيسة وقعدت عليه القواعد بعد النظر الى كثرة المسموع واطراده وقلته واستخدام مصطلحات: مطرد. حسن. كثير. غالب. نادر. شاذ</a:t>
            </a:r>
            <a:r>
              <a:rPr lang="ar-IQ" sz="2200" dirty="0">
                <a:solidFill>
                  <a:prstClr val="black"/>
                </a:solidFill>
                <a:ea typeface="Calibri"/>
              </a:rPr>
              <a:t>.</a:t>
            </a:r>
            <a:endParaRPr lang="en-US" sz="1700" dirty="0">
              <a:solidFill>
                <a:prstClr val="black"/>
              </a:solidFill>
              <a:ea typeface="Calibri"/>
              <a:cs typeface="Arial"/>
            </a:endParaRPr>
          </a:p>
          <a:p>
            <a:pPr lvl="0" algn="just">
              <a:lnSpc>
                <a:spcPct val="107000"/>
              </a:lnSpc>
              <a:spcAft>
                <a:spcPts val="800"/>
              </a:spcAft>
            </a:pPr>
            <a:r>
              <a:rPr lang="ar-SA" sz="2200" dirty="0">
                <a:solidFill>
                  <a:prstClr val="black"/>
                </a:solidFill>
                <a:ea typeface="Calibri"/>
              </a:rPr>
              <a:t>-اعتمد على القياس والتعليل والتأويل.</a:t>
            </a:r>
            <a:endParaRPr lang="en-US" sz="1700" dirty="0">
              <a:solidFill>
                <a:prstClr val="black"/>
              </a:solidFill>
              <a:ea typeface="Calibri"/>
              <a:cs typeface="Arial"/>
            </a:endParaRPr>
          </a:p>
          <a:p>
            <a:pPr lvl="0" algn="just">
              <a:lnSpc>
                <a:spcPct val="107000"/>
              </a:lnSpc>
              <a:spcAft>
                <a:spcPts val="800"/>
              </a:spcAft>
            </a:pPr>
            <a:r>
              <a:rPr lang="ar-SA" sz="2200" dirty="0">
                <a:solidFill>
                  <a:prstClr val="black"/>
                </a:solidFill>
                <a:ea typeface="Calibri"/>
              </a:rPr>
              <a:t>-اعتمد على القراءات ولم يطعن بها ولم يخطئ قراءة وانما يقيس عليها ما يضعه من عبارات او يقيسها على ما جاء الكلام العرب الفصيح ونستدل على ذلك من قول سيبويه عندما سال الخليل عن قوله عز وجل (وما يشعركم انها إذا جاءت لا يؤمنون) ورأي الخليل هنا:(انها) بمنزلة (لعل) اي تقدير الكلام (وما يشعركم لعل إذا جاءت لا يؤمنون).</a:t>
            </a:r>
            <a:endParaRPr lang="en-US" sz="1700" dirty="0">
              <a:solidFill>
                <a:prstClr val="black"/>
              </a:solidFill>
              <a:ea typeface="Calibri"/>
              <a:cs typeface="Arial"/>
            </a:endParaRPr>
          </a:p>
          <a:p>
            <a:endParaRPr lang="ar-IQ" dirty="0"/>
          </a:p>
        </p:txBody>
      </p:sp>
    </p:spTree>
    <p:extLst>
      <p:ext uri="{BB962C8B-B14F-4D97-AF65-F5344CB8AC3E}">
        <p14:creationId xmlns:p14="http://schemas.microsoft.com/office/powerpoint/2010/main" val="1733505528"/>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837</Words>
  <Application>Microsoft Office PowerPoint</Application>
  <PresentationFormat>عرض على الشاشة (3:4)‏</PresentationFormat>
  <Paragraphs>27</Paragraphs>
  <Slides>7</Slides>
  <Notes>0</Notes>
  <HiddenSlides>0</HiddenSlides>
  <MMClips>0</MMClips>
  <ScaleCrop>false</ScaleCrop>
  <HeadingPairs>
    <vt:vector size="4" baseType="variant">
      <vt:variant>
        <vt:lpstr>نسق</vt:lpstr>
      </vt:variant>
      <vt:variant>
        <vt:i4>1</vt:i4>
      </vt:variant>
      <vt:variant>
        <vt:lpstr>عناوين الشرائح</vt:lpstr>
      </vt:variant>
      <vt:variant>
        <vt:i4>7</vt:i4>
      </vt:variant>
    </vt:vector>
  </HeadingPairs>
  <TitlesOfParts>
    <vt:vector size="8" baseType="lpstr">
      <vt:lpstr>سمة Office</vt:lpstr>
      <vt:lpstr>المحاضرة الثامنة  عشرة: منهج الخليل في دراسة الظواهر النحوية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riyadh</dc:creator>
  <cp:lastModifiedBy>riyadh</cp:lastModifiedBy>
  <cp:revision>6</cp:revision>
  <dcterms:created xsi:type="dcterms:W3CDTF">2018-12-10T21:11:15Z</dcterms:created>
  <dcterms:modified xsi:type="dcterms:W3CDTF">2018-12-11T12:01:45Z</dcterms:modified>
</cp:coreProperties>
</file>