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03/04/1440</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03/04/1440</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03/04/1440</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IQ" dirty="0" smtClean="0"/>
              <a:t>المحاضرة </a:t>
            </a:r>
            <a:r>
              <a:rPr lang="ar-IQ" dirty="0" smtClean="0"/>
              <a:t>الحادية والعشرون </a:t>
            </a:r>
            <a:r>
              <a:rPr lang="ar-IQ" dirty="0" smtClean="0"/>
              <a:t>: مادة كتاب سيبويه </a:t>
            </a:r>
            <a:r>
              <a:rPr lang="ar-IQ" dirty="0" err="1" smtClean="0"/>
              <a:t>وعنوانات</a:t>
            </a:r>
            <a:r>
              <a:rPr lang="ar-IQ" smtClean="0"/>
              <a:t> </a:t>
            </a:r>
            <a:r>
              <a:rPr lang="ar-IQ" smtClean="0"/>
              <a:t>أبوابه </a:t>
            </a:r>
            <a:r>
              <a:rPr lang="ar-IQ" dirty="0" smtClean="0"/>
              <a:t>ومصطلحاتها</a:t>
            </a:r>
            <a:endParaRPr lang="ar-IQ" dirty="0"/>
          </a:p>
        </p:txBody>
      </p:sp>
      <p:sp>
        <p:nvSpPr>
          <p:cNvPr id="3" name="عنوان فرعي 2"/>
          <p:cNvSpPr>
            <a:spLocks noGrp="1"/>
          </p:cNvSpPr>
          <p:nvPr>
            <p:ph type="subTitle" idx="1"/>
          </p:nvPr>
        </p:nvSpPr>
        <p:spPr/>
        <p:txBody>
          <a:bodyPr/>
          <a:lstStyle/>
          <a:p>
            <a:endParaRPr lang="ar-IQ"/>
          </a:p>
        </p:txBody>
      </p:sp>
    </p:spTree>
    <p:extLst>
      <p:ext uri="{BB962C8B-B14F-4D97-AF65-F5344CB8AC3E}">
        <p14:creationId xmlns:p14="http://schemas.microsoft.com/office/powerpoint/2010/main" val="29459405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lstStyle/>
          <a:p>
            <a:pPr lvl="0" rtl="0">
              <a:lnSpc>
                <a:spcPct val="107000"/>
              </a:lnSpc>
              <a:spcAft>
                <a:spcPts val="800"/>
              </a:spcAft>
            </a:pPr>
            <a:r>
              <a:rPr lang="ar-SA" sz="2000" b="1" dirty="0">
                <a:solidFill>
                  <a:prstClr val="black"/>
                </a:solidFill>
                <a:ea typeface="Calibri"/>
              </a:rPr>
              <a:t>مادة الكتاب</a:t>
            </a:r>
            <a:r>
              <a:rPr lang="ar-IQ" sz="2000" b="1" dirty="0">
                <a:solidFill>
                  <a:prstClr val="black"/>
                </a:solidFill>
                <a:ea typeface="Calibri"/>
              </a:rPr>
              <a:t>:</a:t>
            </a:r>
            <a:endParaRPr lang="en-US" sz="1300" dirty="0">
              <a:solidFill>
                <a:prstClr val="black"/>
              </a:solidFill>
              <a:ea typeface="Calibri"/>
              <a:cs typeface="Arial"/>
            </a:endParaRPr>
          </a:p>
          <a:p>
            <a:pPr lvl="0" rtl="0">
              <a:lnSpc>
                <a:spcPct val="107000"/>
              </a:lnSpc>
              <a:spcAft>
                <a:spcPts val="800"/>
              </a:spcAft>
            </a:pPr>
            <a:r>
              <a:rPr lang="ar-IQ" sz="1800" dirty="0">
                <a:solidFill>
                  <a:prstClr val="black"/>
                </a:solidFill>
                <a:ea typeface="Calibri"/>
              </a:rPr>
              <a:t>-</a:t>
            </a:r>
            <a:r>
              <a:rPr lang="ar-SA" sz="1800" dirty="0">
                <a:solidFill>
                  <a:prstClr val="black"/>
                </a:solidFill>
                <a:ea typeface="Calibri"/>
              </a:rPr>
              <a:t>ذكرنا ان مادة الكتاب هي النحو والصرف والصوت واللغة لكنه اهتم بالمسائل النحوية أكثر من الصرفية والصوتية.</a:t>
            </a:r>
            <a:endParaRPr lang="en-US" sz="1300" dirty="0">
              <a:solidFill>
                <a:prstClr val="black"/>
              </a:solidFill>
              <a:ea typeface="Calibri"/>
              <a:cs typeface="Arial"/>
            </a:endParaRPr>
          </a:p>
          <a:p>
            <a:pPr lvl="0" rtl="0">
              <a:lnSpc>
                <a:spcPct val="107000"/>
              </a:lnSpc>
              <a:spcAft>
                <a:spcPts val="800"/>
              </a:spcAft>
            </a:pPr>
            <a:r>
              <a:rPr lang="ar-SA" sz="1800" dirty="0">
                <a:solidFill>
                  <a:prstClr val="black"/>
                </a:solidFill>
                <a:ea typeface="Calibri"/>
              </a:rPr>
              <a:t>-بدا كتابه بمقدمات بديهية مثل الكلام وتقسيمه الى اسم وفعل وحرف وتقسيم الفعل الى ماض ومضارع وامر واستمر هذا التقسيم حتى إثر على كل مؤلفي النحو ومنهم ابن مالك في الفتية حيث بدأها بقوله</a:t>
            </a:r>
            <a:r>
              <a:rPr lang="ar-IQ" sz="1800" dirty="0">
                <a:solidFill>
                  <a:prstClr val="black"/>
                </a:solidFill>
                <a:ea typeface="Calibri"/>
              </a:rPr>
              <a:t>:</a:t>
            </a:r>
            <a:endParaRPr lang="en-US" sz="1300" dirty="0">
              <a:solidFill>
                <a:prstClr val="black"/>
              </a:solidFill>
              <a:ea typeface="Calibri"/>
              <a:cs typeface="Arial"/>
            </a:endParaRPr>
          </a:p>
          <a:p>
            <a:pPr lvl="0"/>
            <a:r>
              <a:rPr lang="ar-SA" sz="1800" dirty="0">
                <a:solidFill>
                  <a:prstClr val="black"/>
                </a:solidFill>
                <a:ea typeface="Calibri"/>
              </a:rPr>
              <a:t>كلامنا لفظ مقيد ك(استقم)</a:t>
            </a:r>
            <a:endParaRPr lang="ar-IQ" sz="1800" dirty="0">
              <a:solidFill>
                <a:prstClr val="black"/>
              </a:solidFill>
            </a:endParaRPr>
          </a:p>
          <a:p>
            <a:endParaRPr lang="ar-IQ" dirty="0"/>
          </a:p>
        </p:txBody>
      </p:sp>
    </p:spTree>
    <p:extLst>
      <p:ext uri="{BB962C8B-B14F-4D97-AF65-F5344CB8AC3E}">
        <p14:creationId xmlns:p14="http://schemas.microsoft.com/office/powerpoint/2010/main" val="7193224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lnSpcReduction="10000"/>
          </a:bodyPr>
          <a:lstStyle/>
          <a:p>
            <a:pPr lvl="0" rtl="0">
              <a:lnSpc>
                <a:spcPct val="107000"/>
              </a:lnSpc>
              <a:spcAft>
                <a:spcPts val="800"/>
              </a:spcAft>
            </a:pPr>
            <a:r>
              <a:rPr lang="ar-SA" sz="2000" dirty="0">
                <a:solidFill>
                  <a:prstClr val="black"/>
                </a:solidFill>
                <a:ea typeface="Calibri"/>
              </a:rPr>
              <a:t>واسم وفعل ثم حرف الكلم</a:t>
            </a:r>
            <a:endParaRPr lang="en-US" sz="1500" dirty="0">
              <a:solidFill>
                <a:prstClr val="black"/>
              </a:solidFill>
              <a:ea typeface="Calibri"/>
              <a:cs typeface="Arial"/>
            </a:endParaRPr>
          </a:p>
          <a:p>
            <a:pPr lvl="0" rtl="0">
              <a:lnSpc>
                <a:spcPct val="107000"/>
              </a:lnSpc>
              <a:spcAft>
                <a:spcPts val="800"/>
              </a:spcAft>
            </a:pPr>
            <a:r>
              <a:rPr lang="ar-SA" sz="2000" dirty="0">
                <a:solidFill>
                  <a:prstClr val="black"/>
                </a:solidFill>
                <a:ea typeface="Calibri"/>
              </a:rPr>
              <a:t>-وجاء بعد المقدمات بعلامات الاعراب والبناء وعلامات الاعراب هي الرفع والجر والنصب والجزم والبناء هي الفتح والكسر والضم والوقف اي السكون.</a:t>
            </a:r>
            <a:endParaRPr lang="en-US" sz="1500" dirty="0">
              <a:solidFill>
                <a:prstClr val="black"/>
              </a:solidFill>
              <a:ea typeface="Calibri"/>
              <a:cs typeface="Arial"/>
            </a:endParaRPr>
          </a:p>
          <a:p>
            <a:pPr lvl="0" rtl="0">
              <a:lnSpc>
                <a:spcPct val="107000"/>
              </a:lnSpc>
              <a:spcAft>
                <a:spcPts val="800"/>
              </a:spcAft>
            </a:pPr>
            <a:r>
              <a:rPr lang="ar-SA" sz="2000" dirty="0">
                <a:solidFill>
                  <a:prstClr val="black"/>
                </a:solidFill>
                <a:ea typeface="Calibri"/>
              </a:rPr>
              <a:t>-وقسم الاس.</a:t>
            </a:r>
            <a:endParaRPr lang="en-US" sz="1500" dirty="0">
              <a:solidFill>
                <a:prstClr val="black"/>
              </a:solidFill>
              <a:ea typeface="Calibri"/>
              <a:cs typeface="Arial"/>
            </a:endParaRPr>
          </a:p>
          <a:p>
            <a:pPr lvl="0" rtl="0">
              <a:lnSpc>
                <a:spcPct val="107000"/>
              </a:lnSpc>
              <a:spcAft>
                <a:spcPts val="800"/>
              </a:spcAft>
            </a:pPr>
            <a:r>
              <a:rPr lang="ar-SA" sz="2000" dirty="0">
                <a:solidFill>
                  <a:prstClr val="black"/>
                </a:solidFill>
                <a:ea typeface="Calibri"/>
              </a:rPr>
              <a:t>ماء الى متمكنة اي معربة وغير متمكنة اي مبنية غير معربة وهذه الامور تدل على نظرية العامل التي تعنى بالإعراب وسبب الاسم المعرب هو العامل.</a:t>
            </a:r>
            <a:endParaRPr lang="en-US" sz="1500" dirty="0">
              <a:solidFill>
                <a:prstClr val="black"/>
              </a:solidFill>
              <a:ea typeface="Calibri"/>
              <a:cs typeface="Arial"/>
            </a:endParaRPr>
          </a:p>
          <a:p>
            <a:pPr lvl="0" rtl="0">
              <a:lnSpc>
                <a:spcPct val="107000"/>
              </a:lnSpc>
              <a:spcAft>
                <a:spcPts val="800"/>
              </a:spcAft>
            </a:pPr>
            <a:r>
              <a:rPr lang="ar-SA" sz="2000" dirty="0">
                <a:solidFill>
                  <a:prstClr val="black"/>
                </a:solidFill>
                <a:ea typeface="Calibri"/>
              </a:rPr>
              <a:t>-وعد الفعل المضارع من المعربات لأنه تتغير حركته حسب تغير العامل الذي يسبقه فالحركة هي إثر يجلبه العامل.</a:t>
            </a:r>
            <a:endParaRPr lang="en-US" sz="1500" dirty="0">
              <a:solidFill>
                <a:prstClr val="black"/>
              </a:solidFill>
              <a:ea typeface="Calibri"/>
              <a:cs typeface="Arial"/>
            </a:endParaRPr>
          </a:p>
          <a:p>
            <a:pPr lvl="0" rtl="0">
              <a:lnSpc>
                <a:spcPct val="107000"/>
              </a:lnSpc>
              <a:spcAft>
                <a:spcPts val="800"/>
              </a:spcAft>
            </a:pPr>
            <a:r>
              <a:rPr lang="ar-IQ" sz="2000" dirty="0">
                <a:solidFill>
                  <a:prstClr val="black"/>
                </a:solidFill>
                <a:ea typeface="Calibri"/>
              </a:rPr>
              <a:t>-</a:t>
            </a:r>
            <a:r>
              <a:rPr lang="ar-SA" sz="2000" dirty="0">
                <a:solidFill>
                  <a:prstClr val="black"/>
                </a:solidFill>
                <a:ea typeface="Calibri"/>
              </a:rPr>
              <a:t>وذكر الاسماء المبنية وما مبنى مثل الأفعال الماضية وأفعال الأمر لأنها تلتزم أو أخرها حركة واحدة لا تتغير والإعراب يكون محليا اي حسب محل او موقع الفعل او الاسم المبني.</a:t>
            </a:r>
            <a:endParaRPr lang="en-US" sz="1500" dirty="0">
              <a:solidFill>
                <a:prstClr val="black"/>
              </a:solidFill>
              <a:ea typeface="Calibri"/>
              <a:cs typeface="Arial"/>
            </a:endParaRPr>
          </a:p>
          <a:p>
            <a:pPr lvl="0"/>
            <a:r>
              <a:rPr lang="ar-SA" sz="2000" dirty="0">
                <a:solidFill>
                  <a:prstClr val="black"/>
                </a:solidFill>
                <a:ea typeface="Calibri"/>
              </a:rPr>
              <a:t>-وذكر الاعراب بالحروف في باب الاسماء الخمسة والمثنى والجمع المذكر السالم.</a:t>
            </a:r>
            <a:endParaRPr lang="ar-IQ" sz="2000" dirty="0">
              <a:solidFill>
                <a:prstClr val="black"/>
              </a:solidFill>
            </a:endParaRPr>
          </a:p>
          <a:p>
            <a:endParaRPr lang="ar-IQ" dirty="0"/>
          </a:p>
        </p:txBody>
      </p:sp>
    </p:spTree>
    <p:extLst>
      <p:ext uri="{BB962C8B-B14F-4D97-AF65-F5344CB8AC3E}">
        <p14:creationId xmlns:p14="http://schemas.microsoft.com/office/powerpoint/2010/main" val="3747676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92500"/>
          </a:bodyPr>
          <a:lstStyle/>
          <a:p>
            <a:pPr lvl="0">
              <a:lnSpc>
                <a:spcPct val="107000"/>
              </a:lnSpc>
              <a:spcAft>
                <a:spcPts val="800"/>
              </a:spcAft>
            </a:pPr>
            <a:r>
              <a:rPr lang="ar-SA" sz="2200" dirty="0">
                <a:solidFill>
                  <a:prstClr val="black"/>
                </a:solidFill>
                <a:ea typeface="Calibri"/>
              </a:rPr>
              <a:t>ذكر بعض المحذوفات لعلل صوتية او صرفية او نحوية وانما لكثرة دورانها على الالسن.</a:t>
            </a:r>
            <a:endParaRPr lang="en-US" sz="1700" dirty="0">
              <a:solidFill>
                <a:prstClr val="black"/>
              </a:solidFill>
              <a:ea typeface="Calibri"/>
              <a:cs typeface="Arial"/>
            </a:endParaRPr>
          </a:p>
          <a:p>
            <a:pPr lvl="0" rtl="0">
              <a:lnSpc>
                <a:spcPct val="107000"/>
              </a:lnSpc>
              <a:spcAft>
                <a:spcPts val="800"/>
              </a:spcAft>
            </a:pPr>
            <a:r>
              <a:rPr lang="ar-SA" sz="2200" dirty="0">
                <a:solidFill>
                  <a:prstClr val="black"/>
                </a:solidFill>
                <a:ea typeface="Calibri"/>
              </a:rPr>
              <a:t>-باب الاستقامة من الكلام اي مصطلحات دلالية مثل (كلام مستقيم) اي صحيح القواعد خطأ في المعنى وكلام قبيح اي: كلام غير صحيح في القواعد ...الخ مثل (أتيتك غدا) صحيح القواعد خطأ في المعنى و(حملت الجبل) صحيح القواعد خطأ في المعنى فالجبل لا يحمل -باب في الشعر والضرورة الشعرية وتحدث عن الظروف والوصل والوقف وغيرها وكل هذه تعد مقدمات بدا سيبويه بها كتابه واما الابواب الحقيقة في النحو فبدأ بها على التسلسل وهي: باب الفاعل. والفعل اللازم. والمتعدي لمفعول واحد واثنين وثلاثة. وهكذا توالت بقية الموضوعات النحوية.</a:t>
            </a:r>
            <a:endParaRPr lang="en-US" sz="1700" dirty="0">
              <a:solidFill>
                <a:prstClr val="black"/>
              </a:solidFill>
              <a:ea typeface="Calibri"/>
              <a:cs typeface="Arial"/>
            </a:endParaRPr>
          </a:p>
          <a:p>
            <a:pPr lvl="0" rtl="0">
              <a:lnSpc>
                <a:spcPct val="107000"/>
              </a:lnSpc>
              <a:spcAft>
                <a:spcPts val="800"/>
              </a:spcAft>
            </a:pPr>
            <a:r>
              <a:rPr lang="ar-SA" sz="2200" dirty="0">
                <a:solidFill>
                  <a:prstClr val="black"/>
                </a:solidFill>
                <a:ea typeface="Calibri"/>
              </a:rPr>
              <a:t>-المسائل الصرفية. وجاءت بعد المسائل النحوية ثم بحث المسائل الصوتية وضمنها بباب (ما كان شاذا مما خففوا على السنتهم وليس بمطرد مثل قولهم :(بالعنبر) و(بالحارث) إي بنو الحارث وعلماء بنو فلان اي على الماء بنو فلان.</a:t>
            </a:r>
            <a:endParaRPr lang="en-US" sz="1700" dirty="0">
              <a:solidFill>
                <a:prstClr val="black"/>
              </a:solidFill>
              <a:ea typeface="Calibri"/>
              <a:cs typeface="Arial"/>
            </a:endParaRPr>
          </a:p>
          <a:p>
            <a:pPr lvl="0">
              <a:lnSpc>
                <a:spcPct val="115000"/>
              </a:lnSpc>
              <a:spcAft>
                <a:spcPts val="1000"/>
              </a:spcAft>
            </a:pPr>
            <a:r>
              <a:rPr lang="en-US" sz="1700" dirty="0">
                <a:solidFill>
                  <a:prstClr val="black"/>
                </a:solidFill>
                <a:ea typeface="Calibri"/>
                <a:cs typeface="Arial"/>
              </a:rPr>
              <a:t> </a:t>
            </a:r>
          </a:p>
          <a:p>
            <a:endParaRPr lang="ar-IQ" dirty="0"/>
          </a:p>
        </p:txBody>
      </p:sp>
    </p:spTree>
    <p:extLst>
      <p:ext uri="{BB962C8B-B14F-4D97-AF65-F5344CB8AC3E}">
        <p14:creationId xmlns:p14="http://schemas.microsoft.com/office/powerpoint/2010/main" val="11169700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92500" lnSpcReduction="10000"/>
          </a:bodyPr>
          <a:lstStyle/>
          <a:p>
            <a:pPr lvl="0" rtl="0">
              <a:lnSpc>
                <a:spcPct val="107000"/>
              </a:lnSpc>
              <a:spcAft>
                <a:spcPts val="800"/>
              </a:spcAft>
            </a:pPr>
            <a:r>
              <a:rPr lang="ar-SA" sz="1700" b="1" dirty="0" err="1">
                <a:solidFill>
                  <a:prstClr val="black"/>
                </a:solidFill>
                <a:ea typeface="Calibri"/>
              </a:rPr>
              <a:t>عنونات</a:t>
            </a:r>
            <a:r>
              <a:rPr lang="ar-SA" sz="1700" b="1" dirty="0">
                <a:solidFill>
                  <a:prstClr val="black"/>
                </a:solidFill>
                <a:ea typeface="Calibri"/>
              </a:rPr>
              <a:t> أبوابه ومصطلحاتها</a:t>
            </a:r>
            <a:r>
              <a:rPr lang="ar-IQ" sz="1700" b="1" dirty="0">
                <a:solidFill>
                  <a:prstClr val="black"/>
                </a:solidFill>
                <a:ea typeface="Calibri"/>
              </a:rPr>
              <a:t>:</a:t>
            </a:r>
            <a:endParaRPr lang="en-US" sz="1100" dirty="0">
              <a:solidFill>
                <a:prstClr val="black"/>
              </a:solidFill>
              <a:ea typeface="Calibri"/>
              <a:cs typeface="Arial"/>
            </a:endParaRPr>
          </a:p>
          <a:p>
            <a:pPr lvl="0" rtl="0">
              <a:lnSpc>
                <a:spcPct val="107000"/>
              </a:lnSpc>
              <a:spcAft>
                <a:spcPts val="800"/>
              </a:spcAft>
            </a:pPr>
            <a:r>
              <a:rPr lang="ar-SA" sz="1500" dirty="0">
                <a:solidFill>
                  <a:prstClr val="black"/>
                </a:solidFill>
                <a:ea typeface="Calibri"/>
              </a:rPr>
              <a:t>لم يكن هناك استقرار في المصطلح النحوي في عهد سيبويه لان عصره بداية التأليف النحوي وكل علم لا يعد علما أذا ما احتوى على مصطلحات والمصطلحات غير مستقرة في عهده لذا نجد بعض تسميات سيبويه مخالفة لما تعرف اليوم من مصطلحات مستقرة قد استقرت في عصور لاحقة لسيبويه</a:t>
            </a:r>
            <a:endParaRPr lang="en-US" sz="1100" dirty="0">
              <a:solidFill>
                <a:prstClr val="black"/>
              </a:solidFill>
              <a:ea typeface="Calibri"/>
              <a:cs typeface="Arial"/>
            </a:endParaRPr>
          </a:p>
          <a:p>
            <a:pPr lvl="0" rtl="0">
              <a:lnSpc>
                <a:spcPct val="107000"/>
              </a:lnSpc>
              <a:spcAft>
                <a:spcPts val="800"/>
              </a:spcAft>
            </a:pPr>
            <a:r>
              <a:rPr lang="ar-SA" sz="1700" b="1" dirty="0">
                <a:solidFill>
                  <a:prstClr val="black"/>
                </a:solidFill>
                <a:ea typeface="Calibri"/>
              </a:rPr>
              <a:t>ومر المصطلح النحوي عند سيبويه بثلاثة مراحل وهي</a:t>
            </a:r>
            <a:r>
              <a:rPr lang="ar-IQ" sz="1700" b="1" dirty="0">
                <a:solidFill>
                  <a:prstClr val="black"/>
                </a:solidFill>
                <a:ea typeface="Calibri"/>
              </a:rPr>
              <a:t>:</a:t>
            </a:r>
            <a:endParaRPr lang="en-US" sz="1100" dirty="0">
              <a:solidFill>
                <a:prstClr val="black"/>
              </a:solidFill>
              <a:ea typeface="Calibri"/>
              <a:cs typeface="Arial"/>
            </a:endParaRPr>
          </a:p>
          <a:p>
            <a:pPr lvl="0" rtl="0">
              <a:lnSpc>
                <a:spcPct val="107000"/>
              </a:lnSpc>
              <a:spcAft>
                <a:spcPts val="800"/>
              </a:spcAft>
            </a:pPr>
            <a:r>
              <a:rPr lang="ar-SA" sz="1700" b="1" dirty="0">
                <a:solidFill>
                  <a:prstClr val="black"/>
                </a:solidFill>
                <a:ea typeface="Calibri"/>
              </a:rPr>
              <a:t>أولا-</a:t>
            </a:r>
            <a:r>
              <a:rPr lang="ar-IQ" sz="1700" b="1" dirty="0">
                <a:solidFill>
                  <a:prstClr val="black"/>
                </a:solidFill>
                <a:ea typeface="Calibri"/>
              </a:rPr>
              <a:t>مرحلة</a:t>
            </a:r>
            <a:r>
              <a:rPr lang="ar-SA" sz="1500" dirty="0">
                <a:solidFill>
                  <a:prstClr val="black"/>
                </a:solidFill>
                <a:ea typeface="Calibri"/>
              </a:rPr>
              <a:t> المصطلحات غير المستقرة بدون تسمية المصطلحات وهذه المصطلحات غير واضحة ومثالها باب (ان واخواتها) وهذه التسمية للمتأخرين من النحاة وسماها سيبويه ب (باب الحروف الخمسة) ويقصد. (ان وكان وليت ولعل وأن) ويشبه عملها بعمل الافعال وشبه نصب (ان)لاسمها كما تنصب الفاظ العقود التمييز الذي بعدها عندما تقول: عشرون درهما فعشرون هي التي نصبت (درهما)وكل هذا الشرح الذي اختصرناه يذكره سيبويه ليضع حدا لان واخواتها.</a:t>
            </a:r>
            <a:endParaRPr lang="en-US" sz="1100" dirty="0">
              <a:solidFill>
                <a:prstClr val="black"/>
              </a:solidFill>
              <a:ea typeface="Calibri"/>
              <a:cs typeface="Arial"/>
            </a:endParaRPr>
          </a:p>
          <a:p>
            <a:pPr lvl="0" rtl="0">
              <a:lnSpc>
                <a:spcPct val="107000"/>
              </a:lnSpc>
              <a:spcAft>
                <a:spcPts val="800"/>
              </a:spcAft>
            </a:pPr>
            <a:r>
              <a:rPr lang="ar-SA" sz="1500" dirty="0">
                <a:solidFill>
                  <a:prstClr val="black"/>
                </a:solidFill>
                <a:ea typeface="Calibri"/>
              </a:rPr>
              <a:t>ومثال اخر على هذا النوع من مصطلحات باب (اسماء الافعال) وسماه هذا باب من الفعل سمي الفعل فيه بأسماء لم تؤخذ من الفعل الحادث.) وعقد لها بابا اخر وسماه (هذا باب من الفعل سمي الفعل فيه بأسماء مضافة ليست من امثلة الفعل الحادث ولكنها بمنزلة الاسماء المفردة التي كانت للفعل نحو(رويد)و(جهل)وعلى هذه الحالة باب (كان واخواتها) والفعل اللازم و(المبني للمجهول) و(الذي لم يسم فاعله</a:t>
            </a:r>
            <a:r>
              <a:rPr lang="ar-IQ" sz="1500" dirty="0">
                <a:solidFill>
                  <a:prstClr val="black"/>
                </a:solidFill>
                <a:ea typeface="Calibri"/>
              </a:rPr>
              <a:t>).</a:t>
            </a:r>
            <a:endParaRPr lang="en-US" sz="1100" dirty="0">
              <a:solidFill>
                <a:prstClr val="black"/>
              </a:solidFill>
              <a:ea typeface="Calibri"/>
              <a:cs typeface="Arial"/>
            </a:endParaRPr>
          </a:p>
          <a:p>
            <a:pPr lvl="0" rtl="0">
              <a:lnSpc>
                <a:spcPct val="107000"/>
              </a:lnSpc>
              <a:spcAft>
                <a:spcPts val="800"/>
              </a:spcAft>
            </a:pPr>
            <a:r>
              <a:rPr lang="ar-SA" sz="1500" b="1" dirty="0">
                <a:solidFill>
                  <a:prstClr val="black"/>
                </a:solidFill>
                <a:ea typeface="Calibri"/>
              </a:rPr>
              <a:t>ثانيا:</a:t>
            </a:r>
            <a:r>
              <a:rPr lang="ar-SA" sz="1500" dirty="0">
                <a:solidFill>
                  <a:prstClr val="black"/>
                </a:solidFill>
                <a:ea typeface="Calibri"/>
              </a:rPr>
              <a:t> مرحلة المصطلحات الناضجة والقريبة الوضوح وبعض هذه الأبواب جاءت </a:t>
            </a:r>
            <a:r>
              <a:rPr lang="ar-SA" sz="1500" dirty="0" err="1">
                <a:solidFill>
                  <a:prstClr val="black"/>
                </a:solidFill>
                <a:ea typeface="Calibri"/>
              </a:rPr>
              <a:t>عنواناتها</a:t>
            </a:r>
            <a:r>
              <a:rPr lang="ar-SA" sz="1500" dirty="0">
                <a:solidFill>
                  <a:prstClr val="black"/>
                </a:solidFill>
                <a:ea typeface="Calibri"/>
              </a:rPr>
              <a:t> مختصرة مفهومة على هيئة عبارة ولم تستقر على تسمية مصطلح لها.</a:t>
            </a:r>
            <a:endParaRPr lang="en-US" sz="1100" dirty="0">
              <a:solidFill>
                <a:prstClr val="black"/>
              </a:solidFill>
              <a:ea typeface="Calibri"/>
              <a:cs typeface="Arial"/>
            </a:endParaRPr>
          </a:p>
          <a:p>
            <a:pPr lvl="0"/>
            <a:r>
              <a:rPr lang="ar-SA" sz="1500" dirty="0">
                <a:solidFill>
                  <a:prstClr val="black"/>
                </a:solidFill>
                <a:ea typeface="Calibri"/>
              </a:rPr>
              <a:t>ومثال هذه مصطلحات باب مفعول المطلق) وسماه (باب ما يكون من المصادر مفعولا) و (ظن واخواتها) سماها (باب الافعال التي تستعمل وتلغى) والاغراء والتحذير وسماها (باب ما يجري على الأمر والتحذير</a:t>
            </a:r>
            <a:r>
              <a:rPr lang="ar-IQ" sz="1500" dirty="0">
                <a:solidFill>
                  <a:prstClr val="black"/>
                </a:solidFill>
                <a:ea typeface="Calibri"/>
              </a:rPr>
              <a:t>).</a:t>
            </a:r>
            <a:endParaRPr lang="ar-IQ" dirty="0"/>
          </a:p>
        </p:txBody>
      </p:sp>
    </p:spTree>
    <p:extLst>
      <p:ext uri="{BB962C8B-B14F-4D97-AF65-F5344CB8AC3E}">
        <p14:creationId xmlns:p14="http://schemas.microsoft.com/office/powerpoint/2010/main" val="9739451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lstStyle/>
          <a:p>
            <a:pPr lvl="0" rtl="0">
              <a:lnSpc>
                <a:spcPct val="107000"/>
              </a:lnSpc>
              <a:spcAft>
                <a:spcPts val="800"/>
              </a:spcAft>
            </a:pPr>
            <a:r>
              <a:rPr lang="ar-SA" sz="1600" b="1" dirty="0">
                <a:solidFill>
                  <a:prstClr val="black"/>
                </a:solidFill>
                <a:ea typeface="Calibri"/>
              </a:rPr>
              <a:t>ثالثا</a:t>
            </a:r>
            <a:r>
              <a:rPr lang="ar-SA" sz="1600" dirty="0">
                <a:solidFill>
                  <a:prstClr val="black"/>
                </a:solidFill>
                <a:ea typeface="Calibri"/>
              </a:rPr>
              <a:t>: مرحلة المصطلحات المتكاملة التي حدها سيبويه بمصطلحات بقيت الى عصرنا الحاضر مثل أبواب: الفاعل. النداء. الندبة. الترخيم. الامالة. الاضافة. والنسبة. والتصغير ويسميه (التحقير).</a:t>
            </a:r>
            <a:endParaRPr lang="en-US" sz="1200" dirty="0">
              <a:solidFill>
                <a:prstClr val="black"/>
              </a:solidFill>
              <a:ea typeface="Calibri"/>
              <a:cs typeface="Arial"/>
            </a:endParaRPr>
          </a:p>
          <a:p>
            <a:pPr lvl="0" rtl="0">
              <a:lnSpc>
                <a:spcPct val="107000"/>
              </a:lnSpc>
              <a:spcAft>
                <a:spcPts val="800"/>
              </a:spcAft>
            </a:pPr>
            <a:r>
              <a:rPr lang="ar-SA" sz="1800" b="1" dirty="0">
                <a:solidFill>
                  <a:prstClr val="black"/>
                </a:solidFill>
                <a:ea typeface="Calibri"/>
              </a:rPr>
              <a:t>علل: عدم استقرار مصطلحات الكتاب وأبوابه</a:t>
            </a:r>
            <a:r>
              <a:rPr lang="ar-IQ" sz="1800" b="1" dirty="0">
                <a:solidFill>
                  <a:prstClr val="black"/>
                </a:solidFill>
                <a:ea typeface="Calibri"/>
              </a:rPr>
              <a:t> .</a:t>
            </a:r>
            <a:endParaRPr lang="en-US" sz="1200" dirty="0">
              <a:solidFill>
                <a:prstClr val="black"/>
              </a:solidFill>
              <a:ea typeface="Calibri"/>
              <a:cs typeface="Arial"/>
            </a:endParaRPr>
          </a:p>
          <a:p>
            <a:pPr lvl="0"/>
            <a:r>
              <a:rPr lang="ar-SA" sz="1600" dirty="0">
                <a:solidFill>
                  <a:prstClr val="black"/>
                </a:solidFill>
                <a:ea typeface="Calibri"/>
              </a:rPr>
              <a:t>ا</a:t>
            </a:r>
            <a:r>
              <a:rPr lang="ar-SA" sz="1600" b="1" dirty="0">
                <a:solidFill>
                  <a:prstClr val="black"/>
                </a:solidFill>
                <a:ea typeface="Calibri"/>
              </a:rPr>
              <a:t>لجواب</a:t>
            </a:r>
            <a:r>
              <a:rPr lang="ar-SA" sz="1600" dirty="0">
                <a:solidFill>
                  <a:prstClr val="black"/>
                </a:solidFill>
                <a:ea typeface="Calibri"/>
              </a:rPr>
              <a:t>: النحو لم يوضع قبل سيبويه الوضع النهائي وما زال النحو حديثا في عصره وبحوثه بحاجة الى استقرار ووضوح وان سيبويه لم يكن في نيته الاستقرار على هذا الكتاب بل كان ينوي اعادته لكن وفاته حالت دون ذلك ومع هذا صار الكتاب حجة ومنهجا للدارسين في عصره والعصور اللاحة ولابد لي ان اضيف شيئا كاستنتاج عقلي لقد درسنا في محاضران سابقة ان الخليل وضع ابواب النحو هو ومن سبقه من أساتذته وبعض النحاة في مرحلة نشأة النحو وعندما جاء (الكتاب)وهو اول كتاب نحوي يصل الينا فمن البديهي ان كل ما جاء به سيبويه من مصطلحات في الكتاب غير التي جاء بها الخليل وسابقيه تعد من وضع سيبويه اي ان سيبويه وضع اكثر مصطلحات النحو وربما اخذها من الخليل</a:t>
            </a:r>
            <a:endParaRPr lang="ar-IQ" sz="1600" dirty="0">
              <a:solidFill>
                <a:prstClr val="black"/>
              </a:solidFill>
            </a:endParaRPr>
          </a:p>
          <a:p>
            <a:endParaRPr lang="ar-IQ" dirty="0"/>
          </a:p>
        </p:txBody>
      </p:sp>
    </p:spTree>
    <p:extLst>
      <p:ext uri="{BB962C8B-B14F-4D97-AF65-F5344CB8AC3E}">
        <p14:creationId xmlns:p14="http://schemas.microsoft.com/office/powerpoint/2010/main" val="1569521619"/>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TotalTime>
  <Words>791</Words>
  <Application>Microsoft Office PowerPoint</Application>
  <PresentationFormat>عرض على الشاشة (3:4)‏</PresentationFormat>
  <Paragraphs>26</Paragraphs>
  <Slides>6</Slides>
  <Notes>0</Notes>
  <HiddenSlides>0</HiddenSlides>
  <MMClips>0</MMClips>
  <ScaleCrop>false</ScaleCrop>
  <HeadingPairs>
    <vt:vector size="4" baseType="variant">
      <vt:variant>
        <vt:lpstr>نسق</vt:lpstr>
      </vt:variant>
      <vt:variant>
        <vt:i4>1</vt:i4>
      </vt:variant>
      <vt:variant>
        <vt:lpstr>عناوين الشرائح</vt:lpstr>
      </vt:variant>
      <vt:variant>
        <vt:i4>6</vt:i4>
      </vt:variant>
    </vt:vector>
  </HeadingPairs>
  <TitlesOfParts>
    <vt:vector size="7" baseType="lpstr">
      <vt:lpstr>سمة Office</vt:lpstr>
      <vt:lpstr>المحاضرة الحادية والعشرون : مادة كتاب سيبويه وعنوانات أبوابه ومصطلحاتها</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العشرون : مادة كتاب سيبويه وعنوانات ابوابه ومصطلحاتها</dc:title>
  <dc:creator>riyadh</dc:creator>
  <cp:lastModifiedBy>riyadh</cp:lastModifiedBy>
  <cp:revision>3</cp:revision>
  <dcterms:created xsi:type="dcterms:W3CDTF">2018-12-10T21:29:28Z</dcterms:created>
  <dcterms:modified xsi:type="dcterms:W3CDTF">2018-12-11T12:13:46Z</dcterms:modified>
</cp:coreProperties>
</file>