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48" r:id="rId1"/>
  </p:sldMasterIdLst>
  <p:sldIdLst>
    <p:sldId id="256" r:id="rId2"/>
    <p:sldId id="260" r:id="rId3"/>
    <p:sldId id="257" r:id="rId4"/>
    <p:sldId id="258" r:id="rId5"/>
    <p:sldId id="259" r:id="rId6"/>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66" d="100"/>
          <a:sy n="66" d="100"/>
        </p:scale>
        <p:origin x="-1506" y="-114"/>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smtClean="0"/>
              <a:t>انقر لتحرير نمط العنوان الرئيسي</a:t>
            </a:r>
            <a:endParaRPr lang="ar-SA"/>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smtClean="0"/>
              <a:t>انقر لتحرير نمط العنوان الثانوي الرئيسي</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idx="1"/>
          </p:nvPr>
        </p:nvSpPr>
        <p:spPr/>
        <p:txBody>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smtClean="0"/>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smtClean="0"/>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7" name="عنصر نائب للتاريخ 6"/>
          <p:cNvSpPr>
            <a:spLocks noGrp="1"/>
          </p:cNvSpPr>
          <p:nvPr>
            <p:ph type="dt" sz="half" idx="10"/>
          </p:nvPr>
        </p:nvSpPr>
        <p:spPr/>
        <p:txBody>
          <a:bodyPr/>
          <a:lstStyle/>
          <a:p>
            <a:fld id="{1B8ABB09-4A1D-463E-8065-109CC2B7EFAA}" type="datetimeFigureOut">
              <a:rPr lang="ar-SA" smtClean="0"/>
              <a:t>03/04/1440</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تاريخ 2"/>
          <p:cNvSpPr>
            <a:spLocks noGrp="1"/>
          </p:cNvSpPr>
          <p:nvPr>
            <p:ph type="dt" sz="half" idx="10"/>
          </p:nvPr>
        </p:nvSpPr>
        <p:spPr/>
        <p:txBody>
          <a:bodyPr/>
          <a:lstStyle/>
          <a:p>
            <a:fld id="{1B8ABB09-4A1D-463E-8065-109CC2B7EFAA}" type="datetimeFigureOut">
              <a:rPr lang="ar-SA" smtClean="0"/>
              <a:t>03/04/1440</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t>03/04/1440</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smtClean="0"/>
              <a:t>انقر لتحرير نمط العنوان الرئيسي</a:t>
            </a:r>
            <a:endParaRPr lang="ar-SA"/>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A"/>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smtClean="0"/>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t>03/04/1440</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smtClean="0"/>
              <a:t>انقر لتحرير نمط العنوان الرئيسي</a:t>
            </a:r>
            <a:endParaRPr lang="ar-SA"/>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10"/>
          </p:nvPr>
        </p:nvSpPr>
        <p:spPr/>
        <p:txBody>
          <a:body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smtClean="0"/>
              <a:t>انقر لتحرير نمط العنوان الرئيسي</a:t>
            </a:r>
            <a:endParaRPr lang="ar-SA"/>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smtClean="0"/>
              <a:t>انقر لتحرير أنماط النص الرئيسي</a:t>
            </a:r>
          </a:p>
          <a:p>
            <a:pPr lvl="1"/>
            <a:r>
              <a:rPr lang="ar-SA" smtClean="0"/>
              <a:t>المستوى الثاني</a:t>
            </a:r>
          </a:p>
          <a:p>
            <a:pPr lvl="2"/>
            <a:r>
              <a:rPr lang="ar-SA" smtClean="0"/>
              <a:t>المستوى الثالث</a:t>
            </a:r>
          </a:p>
          <a:p>
            <a:pPr lvl="3"/>
            <a:r>
              <a:rPr lang="ar-SA" smtClean="0"/>
              <a:t>المستوى الرابع</a:t>
            </a:r>
          </a:p>
          <a:p>
            <a:pPr lvl="4"/>
            <a:r>
              <a:rPr lang="ar-SA" smtClean="0"/>
              <a:t>المستوى الخامس</a:t>
            </a:r>
            <a:endParaRPr lang="ar-SA"/>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t>03/04/1440</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t>‹#›</a:t>
            </a:fld>
            <a:endParaRPr lang="ar-SA"/>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ctrTitle"/>
          </p:nvPr>
        </p:nvSpPr>
        <p:spPr/>
        <p:txBody>
          <a:bodyPr/>
          <a:lstStyle/>
          <a:p>
            <a:r>
              <a:rPr lang="ar-IQ" smtClean="0"/>
              <a:t>المحاضرة </a:t>
            </a:r>
            <a:r>
              <a:rPr lang="ar-IQ" smtClean="0"/>
              <a:t>الرابعة </a:t>
            </a:r>
            <a:r>
              <a:rPr lang="ar-IQ" dirty="0" smtClean="0"/>
              <a:t>والعشرون : منهج المبرد في </a:t>
            </a:r>
            <a:r>
              <a:rPr lang="ar-IQ" smtClean="0"/>
              <a:t>كتابه المقتضب </a:t>
            </a:r>
            <a:endParaRPr lang="ar-IQ" dirty="0"/>
          </a:p>
        </p:txBody>
      </p:sp>
      <p:sp>
        <p:nvSpPr>
          <p:cNvPr id="3" name="عنوان فرعي 2"/>
          <p:cNvSpPr>
            <a:spLocks noGrp="1"/>
          </p:cNvSpPr>
          <p:nvPr>
            <p:ph type="subTitle" idx="1"/>
          </p:nvPr>
        </p:nvSpPr>
        <p:spPr/>
        <p:txBody>
          <a:bodyPr/>
          <a:lstStyle/>
          <a:p>
            <a:endParaRPr lang="ar-IQ"/>
          </a:p>
        </p:txBody>
      </p:sp>
    </p:spTree>
    <p:extLst>
      <p:ext uri="{BB962C8B-B14F-4D97-AF65-F5344CB8AC3E}">
        <p14:creationId xmlns:p14="http://schemas.microsoft.com/office/powerpoint/2010/main" val="132477329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normAutofit fontScale="92500"/>
          </a:bodyPr>
          <a:lstStyle/>
          <a:p>
            <a:pPr lvl="0">
              <a:lnSpc>
                <a:spcPct val="107000"/>
              </a:lnSpc>
              <a:spcAft>
                <a:spcPts val="800"/>
              </a:spcAft>
            </a:pPr>
            <a:r>
              <a:rPr lang="ar-IQ" sz="1300" b="1" dirty="0">
                <a:solidFill>
                  <a:prstClr val="black"/>
                </a:solidFill>
                <a:ea typeface="Calibri"/>
              </a:rPr>
              <a:t>زمن تأليف المقتضب:</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إن زمن تأليف المقتضب غير معلوم وهذا واضح من طريقة عرضه ومناقشته وردوده على </a:t>
            </a:r>
            <a:r>
              <a:rPr lang="ar-IQ" sz="1300" b="1" dirty="0">
                <a:solidFill>
                  <a:prstClr val="black"/>
                </a:solidFill>
                <a:ea typeface="Calibri"/>
              </a:rPr>
              <a:t>سيبويه، ونضجت آراؤه النحوية مع آراء سيبويه وتدريسه في بغداد كثر ما سمع من مسائل</a:t>
            </a:r>
            <a:r>
              <a:rPr lang="ar-IQ" sz="1300" dirty="0">
                <a:solidFill>
                  <a:prstClr val="black"/>
                </a:solidFill>
                <a:ea typeface="Calibri"/>
              </a:rPr>
              <a:t> واطلاعه على نحو الكسائي والفرّاء والثعلب. وعرفوا آراءهم في مسائل اعترضوا بها على سيبويه , وكل هذا الجهد في المقتضب يدل على تأليفه بوقت متأخر من حياته وعلى هذا الرأي الاستاذ  عظيمة ( لم يكن من تأليف زمن الحداثة والصبا وإنما كان في زمن الشيخوخة).</a:t>
            </a:r>
            <a:endParaRPr lang="en-US" sz="1000" dirty="0">
              <a:solidFill>
                <a:prstClr val="black"/>
              </a:solidFill>
              <a:ea typeface="Calibri"/>
              <a:cs typeface="Arial"/>
            </a:endParaRPr>
          </a:p>
          <a:p>
            <a:pPr lvl="0" rtl="0">
              <a:lnSpc>
                <a:spcPct val="107000"/>
              </a:lnSpc>
              <a:spcAft>
                <a:spcPts val="800"/>
              </a:spcAft>
            </a:pPr>
            <a:r>
              <a:rPr lang="ar-IQ" sz="1300" b="1" dirty="0">
                <a:solidFill>
                  <a:prstClr val="black"/>
                </a:solidFill>
                <a:ea typeface="Calibri"/>
              </a:rPr>
              <a:t>ما هي ميزات المقتضب؟ وموقفه من مسائل سيبويه في كتابه</a:t>
            </a:r>
            <a:endParaRPr lang="en-US" sz="1000" dirty="0">
              <a:solidFill>
                <a:prstClr val="black"/>
              </a:solidFill>
              <a:ea typeface="Calibri"/>
              <a:cs typeface="Arial"/>
            </a:endParaRPr>
          </a:p>
          <a:p>
            <a:pPr lvl="0" rtl="0">
              <a:lnSpc>
                <a:spcPct val="107000"/>
              </a:lnSpc>
              <a:spcAft>
                <a:spcPts val="800"/>
              </a:spcAft>
            </a:pPr>
            <a:r>
              <a:rPr lang="ar-IQ" sz="1300" b="1" dirty="0">
                <a:solidFill>
                  <a:prstClr val="black"/>
                </a:solidFill>
                <a:ea typeface="Calibri"/>
              </a:rPr>
              <a:t>الجواب:</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تميز المقتضب بميزات عديدة من مسائل كتاب سيبويه، وهي: -</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1. لجأ الى اختصار عبارات سيبويه، ومع هذا الاختصار اضافة بعض العبارات وأخطأ في بعضها مثل (فعلل) في الصفة مثل: -</a:t>
            </a:r>
            <a:endParaRPr lang="en-US" sz="1000" dirty="0">
              <a:solidFill>
                <a:prstClr val="black"/>
              </a:solidFill>
              <a:ea typeface="Calibri"/>
              <a:cs typeface="Arial"/>
            </a:endParaRPr>
          </a:p>
          <a:p>
            <a:pPr lvl="0" rtl="0">
              <a:lnSpc>
                <a:spcPct val="107000"/>
              </a:lnSpc>
              <a:spcAft>
                <a:spcPts val="800"/>
              </a:spcAft>
            </a:pPr>
            <a:r>
              <a:rPr lang="ar-IQ" sz="1300" dirty="0" err="1">
                <a:solidFill>
                  <a:prstClr val="black"/>
                </a:solidFill>
                <a:ea typeface="Calibri"/>
              </a:rPr>
              <a:t>قهلبس</a:t>
            </a:r>
            <a:r>
              <a:rPr lang="ar-IQ" sz="1300" dirty="0">
                <a:solidFill>
                  <a:prstClr val="black"/>
                </a:solidFill>
                <a:ea typeface="Calibri"/>
              </a:rPr>
              <a:t>، </a:t>
            </a:r>
            <a:r>
              <a:rPr lang="ar-IQ" sz="1300" dirty="0" err="1">
                <a:solidFill>
                  <a:prstClr val="black"/>
                </a:solidFill>
                <a:ea typeface="Calibri"/>
              </a:rPr>
              <a:t>جحمرش</a:t>
            </a:r>
            <a:r>
              <a:rPr lang="ar-IQ" sz="1300" dirty="0">
                <a:solidFill>
                  <a:prstClr val="black"/>
                </a:solidFill>
                <a:ea typeface="Calibri"/>
              </a:rPr>
              <a:t>، </a:t>
            </a:r>
            <a:r>
              <a:rPr lang="ar-IQ" sz="1300" dirty="0" err="1">
                <a:solidFill>
                  <a:prstClr val="black"/>
                </a:solidFill>
                <a:ea typeface="Calibri"/>
              </a:rPr>
              <a:t>صهصلق</a:t>
            </a:r>
            <a:r>
              <a:rPr lang="ar-IQ" sz="1300" dirty="0">
                <a:solidFill>
                  <a:prstClr val="black"/>
                </a:solidFill>
                <a:ea typeface="Calibri"/>
              </a:rPr>
              <a:t> وهذه أمثلة سيبويه، ومثل المبرد </a:t>
            </a:r>
            <a:r>
              <a:rPr lang="ar-IQ" sz="1300" dirty="0" err="1">
                <a:solidFill>
                  <a:prstClr val="black"/>
                </a:solidFill>
                <a:ea typeface="Calibri"/>
              </a:rPr>
              <a:t>بالامثلة</a:t>
            </a:r>
            <a:r>
              <a:rPr lang="ar-IQ" sz="1300" dirty="0">
                <a:solidFill>
                  <a:prstClr val="black"/>
                </a:solidFill>
                <a:ea typeface="Calibri"/>
              </a:rPr>
              <a:t> ولكنه اضاف كلمة (</a:t>
            </a:r>
            <a:r>
              <a:rPr lang="ar-IQ" sz="1300" dirty="0" err="1">
                <a:solidFill>
                  <a:prstClr val="black"/>
                </a:solidFill>
                <a:ea typeface="Calibri"/>
              </a:rPr>
              <a:t>نخورش</a:t>
            </a:r>
            <a:r>
              <a:rPr lang="ar-IQ" sz="1300" dirty="0">
                <a:solidFill>
                  <a:prstClr val="black"/>
                </a:solidFill>
                <a:ea typeface="Calibri"/>
              </a:rPr>
              <a:t>) وأخطأها المحقق لأنها رباعية مزيدة بحرف.</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2. جاء </a:t>
            </a:r>
            <a:r>
              <a:rPr lang="ar-IQ" sz="1300" dirty="0" err="1">
                <a:solidFill>
                  <a:prstClr val="black"/>
                </a:solidFill>
                <a:ea typeface="Calibri"/>
              </a:rPr>
              <a:t>بأراء</a:t>
            </a:r>
            <a:r>
              <a:rPr lang="ar-IQ" sz="1300" dirty="0">
                <a:solidFill>
                  <a:prstClr val="black"/>
                </a:solidFill>
                <a:ea typeface="Calibri"/>
              </a:rPr>
              <a:t> سيبويه ولم يذكر أنها لسيبويه أو ينسبها إليه.</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3. تابع سيبويه في أحد قولين قال بهما في كتابه ولم يشر إلى الآخر.</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فقال النحويون أن المبرد خالف سيبويه ومن ذلك جعل علة منع الصرف في الصفات مثل عطشان وسكران متشابهة فالألف والنون لألف التأنيث الممدودة وحدد وجود هذا الشبه، أي سكران مثل حمراء وهو متابع له في هذا القول وظنوا أنه مخالف له.</a:t>
            </a:r>
            <a:endParaRPr lang="en-US" sz="1000" dirty="0">
              <a:solidFill>
                <a:prstClr val="black"/>
              </a:solidFill>
              <a:ea typeface="Calibri"/>
              <a:cs typeface="Arial"/>
            </a:endParaRPr>
          </a:p>
          <a:p>
            <a:pPr lvl="0" rtl="0">
              <a:lnSpc>
                <a:spcPct val="107000"/>
              </a:lnSpc>
              <a:spcAft>
                <a:spcPts val="800"/>
              </a:spcAft>
            </a:pPr>
            <a:r>
              <a:rPr lang="ar-IQ" sz="1300" dirty="0">
                <a:solidFill>
                  <a:prstClr val="black"/>
                </a:solidFill>
                <a:ea typeface="Calibri"/>
              </a:rPr>
              <a:t>4. يذكر بعض الموضوعات في كتابه مرتين أو أكثر من ذلك فيأتي به مجملاً في موضع ومفصلاً في مواضع أخرى، مثال ذلك (إذا الفجائية) ويقال لها حرف مفاجئة ويأتي بعدها المبتدأ والخبر وكرر هذه المسالة أكثر من مرة في كتابه.</a:t>
            </a:r>
            <a:endParaRPr lang="en-US" sz="1000" dirty="0">
              <a:solidFill>
                <a:prstClr val="black"/>
              </a:solidFill>
              <a:ea typeface="Calibri"/>
              <a:cs typeface="Arial"/>
            </a:endParaRPr>
          </a:p>
          <a:p>
            <a:pPr lvl="0"/>
            <a:endParaRPr lang="ar-IQ" sz="1300" dirty="0">
              <a:solidFill>
                <a:prstClr val="black"/>
              </a:solidFill>
            </a:endParaRPr>
          </a:p>
          <a:p>
            <a:endParaRPr lang="ar-IQ" dirty="0"/>
          </a:p>
        </p:txBody>
      </p:sp>
    </p:spTree>
    <p:extLst>
      <p:ext uri="{BB962C8B-B14F-4D97-AF65-F5344CB8AC3E}">
        <p14:creationId xmlns:p14="http://schemas.microsoft.com/office/powerpoint/2010/main" val="8583511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nSpc>
                <a:spcPct val="107000"/>
              </a:lnSpc>
              <a:spcAft>
                <a:spcPts val="800"/>
              </a:spcAft>
            </a:pPr>
            <a:r>
              <a:rPr lang="ar-IQ" sz="2200" b="1" dirty="0">
                <a:solidFill>
                  <a:prstClr val="black"/>
                </a:solidFill>
                <a:ea typeface="Calibri"/>
              </a:rPr>
              <a:t>منهج المبرد في كتابه المقتضب</a:t>
            </a:r>
            <a:endParaRPr lang="en-US" sz="1700" dirty="0">
              <a:solidFill>
                <a:prstClr val="black"/>
              </a:solidFill>
              <a:ea typeface="Calibri"/>
              <a:cs typeface="Arial"/>
            </a:endParaRPr>
          </a:p>
          <a:p>
            <a:pPr lvl="0" rtl="0">
              <a:lnSpc>
                <a:spcPct val="107000"/>
              </a:lnSpc>
              <a:spcAft>
                <a:spcPts val="800"/>
              </a:spcAft>
            </a:pPr>
            <a:r>
              <a:rPr lang="ar-IQ" sz="2200" dirty="0">
                <a:solidFill>
                  <a:prstClr val="black"/>
                </a:solidFill>
                <a:ea typeface="Calibri"/>
              </a:rPr>
              <a:t>سار المبرد في (المقضب) على منهج سيبويه في (الكتاب) فبحث علوم اللغة: نحو وصرف وصوت، وبحث الكثير من المباحث النحوية.</a:t>
            </a:r>
            <a:endParaRPr lang="en-US" sz="1700" dirty="0">
              <a:solidFill>
                <a:prstClr val="black"/>
              </a:solidFill>
              <a:ea typeface="Calibri"/>
              <a:cs typeface="Arial"/>
            </a:endParaRPr>
          </a:p>
          <a:p>
            <a:pPr lvl="0" rtl="0">
              <a:lnSpc>
                <a:spcPct val="107000"/>
              </a:lnSpc>
              <a:spcAft>
                <a:spcPts val="800"/>
              </a:spcAft>
            </a:pPr>
            <a:r>
              <a:rPr lang="ar-IQ" sz="2200" dirty="0">
                <a:solidFill>
                  <a:prstClr val="black"/>
                </a:solidFill>
                <a:ea typeface="Calibri"/>
              </a:rPr>
              <a:t>بحث في المسائل النحوية وكان أسلوبه فيها معقداً معتمدا ً على الفلسفة والمنطق أكثر من استخدام سيبويه واستخدم القياس والتعليل كثيرا ً.</a:t>
            </a:r>
            <a:endParaRPr lang="en-US" sz="1700" dirty="0">
              <a:solidFill>
                <a:prstClr val="black"/>
              </a:solidFill>
              <a:ea typeface="Calibri"/>
              <a:cs typeface="Arial"/>
            </a:endParaRPr>
          </a:p>
          <a:p>
            <a:pPr lvl="0" rtl="0">
              <a:lnSpc>
                <a:spcPct val="107000"/>
              </a:lnSpc>
              <a:spcAft>
                <a:spcPts val="800"/>
              </a:spcAft>
            </a:pPr>
            <a:r>
              <a:rPr lang="ar-IQ" sz="2200" dirty="0">
                <a:solidFill>
                  <a:prstClr val="black"/>
                </a:solidFill>
                <a:ea typeface="Calibri"/>
              </a:rPr>
              <a:t>بحث في الموضوعات الصرفية، المجرد والمزيد وابنيتها في الأسماء والافعال والصحيح والمعتل وتحدث عن المشتقات، والاعلال والابدال.</a:t>
            </a:r>
            <a:endParaRPr lang="en-US" sz="1700" dirty="0">
              <a:solidFill>
                <a:prstClr val="black"/>
              </a:solidFill>
              <a:ea typeface="Calibri"/>
              <a:cs typeface="Arial"/>
            </a:endParaRPr>
          </a:p>
          <a:p>
            <a:pPr lvl="0" rtl="0">
              <a:lnSpc>
                <a:spcPct val="107000"/>
              </a:lnSpc>
              <a:spcAft>
                <a:spcPts val="800"/>
              </a:spcAft>
            </a:pPr>
            <a:r>
              <a:rPr lang="ar-IQ" sz="2200" dirty="0">
                <a:solidFill>
                  <a:prstClr val="black"/>
                </a:solidFill>
                <a:ea typeface="Calibri"/>
              </a:rPr>
              <a:t>بحث في المسائل الصوتية، الادغام ومخارج الحروف، وفي الفعل وفي الكلمة والكلمتين والاعلال، والابدال وفي حروف العلة.</a:t>
            </a:r>
            <a:endParaRPr lang="en-US" sz="1700" dirty="0">
              <a:solidFill>
                <a:prstClr val="black"/>
              </a:solidFill>
              <a:ea typeface="Calibri"/>
              <a:cs typeface="Arial"/>
            </a:endParaRPr>
          </a:p>
          <a:p>
            <a:pPr lvl="0"/>
            <a:r>
              <a:rPr lang="ar-IQ" sz="2200" dirty="0">
                <a:solidFill>
                  <a:prstClr val="black"/>
                </a:solidFill>
                <a:ea typeface="Calibri"/>
              </a:rPr>
              <a:t>وعن طرق عرض منهج المقتضب نعقد موازنة بين كتابي (المقضب) و (الكتاب).</a:t>
            </a:r>
            <a:endParaRPr lang="ar-IQ" dirty="0"/>
          </a:p>
        </p:txBody>
      </p:sp>
    </p:spTree>
    <p:extLst>
      <p:ext uri="{BB962C8B-B14F-4D97-AF65-F5344CB8AC3E}">
        <p14:creationId xmlns:p14="http://schemas.microsoft.com/office/powerpoint/2010/main" val="24156912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511373" y="1637948"/>
            <a:ext cx="4121253" cy="44504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4311218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endParaRPr lang="ar-IQ"/>
          </a:p>
        </p:txBody>
      </p:sp>
      <p:sp>
        <p:nvSpPr>
          <p:cNvPr id="3" name="عنصر نائب للمحتوى 2"/>
          <p:cNvSpPr>
            <a:spLocks noGrp="1"/>
          </p:cNvSpPr>
          <p:nvPr>
            <p:ph idx="1"/>
          </p:nvPr>
        </p:nvSpPr>
        <p:spPr/>
        <p:txBody>
          <a:bodyPr/>
          <a:lstStyle/>
          <a:p>
            <a:pPr lvl="0">
              <a:lnSpc>
                <a:spcPct val="107000"/>
              </a:lnSpc>
              <a:spcAft>
                <a:spcPts val="800"/>
              </a:spcAft>
            </a:pPr>
            <a:r>
              <a:rPr lang="ar-IQ" sz="3000" dirty="0">
                <a:solidFill>
                  <a:prstClr val="black"/>
                </a:solidFill>
                <a:ea typeface="Calibri"/>
              </a:rPr>
              <a:t>واكتشف الباحثون المحدثون ومنهم د. مازن المبارك استخدام المبرد للتعليل والاحتجاج واسلوب المناطقة وعلم الكلام وابطال الحجة وبخاصة ابطال حجة الخصم وهذا </a:t>
            </a:r>
            <a:r>
              <a:rPr lang="ar-IQ" sz="3000" dirty="0" err="1">
                <a:solidFill>
                  <a:prstClr val="black"/>
                </a:solidFill>
                <a:ea typeface="Calibri"/>
              </a:rPr>
              <a:t>ماحدث</a:t>
            </a:r>
            <a:r>
              <a:rPr lang="ar-IQ" sz="3000" dirty="0">
                <a:solidFill>
                  <a:prstClr val="black"/>
                </a:solidFill>
                <a:ea typeface="Calibri"/>
              </a:rPr>
              <a:t> مع أبي اسحاق الزجاج في أول مناظرة له مع المبرد في مسجد بغداد واشتهر عصر المبرد بهذه الاساليب العقلية، وكان شديد الاهتمام بالتعليل مما قد يكون أثّر في منهج كتابه، ووقف في وجه سيبويه لأنه قبل قول الخليل خاليا ً من التعليل، وهو دائما يحتج للتعليل.</a:t>
            </a:r>
            <a:endParaRPr lang="en-US" sz="2200" dirty="0">
              <a:solidFill>
                <a:prstClr val="black"/>
              </a:solidFill>
              <a:ea typeface="Calibri"/>
              <a:cs typeface="Arial"/>
            </a:endParaRPr>
          </a:p>
          <a:p>
            <a:endParaRPr lang="ar-IQ" dirty="0"/>
          </a:p>
        </p:txBody>
      </p:sp>
    </p:spTree>
    <p:extLst>
      <p:ext uri="{BB962C8B-B14F-4D97-AF65-F5344CB8AC3E}">
        <p14:creationId xmlns:p14="http://schemas.microsoft.com/office/powerpoint/2010/main" val="2664580178"/>
      </p:ext>
    </p:extLst>
  </p:cSld>
  <p:clrMapOvr>
    <a:masterClrMapping/>
  </p:clrMapOvr>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TotalTime>
  <Words>469</Words>
  <Application>Microsoft Office PowerPoint</Application>
  <PresentationFormat>عرض على الشاشة (3:4)‏</PresentationFormat>
  <Paragraphs>19</Paragraphs>
  <Slides>5</Slides>
  <Notes>0</Notes>
  <HiddenSlides>0</HiddenSlides>
  <MMClips>0</MMClips>
  <ScaleCrop>false</ScaleCrop>
  <HeadingPairs>
    <vt:vector size="4" baseType="variant">
      <vt:variant>
        <vt:lpstr>نسق</vt:lpstr>
      </vt:variant>
      <vt:variant>
        <vt:i4>1</vt:i4>
      </vt:variant>
      <vt:variant>
        <vt:lpstr>عناوين الشرائح</vt:lpstr>
      </vt:variant>
      <vt:variant>
        <vt:i4>5</vt:i4>
      </vt:variant>
    </vt:vector>
  </HeadingPairs>
  <TitlesOfParts>
    <vt:vector size="6" baseType="lpstr">
      <vt:lpstr>سمة Office</vt:lpstr>
      <vt:lpstr>المحاضرة الرابعة والعشرون : منهج المبرد في كتابه المقتضب </vt:lpstr>
      <vt:lpstr>عرض تقديمي في PowerPoint</vt:lpstr>
      <vt:lpstr>عرض تقديمي في PowerPoint</vt:lpstr>
      <vt:lpstr>عرض تقديمي في PowerPoint</vt:lpstr>
      <vt:lpstr>عرض تقديمي في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riyadh</dc:creator>
  <cp:lastModifiedBy>riyadh</cp:lastModifiedBy>
  <cp:revision>3</cp:revision>
  <dcterms:created xsi:type="dcterms:W3CDTF">2018-12-10T22:11:04Z</dcterms:created>
  <dcterms:modified xsi:type="dcterms:W3CDTF">2018-12-11T12:20:34Z</dcterms:modified>
</cp:coreProperties>
</file>