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IQ" b="1" smtClean="0">
                <a:ea typeface="Calibri"/>
                <a:cs typeface="Arial"/>
              </a:rPr>
              <a:t>المحاضرة الخامسة والعشرون  : شواهد </a:t>
            </a:r>
            <a:r>
              <a:rPr lang="ar-IQ" b="1" dirty="0">
                <a:ea typeface="Calibri"/>
                <a:cs typeface="Arial"/>
              </a:rPr>
              <a:t>كتاب المقتضب ومصطلحاته </a:t>
            </a:r>
            <a:r>
              <a:rPr lang="ar-IQ" b="1" dirty="0" smtClean="0">
                <a:ea typeface="Calibri"/>
                <a:cs typeface="Arial"/>
              </a:rPr>
              <a:t>وأصول </a:t>
            </a:r>
            <a:r>
              <a:rPr lang="ar-IQ" b="1" dirty="0">
                <a:ea typeface="Calibri"/>
                <a:cs typeface="Arial"/>
              </a:rPr>
              <a:t>النحو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721999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rtl="0">
              <a:lnSpc>
                <a:spcPct val="107000"/>
              </a:lnSpc>
              <a:spcAft>
                <a:spcPts val="800"/>
              </a:spcAft>
            </a:pPr>
            <a:r>
              <a:rPr lang="ar-IQ" b="1" dirty="0">
                <a:ea typeface="Calibri"/>
              </a:rPr>
              <a:t>شواهد كتاب المقتضب</a:t>
            </a:r>
            <a:endParaRPr lang="en-US" sz="2400" dirty="0">
              <a:ea typeface="Calibri"/>
              <a:cs typeface="Arial"/>
            </a:endParaRPr>
          </a:p>
          <a:p>
            <a:pPr algn="ctr" rtl="0">
              <a:lnSpc>
                <a:spcPct val="107000"/>
              </a:lnSpc>
              <a:spcAft>
                <a:spcPts val="800"/>
              </a:spcAft>
            </a:pPr>
            <a:r>
              <a:rPr lang="en-US" b="1" dirty="0">
                <a:latin typeface="Arial"/>
                <a:ea typeface="Calibri"/>
                <a:cs typeface="Arial"/>
              </a:rPr>
              <a:t> </a:t>
            </a:r>
            <a:endParaRPr lang="en-US" sz="2400" dirty="0">
              <a:ea typeface="Calibri"/>
              <a:cs typeface="Arial"/>
            </a:endParaRPr>
          </a:p>
          <a:p>
            <a:pPr marL="457200" rtl="0">
              <a:lnSpc>
                <a:spcPct val="107000"/>
              </a:lnSpc>
              <a:spcAft>
                <a:spcPts val="800"/>
              </a:spcAft>
            </a:pPr>
            <a:r>
              <a:rPr lang="ar-IQ" b="1" dirty="0">
                <a:ea typeface="Calibri"/>
              </a:rPr>
              <a:t>_ </a:t>
            </a:r>
            <a:r>
              <a:rPr lang="ar-IQ" dirty="0">
                <a:ea typeface="Calibri"/>
              </a:rPr>
              <a:t>القرآن الكريم وقراءاته كانت معظم شواهده هي من القرآن الكريم فاستشهد </a:t>
            </a:r>
            <a:r>
              <a:rPr lang="ar-IQ" dirty="0" err="1">
                <a:ea typeface="Calibri"/>
              </a:rPr>
              <a:t>باكثر</a:t>
            </a:r>
            <a:r>
              <a:rPr lang="ar-IQ" dirty="0">
                <a:ea typeface="Calibri"/>
              </a:rPr>
              <a:t> من خمسمئة آية، وكان يستشهد بالقراءات في موضعها النحوي ويوازن بين القراءات ويفضل أحدها على الأخرى من غير أن يصرح بغير المفصلة كما في قراءة (ادغام النون) وعدم ادغامها في حروف الحلق فإن جاء مع النون أحد حروف الحلق يكون مخرج النون من الفم لا من </a:t>
            </a:r>
            <a:r>
              <a:rPr lang="ar-IQ" dirty="0" err="1">
                <a:ea typeface="Calibri"/>
              </a:rPr>
              <a:t>الخياشم</a:t>
            </a:r>
            <a:r>
              <a:rPr lang="ar-IQ" dirty="0">
                <a:ea typeface="Calibri"/>
              </a:rPr>
              <a:t> لتباعد ما بينهما فمثلا في قولك: من هو تظهر النون وقولك من حاتم؟ </a:t>
            </a:r>
            <a:r>
              <a:rPr lang="ar-IQ" dirty="0" err="1">
                <a:ea typeface="Calibri"/>
              </a:rPr>
              <a:t>لاتظهر</a:t>
            </a:r>
            <a:r>
              <a:rPr lang="ar-IQ" dirty="0">
                <a:ea typeface="Calibri"/>
              </a:rPr>
              <a:t> النون وقوله تعالى (ألا يعلم من خلق) لتعيين النون وهذه أجود القراءات لأن الخاء والعين من حروف الحلق، ولا يكون معها إلا الاظهار.</a:t>
            </a:r>
            <a:endParaRPr lang="en-US" dirty="0"/>
          </a:p>
          <a:p>
            <a:pPr marL="457200" rtl="0">
              <a:lnSpc>
                <a:spcPct val="107000"/>
              </a:lnSpc>
              <a:spcAft>
                <a:spcPts val="800"/>
              </a:spcAft>
            </a:pPr>
            <a:r>
              <a:rPr lang="ar-IQ" dirty="0">
                <a:ea typeface="Calibri"/>
              </a:rPr>
              <a:t>_ من بعض القراءات يجيز الوجهين ويذكر القراءتين مثل جواز الفك والادغام فيجوز الفك في(حيي) ويجوز الادغام في (حي) في قوله (ويحيا من حي عن بينة) وقرئ بها جميعا ً.</a:t>
            </a:r>
            <a:endParaRPr lang="en-US" dirty="0"/>
          </a:p>
          <a:p>
            <a:endParaRPr lang="ar-IQ" dirty="0"/>
          </a:p>
        </p:txBody>
      </p:sp>
    </p:spTree>
    <p:extLst>
      <p:ext uri="{BB962C8B-B14F-4D97-AF65-F5344CB8AC3E}">
        <p14:creationId xmlns:p14="http://schemas.microsoft.com/office/powerpoint/2010/main" val="3855718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marL="457200" marR="88900">
              <a:lnSpc>
                <a:spcPct val="107000"/>
              </a:lnSpc>
              <a:spcAft>
                <a:spcPts val="800"/>
              </a:spcAft>
            </a:pPr>
            <a:r>
              <a:rPr lang="ar-IQ" dirty="0">
                <a:ea typeface="Calibri"/>
              </a:rPr>
              <a:t>-وقد يعرض للقراءة من غير أن يرجحها او يرجح عليها قراءات أخرى مثل قراءة (أعلام) في غير المعرض جاز الادغام والاظهار، والادغام في بعض أحسن مثل قولك (هل رأيت زيدا) أي </a:t>
            </a:r>
            <a:r>
              <a:rPr lang="ar-IQ" dirty="0" err="1">
                <a:ea typeface="Calibri"/>
              </a:rPr>
              <a:t>هرأيت</a:t>
            </a:r>
            <a:r>
              <a:rPr lang="ar-IQ" dirty="0">
                <a:ea typeface="Calibri"/>
              </a:rPr>
              <a:t> زيدا ً والادغام أفضل إذا كان الحرف الاول ساكناً وهو الراء في (رأيت) وإذا كان متحركا فجاز الوجهان مثل (هل طرقك) و (هل دفعك). الخ، وعدم الادغام عند المبرد أحسن </a:t>
            </a:r>
            <a:r>
              <a:rPr lang="ar-IQ" dirty="0" err="1">
                <a:ea typeface="Calibri"/>
              </a:rPr>
              <a:t>بالادغام</a:t>
            </a:r>
            <a:r>
              <a:rPr lang="ar-IQ" dirty="0">
                <a:ea typeface="Calibri"/>
              </a:rPr>
              <a:t> لتباعد المخرجين، ومن قراءات الادغام قراءة أبي عمرو (</a:t>
            </a:r>
            <a:r>
              <a:rPr lang="ar-IQ" dirty="0" err="1">
                <a:ea typeface="Calibri"/>
              </a:rPr>
              <a:t>بتؤثرون</a:t>
            </a:r>
            <a:r>
              <a:rPr lang="ar-IQ" dirty="0">
                <a:ea typeface="Calibri"/>
              </a:rPr>
              <a:t>) واصلها (بل تؤثرون) وقرأ (</a:t>
            </a:r>
            <a:r>
              <a:rPr lang="ar-IQ" dirty="0" err="1">
                <a:ea typeface="Calibri"/>
              </a:rPr>
              <a:t>هثوب</a:t>
            </a:r>
            <a:r>
              <a:rPr lang="ar-IQ" dirty="0">
                <a:ea typeface="Calibri"/>
              </a:rPr>
              <a:t> الكفار) وهي (هل ثوب الكفار).</a:t>
            </a:r>
            <a:endParaRPr lang="en-US" dirty="0"/>
          </a:p>
          <a:p>
            <a:pPr marL="457200" rtl="0">
              <a:lnSpc>
                <a:spcPct val="107000"/>
              </a:lnSpc>
              <a:spcAft>
                <a:spcPts val="800"/>
              </a:spcAft>
            </a:pPr>
            <a:r>
              <a:rPr lang="ar-IQ" dirty="0">
                <a:ea typeface="Calibri"/>
              </a:rPr>
              <a:t> أي النون إذا جاء بعدها حرف من حروف الفم فيكون مخرجها من </a:t>
            </a:r>
            <a:r>
              <a:rPr lang="ar-IQ" dirty="0" err="1">
                <a:ea typeface="Calibri"/>
              </a:rPr>
              <a:t>الخياشم</a:t>
            </a:r>
            <a:r>
              <a:rPr lang="ar-IQ" dirty="0">
                <a:ea typeface="Calibri"/>
              </a:rPr>
              <a:t> مثل (من قال) أي (مقال) و (من جاء) وهي (</a:t>
            </a:r>
            <a:r>
              <a:rPr lang="ar-IQ" dirty="0" err="1">
                <a:ea typeface="Calibri"/>
              </a:rPr>
              <a:t>مجاء</a:t>
            </a:r>
            <a:r>
              <a:rPr lang="ar-IQ" dirty="0">
                <a:ea typeface="Calibri"/>
              </a:rPr>
              <a:t>). الخ، فلا تقول في (ويل يومئذٍ للمكذبين) </a:t>
            </a:r>
            <a:r>
              <a:rPr lang="ar-IQ" dirty="0" err="1">
                <a:ea typeface="Calibri"/>
              </a:rPr>
              <a:t>لايجوز</a:t>
            </a:r>
            <a:r>
              <a:rPr lang="ar-IQ" dirty="0">
                <a:ea typeface="Calibri"/>
              </a:rPr>
              <a:t> الادغام. </a:t>
            </a:r>
            <a:endParaRPr lang="en-US" dirty="0"/>
          </a:p>
          <a:p>
            <a:endParaRPr lang="ar-IQ" dirty="0"/>
          </a:p>
        </p:txBody>
      </p:sp>
    </p:spTree>
    <p:extLst>
      <p:ext uri="{BB962C8B-B14F-4D97-AF65-F5344CB8AC3E}">
        <p14:creationId xmlns:p14="http://schemas.microsoft.com/office/powerpoint/2010/main" val="3391284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marL="457200">
              <a:lnSpc>
                <a:spcPct val="107000"/>
              </a:lnSpc>
              <a:spcAft>
                <a:spcPts val="800"/>
              </a:spcAft>
            </a:pPr>
            <a:r>
              <a:rPr lang="ar-IQ" dirty="0">
                <a:ea typeface="Calibri"/>
              </a:rPr>
              <a:t>_ وقد يخطئ القراءة ويصفها باللحن في قراءة من قرأ (ثم ليقطع فلينظر) قراءة حفص عن عاصم اسكان </a:t>
            </a:r>
            <a:r>
              <a:rPr lang="ar-IQ" dirty="0" err="1">
                <a:ea typeface="Calibri"/>
              </a:rPr>
              <a:t>اللامين</a:t>
            </a:r>
            <a:r>
              <a:rPr lang="ar-IQ" dirty="0">
                <a:ea typeface="Calibri"/>
              </a:rPr>
              <a:t> في ليقطع ولينظر أما المبرد فقال سكون اللام في ليقطع جيد أما في فلينظر فلا يجوز السكون وعلة ذلك أن ثم منقطعة عن اللام في فليقطع، وواو فلينظر فهي مدغمة ولا يجوز السكون.</a:t>
            </a:r>
            <a:endParaRPr lang="en-US" dirty="0"/>
          </a:p>
          <a:p>
            <a:pPr marL="457200" rtl="0">
              <a:lnSpc>
                <a:spcPct val="107000"/>
              </a:lnSpc>
              <a:spcAft>
                <a:spcPts val="800"/>
              </a:spcAft>
            </a:pPr>
            <a:r>
              <a:rPr lang="ar-IQ" dirty="0">
                <a:ea typeface="Calibri"/>
              </a:rPr>
              <a:t>_ يصف بعض القراءات بالخطأ مثل (ولبثوا في كهفهم ثلاثمائة سنين) وسنين بدل الثلاثمائة وقرأها بالنصب وخطأ قراءة من قرأ سنين بالجر باعتبارها مضاف اليه، والراي الاول عند المبرد صحيح وخطأ القراء الثانية.</a:t>
            </a:r>
            <a:endParaRPr lang="en-US" dirty="0"/>
          </a:p>
          <a:p>
            <a:pPr marL="457200" rtl="0">
              <a:lnSpc>
                <a:spcPct val="107000"/>
              </a:lnSpc>
              <a:spcAft>
                <a:spcPts val="800"/>
              </a:spcAft>
            </a:pPr>
            <a:r>
              <a:rPr lang="ar-IQ" dirty="0">
                <a:ea typeface="Calibri"/>
              </a:rPr>
              <a:t>_ خطأ قراءة نافع وقال عنه: لم يكن له علم بالعربية في </a:t>
            </a:r>
            <a:r>
              <a:rPr lang="ar-IQ" dirty="0" err="1">
                <a:ea typeface="Calibri"/>
              </a:rPr>
              <a:t>قرائته</a:t>
            </a:r>
            <a:r>
              <a:rPr lang="ar-IQ" dirty="0">
                <a:ea typeface="Calibri"/>
              </a:rPr>
              <a:t> (</a:t>
            </a:r>
            <a:r>
              <a:rPr lang="ar-IQ" dirty="0" err="1">
                <a:ea typeface="Calibri"/>
              </a:rPr>
              <a:t>معائش</a:t>
            </a:r>
            <a:r>
              <a:rPr lang="ar-IQ" dirty="0">
                <a:ea typeface="Calibri"/>
              </a:rPr>
              <a:t>) فغلط الهمزة وقال الصحيح هو: (معايش).</a:t>
            </a:r>
            <a:endParaRPr lang="en-US" dirty="0"/>
          </a:p>
          <a:p>
            <a:r>
              <a:rPr lang="ar-IQ" dirty="0">
                <a:ea typeface="Calibri"/>
              </a:rPr>
              <a:t>وعد أحد القراءات لحنا فاحشا ً في قراءة أهل المدينة وابن مروان (هؤلاء بناتي هن اطهر لكم) (أطهر) بالنصب على أنها حال </a:t>
            </a:r>
            <a:r>
              <a:rPr lang="ar-IQ" dirty="0" err="1">
                <a:ea typeface="Calibri"/>
              </a:rPr>
              <a:t>وقاءة</a:t>
            </a:r>
            <a:r>
              <a:rPr lang="ar-IQ" dirty="0">
                <a:ea typeface="Calibri"/>
              </a:rPr>
              <a:t> المصحف هي الرفع في (أطهر) لنها خبر لهؤلاء وعليه المبرد.</a:t>
            </a:r>
            <a:endParaRPr lang="ar-IQ" dirty="0"/>
          </a:p>
        </p:txBody>
      </p:sp>
    </p:spTree>
    <p:extLst>
      <p:ext uri="{BB962C8B-B14F-4D97-AF65-F5344CB8AC3E}">
        <p14:creationId xmlns:p14="http://schemas.microsoft.com/office/powerpoint/2010/main" val="1333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marL="457200">
              <a:lnSpc>
                <a:spcPct val="107000"/>
              </a:lnSpc>
              <a:spcAft>
                <a:spcPts val="800"/>
              </a:spcAft>
            </a:pPr>
            <a:r>
              <a:rPr lang="ar-IQ" b="1" dirty="0">
                <a:ea typeface="Calibri"/>
              </a:rPr>
              <a:t>_ س: ما هو موقف المبرد من قراءات؟</a:t>
            </a:r>
            <a:endParaRPr lang="en-US" dirty="0"/>
          </a:p>
          <a:p>
            <a:pPr marL="457200" rtl="0">
              <a:lnSpc>
                <a:spcPct val="107000"/>
              </a:lnSpc>
              <a:spcAft>
                <a:spcPts val="800"/>
              </a:spcAft>
            </a:pPr>
            <a:r>
              <a:rPr lang="ar-IQ" sz="3600" b="1" dirty="0">
                <a:ea typeface="Calibri"/>
              </a:rPr>
              <a:t>ج/</a:t>
            </a:r>
            <a:r>
              <a:rPr lang="ar-IQ" dirty="0">
                <a:ea typeface="Calibri"/>
              </a:rPr>
              <a:t> لقد اتبع المبرد نحاة البصرة الأوائل في تخطئة القراءات حيث خطّأ المبرد الكثير من القراءات بل كفرها! واتبع في هذا أيضا أئمة المدرسة الكوفية ولاسيما الكسائي واتبع في هذا اساتذة المازني والذي ختم كتابه (التصريف) بهذه الحملة الآثمة على القراءات والطعن والسخرية من القراءة ولم يخطئ سيبويه والخليل القراءات، بل وضع سيبويه بعض القواعد لما يجوز في اللغة من همزة وادغام وما شابه ذلك، وهذا </a:t>
            </a:r>
            <a:r>
              <a:rPr lang="ar-IQ" dirty="0" err="1">
                <a:ea typeface="Calibri"/>
              </a:rPr>
              <a:t>ماذكره</a:t>
            </a:r>
            <a:r>
              <a:rPr lang="ar-IQ" dirty="0">
                <a:ea typeface="Calibri"/>
              </a:rPr>
              <a:t> محقق المقتضب محمد عبد الخالق عظيمة.</a:t>
            </a:r>
            <a:endParaRPr lang="en-US" dirty="0"/>
          </a:p>
          <a:p>
            <a:endParaRPr lang="ar-IQ" dirty="0"/>
          </a:p>
        </p:txBody>
      </p:sp>
    </p:spTree>
    <p:extLst>
      <p:ext uri="{BB962C8B-B14F-4D97-AF65-F5344CB8AC3E}">
        <p14:creationId xmlns:p14="http://schemas.microsoft.com/office/powerpoint/2010/main" val="3706427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marL="457200">
              <a:lnSpc>
                <a:spcPct val="107000"/>
              </a:lnSpc>
              <a:spcAft>
                <a:spcPts val="800"/>
              </a:spcAft>
            </a:pPr>
            <a:r>
              <a:rPr lang="ar-IQ" b="1" dirty="0">
                <a:ea typeface="Calibri"/>
              </a:rPr>
              <a:t>الاحتجاج بكلام العرب والشعر:</a:t>
            </a:r>
            <a:r>
              <a:rPr lang="en-US" dirty="0">
                <a:latin typeface="Arial"/>
                <a:ea typeface="Calibri"/>
              </a:rPr>
              <a:t> </a:t>
            </a:r>
            <a:r>
              <a:rPr lang="en-US" dirty="0" smtClean="0">
                <a:latin typeface="Arial"/>
                <a:ea typeface="Calibri"/>
              </a:rPr>
              <a:t>_</a:t>
            </a:r>
            <a:r>
              <a:rPr lang="ar-IQ" dirty="0">
                <a:ea typeface="Calibri"/>
              </a:rPr>
              <a:t> </a:t>
            </a:r>
            <a:endParaRPr lang="en-US" dirty="0"/>
          </a:p>
          <a:p>
            <a:pPr marL="457200" rtl="0">
              <a:lnSpc>
                <a:spcPct val="107000"/>
              </a:lnSpc>
              <a:spcAft>
                <a:spcPts val="800"/>
              </a:spcAft>
            </a:pPr>
            <a:r>
              <a:rPr lang="ar-IQ" dirty="0">
                <a:ea typeface="Calibri"/>
              </a:rPr>
              <a:t>       ذكرنا شواهد القرآن وقراءاته في المقتضب وكلام العرب من نثر وشعر أيضاً من شواهد المقتضب، واتبع البصريين في الاحتجاج وأصوله فقد احتج بشعر </a:t>
            </a:r>
            <a:r>
              <a:rPr lang="ar-IQ" dirty="0" err="1">
                <a:ea typeface="Calibri"/>
              </a:rPr>
              <a:t>الجاهيين</a:t>
            </a:r>
            <a:r>
              <a:rPr lang="ar-IQ" dirty="0">
                <a:ea typeface="Calibri"/>
              </a:rPr>
              <a:t> والمخضرمين والاسلاميين وكان </a:t>
            </a:r>
            <a:r>
              <a:rPr lang="ar-IQ" dirty="0" err="1">
                <a:ea typeface="Calibri"/>
              </a:rPr>
              <a:t>ىخر</a:t>
            </a:r>
            <a:r>
              <a:rPr lang="ar-IQ" dirty="0">
                <a:ea typeface="Calibri"/>
              </a:rPr>
              <a:t> من احتج بهم جرير والفرزدق والأخطل ومن </a:t>
            </a:r>
            <a:r>
              <a:rPr lang="ar-IQ">
                <a:ea typeface="Calibri"/>
              </a:rPr>
              <a:t>طبقتهم</a:t>
            </a:r>
            <a:r>
              <a:rPr lang="ar-IQ" smtClean="0">
                <a:ea typeface="Calibri"/>
              </a:rPr>
              <a:t>.</a:t>
            </a:r>
            <a:r>
              <a:rPr lang="ar-IQ" b="1" dirty="0">
                <a:ea typeface="Calibri"/>
              </a:rPr>
              <a:t> </a:t>
            </a:r>
            <a:endParaRPr lang="en-US" dirty="0"/>
          </a:p>
          <a:p>
            <a:pPr marL="457200" rtl="0">
              <a:lnSpc>
                <a:spcPct val="107000"/>
              </a:lnSpc>
              <a:spcAft>
                <a:spcPts val="800"/>
              </a:spcAft>
            </a:pPr>
            <a:r>
              <a:rPr lang="ar-IQ" b="1" dirty="0">
                <a:ea typeface="Calibri"/>
              </a:rPr>
              <a:t>الاحتجاج بالحديث الشريف:</a:t>
            </a:r>
            <a:endParaRPr lang="en-US" dirty="0"/>
          </a:p>
          <a:p>
            <a:pPr marL="457200" rtl="0">
              <a:lnSpc>
                <a:spcPct val="107000"/>
              </a:lnSpc>
              <a:spcAft>
                <a:spcPts val="800"/>
              </a:spcAft>
            </a:pPr>
            <a:r>
              <a:rPr lang="ar-IQ" dirty="0">
                <a:ea typeface="Calibri"/>
              </a:rPr>
              <a:t>       لم يحتج إلا بحديث واحد ولم ينسبه للرسول (ص) ومن الأحاديث التي ذكرها في المقتضب (العين وكاء السه) وموقف المبرد من الاحتجاج بالحديث ضعيف وهو موقف عامة النحاة إلا بعض النحاة المتأخرين وبخاصة الأندلسيين الذين استشهدوا بالحديث.</a:t>
            </a:r>
            <a:endParaRPr lang="en-US" dirty="0"/>
          </a:p>
          <a:p>
            <a:pPr marL="114300" indent="0" rtl="0">
              <a:lnSpc>
                <a:spcPct val="107000"/>
              </a:lnSpc>
              <a:spcAft>
                <a:spcPts val="800"/>
              </a:spcAft>
              <a:buNone/>
            </a:pPr>
            <a:endParaRPr lang="en-US" dirty="0"/>
          </a:p>
        </p:txBody>
      </p:sp>
    </p:spTree>
    <p:extLst>
      <p:ext uri="{BB962C8B-B14F-4D97-AF65-F5344CB8AC3E}">
        <p14:creationId xmlns:p14="http://schemas.microsoft.com/office/powerpoint/2010/main" val="264028395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417</Words>
  <Application>Microsoft Office PowerPoint</Application>
  <PresentationFormat>عرض على الشاشة (3:4)‏</PresentationFormat>
  <Paragraphs>17</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الخامسة والعشرون  : شواهد كتاب المقتضب ومصطلحاته وأصول النحو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العشرون  :شواهد كتاب المقتضب ومصطلحاته واصول النحو عنده </dc:title>
  <dc:creator>riyadh</dc:creator>
  <cp:lastModifiedBy>riyadh</cp:lastModifiedBy>
  <cp:revision>5</cp:revision>
  <dcterms:created xsi:type="dcterms:W3CDTF">2018-12-10T11:06:16Z</dcterms:created>
  <dcterms:modified xsi:type="dcterms:W3CDTF">2018-12-11T12:27:32Z</dcterms:modified>
</cp:coreProperties>
</file>