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816" y="7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r">
              <a:lnSpc>
                <a:spcPct val="107000"/>
              </a:lnSpc>
              <a:spcAft>
                <a:spcPts val="800"/>
              </a:spcAft>
            </a:pPr>
            <a:r>
              <a:rPr lang="ar-IQ">
                <a:ea typeface="Calibri"/>
                <a:cs typeface="Arial"/>
              </a:rPr>
              <a:t>المحاضرة </a:t>
            </a:r>
            <a:r>
              <a:rPr lang="ar-IQ" smtClean="0">
                <a:ea typeface="Calibri"/>
                <a:cs typeface="Arial"/>
              </a:rPr>
              <a:t>السادسة </a:t>
            </a:r>
            <a:r>
              <a:rPr lang="ar-IQ" smtClean="0">
                <a:ea typeface="Calibri"/>
                <a:cs typeface="Arial"/>
              </a:rPr>
              <a:t>والعشرون</a:t>
            </a:r>
            <a:r>
              <a:rPr lang="ar-IQ" dirty="0">
                <a:ea typeface="Calibri"/>
                <a:cs typeface="Arial"/>
              </a:rPr>
              <a:t>: نظرة في تاريخ مدرسة الكوفة ومراكز الثقافة فيها</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1355050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rtl="0">
              <a:lnSpc>
                <a:spcPct val="107000"/>
              </a:lnSpc>
              <a:spcAft>
                <a:spcPts val="800"/>
              </a:spcAft>
            </a:pPr>
            <a:r>
              <a:rPr lang="ar-IQ" b="1" dirty="0">
                <a:ea typeface="Calibri"/>
              </a:rPr>
              <a:t> </a:t>
            </a:r>
            <a:endParaRPr lang="en-US" sz="2400" dirty="0">
              <a:ea typeface="Calibri"/>
              <a:cs typeface="Arial"/>
            </a:endParaRPr>
          </a:p>
          <a:p>
            <a:pPr rtl="0">
              <a:lnSpc>
                <a:spcPct val="107000"/>
              </a:lnSpc>
              <a:spcAft>
                <a:spcPts val="800"/>
              </a:spcAft>
            </a:pPr>
            <a:r>
              <a:rPr lang="ar-IQ" dirty="0">
                <a:ea typeface="Calibri"/>
              </a:rPr>
              <a:t>بنى سعد بن ابي وقاص الكوفة في سنة (17 هــ) ومعنى الكوفة هو قوله: -للجيش تكوفوا هنا أي تجمعوا هنا وسبب الاختيار للكوفة كمدينة هو </a:t>
            </a:r>
            <a:endParaRPr lang="en-US" sz="2400" dirty="0">
              <a:ea typeface="Calibri"/>
              <a:cs typeface="Arial"/>
            </a:endParaRPr>
          </a:p>
          <a:p>
            <a:pPr rtl="0">
              <a:lnSpc>
                <a:spcPct val="107000"/>
              </a:lnSpc>
              <a:spcAft>
                <a:spcPts val="800"/>
              </a:spcAft>
            </a:pPr>
            <a:r>
              <a:rPr lang="ar-IQ" b="1" dirty="0">
                <a:ea typeface="Calibri"/>
              </a:rPr>
              <a:t>اولاً :- حربي: وقوعها على الفرات </a:t>
            </a:r>
            <a:endParaRPr lang="en-US" sz="2400" dirty="0">
              <a:ea typeface="Calibri"/>
              <a:cs typeface="Arial"/>
            </a:endParaRPr>
          </a:p>
          <a:p>
            <a:r>
              <a:rPr lang="ar-IQ" b="1" dirty="0">
                <a:ea typeface="Calibri"/>
              </a:rPr>
              <a:t>ثانيا: جغرافي : </a:t>
            </a:r>
            <a:r>
              <a:rPr lang="ar-IQ" dirty="0">
                <a:ea typeface="Calibri"/>
              </a:rPr>
              <a:t>وقوعها على أطراف الصحراء العربية لأن بيئتها تشبه بيئة الحجاز واليمن ، وبنيت من الطين والقصب وبنوا أول ما بنوا المسجد الجامع ودار الامارة ،واخذ أهل اليمن الجانب الشرقي </a:t>
            </a:r>
            <a:r>
              <a:rPr lang="ar-IQ" dirty="0" err="1">
                <a:ea typeface="Calibri"/>
              </a:rPr>
              <a:t>والنزاريون</a:t>
            </a:r>
            <a:r>
              <a:rPr lang="ar-IQ" dirty="0">
                <a:ea typeface="Calibri"/>
              </a:rPr>
              <a:t> الجانب الغربي وهذه اهم القبائل المحاربة في الجيش الاسلامي ، وقديما إذا قالو العراق فيقصدون البصرة والكوفة وهما المدينتان اللتان كانتا تمثلان الحضارة في العراق والوطن العربي </a:t>
            </a:r>
            <a:r>
              <a:rPr lang="ar-IQ" dirty="0" err="1">
                <a:ea typeface="Calibri"/>
              </a:rPr>
              <a:t>وبدات</a:t>
            </a:r>
            <a:r>
              <a:rPr lang="ar-IQ" dirty="0">
                <a:ea typeface="Calibri"/>
              </a:rPr>
              <a:t> الكوفة تنشا واول شيء تنشا فيها هو الشعر عن طريق المناظرات بين القبائل ولما بويع الامام علي بن ابي طالب(ع) كخليفة </a:t>
            </a:r>
            <a:r>
              <a:rPr lang="ar-IQ" dirty="0" err="1">
                <a:ea typeface="Calibri"/>
              </a:rPr>
              <a:t>للمسملين</a:t>
            </a:r>
            <a:r>
              <a:rPr lang="ar-IQ" dirty="0">
                <a:ea typeface="Calibri"/>
              </a:rPr>
              <a:t> أتخذ الكوفة عاصمة له ، وبعد وفاة الامام علي قامت ثورات كثيرة ضد الامويين حتى تغلب الخلافة إلى بغداد وانشئت الكوفة على أطراف الصحراء ، مما جعلها كملتقى للقبائل العربية القادمة من الحجاز واليمن ونزل في الكوفة عدد من الصحابة الأجلاء ومنهم شهد بدرا ، وهم كل من عمار بن ياسر وعبد الله بن مسعود واللذان بعثهما عمر (رض) الى الكوفة وكان عمار أمير وعبد الله بن مسعود مؤذناً ووزيرا .</a:t>
            </a:r>
            <a:endParaRPr lang="ar-IQ" dirty="0"/>
          </a:p>
        </p:txBody>
      </p:sp>
    </p:spTree>
    <p:extLst>
      <p:ext uri="{BB962C8B-B14F-4D97-AF65-F5344CB8AC3E}">
        <p14:creationId xmlns:p14="http://schemas.microsoft.com/office/powerpoint/2010/main" val="1230218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40000" lnSpcReduction="20000"/>
          </a:bodyPr>
          <a:lstStyle/>
          <a:p>
            <a:pPr rtl="0">
              <a:lnSpc>
                <a:spcPct val="107000"/>
              </a:lnSpc>
              <a:spcAft>
                <a:spcPts val="800"/>
              </a:spcAft>
            </a:pPr>
            <a:r>
              <a:rPr lang="ar-IQ" b="1" dirty="0">
                <a:ea typeface="Calibri"/>
              </a:rPr>
              <a:t>مراكز الثقافة في الكوفة: </a:t>
            </a:r>
            <a:endParaRPr lang="en-US" sz="2400" dirty="0">
              <a:ea typeface="Calibri"/>
              <a:cs typeface="Arial"/>
            </a:endParaRPr>
          </a:p>
          <a:p>
            <a:pPr rtl="0">
              <a:lnSpc>
                <a:spcPct val="107000"/>
              </a:lnSpc>
              <a:spcAft>
                <a:spcPts val="800"/>
              </a:spcAft>
            </a:pPr>
            <a:r>
              <a:rPr lang="ar-IQ" dirty="0">
                <a:ea typeface="Calibri"/>
              </a:rPr>
              <a:t> ساعدت الكوفة على نشر الكثير من علوم اللغة والأدب والشعر والدين والحديث. الخ من العلوم وكان من أشهر المراكز التي ساعدت في نشر حركة الثقافة هي</a:t>
            </a:r>
            <a:r>
              <a:rPr lang="ar-IQ" dirty="0" smtClean="0">
                <a:ea typeface="Calibri"/>
              </a:rPr>
              <a:t>:</a:t>
            </a:r>
            <a:r>
              <a:rPr lang="ar-IQ" b="1" dirty="0">
                <a:ea typeface="Calibri"/>
              </a:rPr>
              <a:t> </a:t>
            </a:r>
            <a:endParaRPr lang="en-US" sz="2400" dirty="0">
              <a:ea typeface="Calibri"/>
              <a:cs typeface="Arial"/>
            </a:endParaRPr>
          </a:p>
          <a:p>
            <a:pPr rtl="0">
              <a:lnSpc>
                <a:spcPct val="107000"/>
              </a:lnSpc>
              <a:spcAft>
                <a:spcPts val="800"/>
              </a:spcAft>
            </a:pPr>
            <a:r>
              <a:rPr lang="ar-IQ" b="1" dirty="0">
                <a:ea typeface="Calibri"/>
              </a:rPr>
              <a:t> 1. مسجد الكوفة:</a:t>
            </a:r>
            <a:endParaRPr lang="en-US" sz="2400" dirty="0">
              <a:ea typeface="Calibri"/>
              <a:cs typeface="Arial"/>
            </a:endParaRPr>
          </a:p>
          <a:p>
            <a:pPr rtl="0">
              <a:lnSpc>
                <a:spcPct val="107000"/>
              </a:lnSpc>
              <a:spcAft>
                <a:spcPts val="800"/>
              </a:spcAft>
            </a:pPr>
            <a:r>
              <a:rPr lang="ar-IQ" dirty="0">
                <a:ea typeface="Calibri"/>
              </a:rPr>
              <a:t>          وهو أكبر معاهد العلم فيها وهو ليس للصلاة فقط بل كانت تعقد فيه مجالس من علوم الدين من فقه وحديث وتعلم </a:t>
            </a:r>
            <a:r>
              <a:rPr lang="ar-IQ" dirty="0" err="1">
                <a:ea typeface="Calibri"/>
              </a:rPr>
              <a:t>الرآن</a:t>
            </a:r>
            <a:r>
              <a:rPr lang="ar-IQ" dirty="0">
                <a:ea typeface="Calibri"/>
              </a:rPr>
              <a:t> وقراءاته ودراسة الشعر واللغة والأدب والنقد وجاء في الأغاني: إن ابن زياد وحمادة الراوي اجتمعا في مسجد الكوفة للتذاكر في أشعار العرب ومن هذا نجد أن مسجد الكوفة له الأثر في أثراء الحركة العلمية في المدينة</a:t>
            </a:r>
            <a:r>
              <a:rPr lang="ar-IQ" dirty="0" smtClean="0">
                <a:ea typeface="Calibri"/>
              </a:rPr>
              <a:t>.</a:t>
            </a:r>
            <a:r>
              <a:rPr lang="ar-IQ" dirty="0">
                <a:ea typeface="Calibri"/>
              </a:rPr>
              <a:t> </a:t>
            </a:r>
            <a:endParaRPr lang="en-US" sz="2400" dirty="0">
              <a:ea typeface="Calibri"/>
              <a:cs typeface="Arial"/>
            </a:endParaRPr>
          </a:p>
          <a:p>
            <a:pPr rtl="0">
              <a:lnSpc>
                <a:spcPct val="107000"/>
              </a:lnSpc>
              <a:spcAft>
                <a:spcPts val="800"/>
              </a:spcAft>
            </a:pPr>
            <a:r>
              <a:rPr lang="ar-IQ" dirty="0">
                <a:ea typeface="Calibri"/>
              </a:rPr>
              <a:t> </a:t>
            </a:r>
            <a:endParaRPr lang="en-US" sz="2400" dirty="0">
              <a:ea typeface="Calibri"/>
              <a:cs typeface="Arial"/>
            </a:endParaRPr>
          </a:p>
          <a:p>
            <a:pPr rtl="0">
              <a:lnSpc>
                <a:spcPct val="107000"/>
              </a:lnSpc>
              <a:spcAft>
                <a:spcPts val="800"/>
              </a:spcAft>
            </a:pPr>
            <a:r>
              <a:rPr lang="ar-IQ" dirty="0">
                <a:ea typeface="Calibri"/>
              </a:rPr>
              <a:t>2-دور</a:t>
            </a:r>
            <a:r>
              <a:rPr lang="ar-IQ" b="1" dirty="0">
                <a:ea typeface="Calibri"/>
              </a:rPr>
              <a:t> الأمراء والوزراء والأغنياء من أهل الكوفة:</a:t>
            </a:r>
            <a:r>
              <a:rPr lang="ar-IQ" dirty="0">
                <a:ea typeface="Calibri"/>
              </a:rPr>
              <a:t> كان دور الاغنياء في الكوفة واضحاً في تطور الحركة العلمية عن طريق تحويل بيوتهم إلى مدارس لتعليم أولادهم على أيدي بعض العلماء مثل شرقي بن القطامي (أبي معاوية التميمي النحوي) اللذين شاركا في تعليم أولاد وجهاء الكوفة.</a:t>
            </a:r>
            <a:endParaRPr lang="en-US" sz="2400" dirty="0">
              <a:ea typeface="Calibri"/>
              <a:cs typeface="Arial"/>
            </a:endParaRPr>
          </a:p>
          <a:p>
            <a:pPr rtl="0">
              <a:lnSpc>
                <a:spcPct val="107000"/>
              </a:lnSpc>
              <a:spcAft>
                <a:spcPts val="800"/>
              </a:spcAft>
            </a:pPr>
            <a:r>
              <a:rPr lang="ar-IQ" b="1" dirty="0">
                <a:ea typeface="Calibri"/>
              </a:rPr>
              <a:t>3-مجلس المناظرة: </a:t>
            </a:r>
            <a:endParaRPr lang="en-US" sz="2400" dirty="0">
              <a:ea typeface="Calibri"/>
              <a:cs typeface="Arial"/>
            </a:endParaRPr>
          </a:p>
          <a:p>
            <a:pPr rtl="0">
              <a:lnSpc>
                <a:spcPct val="107000"/>
              </a:lnSpc>
              <a:spcAft>
                <a:spcPts val="800"/>
              </a:spcAft>
            </a:pPr>
            <a:r>
              <a:rPr lang="ar-IQ" dirty="0">
                <a:ea typeface="Calibri"/>
              </a:rPr>
              <a:t>كان لمجالس المناظرة التي يعقدها </a:t>
            </a:r>
            <a:r>
              <a:rPr lang="ar-IQ" dirty="0" err="1">
                <a:ea typeface="Calibri"/>
              </a:rPr>
              <a:t>المتاظرون</a:t>
            </a:r>
            <a:r>
              <a:rPr lang="ar-IQ" dirty="0">
                <a:ea typeface="Calibri"/>
              </a:rPr>
              <a:t> سواء أكانوا فقهاء او شعراء أو نحاة أم لغويين أكبر الأثر في نشر الثقافة. وهذه المجالس كانت بين علماء الدين فيما بينهم، بين اللغويين فيما بينهم وحتى في مجالس الوزراء والقادة، وكان أبو جعفر </a:t>
            </a:r>
            <a:r>
              <a:rPr lang="ar-IQ" dirty="0" err="1">
                <a:ea typeface="Calibri"/>
              </a:rPr>
              <a:t>الرؤاسي</a:t>
            </a:r>
            <a:r>
              <a:rPr lang="ar-IQ" dirty="0">
                <a:ea typeface="Calibri"/>
              </a:rPr>
              <a:t> (ت 190هــ) والكسائي (ت189هــ) قد رحلا كثيرا إلى البصرة لملاقاة الخليل وسمعا منه ونظراه وذهبا إلى البداية لسماع لغة الأعراب ومناقشتهم وشارك الكسائي في مناقشات حلقة يونس وكما فعل أبو معاوية شيبان الذي أخذ النحو عن الخليل ورحل إلى الكوفة فنشر النحو البصري بين الدارسين وكانت الكوفة قد اشتهرت بالراوية رواية الشعر والفقه وعلوم القرآن والقراءات.</a:t>
            </a:r>
            <a:endParaRPr lang="en-US" sz="2400" dirty="0">
              <a:ea typeface="Calibri"/>
              <a:cs typeface="Arial"/>
            </a:endParaRPr>
          </a:p>
          <a:p>
            <a:pPr>
              <a:lnSpc>
                <a:spcPct val="115000"/>
              </a:lnSpc>
              <a:spcAft>
                <a:spcPts val="1000"/>
              </a:spcAft>
            </a:pPr>
            <a:r>
              <a:rPr lang="en-US" sz="2400" dirty="0">
                <a:ea typeface="Calibri"/>
                <a:cs typeface="Arial"/>
              </a:rPr>
              <a:t> </a:t>
            </a:r>
          </a:p>
          <a:p>
            <a:endParaRPr lang="ar-IQ" dirty="0"/>
          </a:p>
        </p:txBody>
      </p:sp>
    </p:spTree>
    <p:extLst>
      <p:ext uri="{BB962C8B-B14F-4D97-AF65-F5344CB8AC3E}">
        <p14:creationId xmlns:p14="http://schemas.microsoft.com/office/powerpoint/2010/main" val="1567828391"/>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Words>
  <Application>Microsoft Office PowerPoint</Application>
  <PresentationFormat>عرض على الشاشة (3:4)‏</PresentationFormat>
  <Paragraphs>14</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المحاضرة السادسة والعشرون: نظرة في تاريخ مدرسة الكوفة ومراكز الثقافة فيها </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الحادية والعشرون: نظرة في تاريخ مدرسة الكوفة ومراكز الثقافة فيها </dc:title>
  <dc:creator>riyadh</dc:creator>
  <cp:lastModifiedBy>riyadh</cp:lastModifiedBy>
  <cp:revision>4</cp:revision>
  <dcterms:created xsi:type="dcterms:W3CDTF">2018-12-10T09:46:41Z</dcterms:created>
  <dcterms:modified xsi:type="dcterms:W3CDTF">2018-12-11T12:29:53Z</dcterms:modified>
</cp:coreProperties>
</file>