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90" d="100"/>
          <a:sy n="90" d="100"/>
        </p:scale>
        <p:origin x="-816" y="78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r" rtl="0">
              <a:lnSpc>
                <a:spcPct val="107000"/>
              </a:lnSpc>
              <a:spcAft>
                <a:spcPts val="800"/>
              </a:spcAft>
            </a:pPr>
            <a:r>
              <a:rPr lang="ar-IQ" b="1">
                <a:ea typeface="Calibri"/>
                <a:cs typeface="Arial"/>
              </a:rPr>
              <a:t>المحاضرة </a:t>
            </a:r>
            <a:r>
              <a:rPr lang="ar-IQ" b="1" smtClean="0">
                <a:ea typeface="Calibri"/>
                <a:cs typeface="Arial"/>
              </a:rPr>
              <a:t>السابعة </a:t>
            </a:r>
            <a:r>
              <a:rPr lang="ar-IQ" b="1" dirty="0">
                <a:ea typeface="Calibri"/>
                <a:cs typeface="Arial"/>
              </a:rPr>
              <a:t>والعشرون :نشأة النحو الكوفي وأوائل رجاله:</a:t>
            </a:r>
            <a:r>
              <a:rPr lang="en-US" sz="3600" dirty="0">
                <a:ea typeface="Calibri"/>
                <a:cs typeface="Arial"/>
              </a:rPr>
              <a:t/>
            </a:r>
            <a:br>
              <a:rPr lang="en-US" sz="36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dirty="0"/>
          </a:p>
        </p:txBody>
      </p:sp>
    </p:spTree>
    <p:extLst>
      <p:ext uri="{BB962C8B-B14F-4D97-AF65-F5344CB8AC3E}">
        <p14:creationId xmlns:p14="http://schemas.microsoft.com/office/powerpoint/2010/main" val="8786926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62500" lnSpcReduction="20000"/>
          </a:bodyPr>
          <a:lstStyle/>
          <a:p>
            <a:pPr rtl="0">
              <a:lnSpc>
                <a:spcPct val="107000"/>
              </a:lnSpc>
              <a:spcAft>
                <a:spcPts val="800"/>
              </a:spcAft>
            </a:pPr>
            <a:r>
              <a:rPr lang="ar-IQ" dirty="0">
                <a:ea typeface="Calibri"/>
              </a:rPr>
              <a:t>اعترف </a:t>
            </a:r>
            <a:r>
              <a:rPr lang="ar-IQ" dirty="0" err="1">
                <a:ea typeface="Calibri"/>
              </a:rPr>
              <a:t>مؤرخوا</a:t>
            </a:r>
            <a:r>
              <a:rPr lang="ar-IQ" dirty="0">
                <a:ea typeface="Calibri"/>
              </a:rPr>
              <a:t> النحو قديما وحديثا ً بالمدرسة الكوفية والنحو الكوفي من العرب والمستشرقين، وحتى الذين لم يؤرخوا إلا للنحو الصري مثل السيرافي في(أخبار النحويين البصريين) ذكر المدرسة الكوفية ولاسما الكسائي والفراء ومن المحدثين الكثير من أثبت وجود المدرسة البصرية ،وهناك من شك بوجود مدرسة كوفية مثل (جر تولد فابل) وتابعه كاتب مادة (ثعلب في دائرة المعارف) الاسلامية و(بروكلمان) في كتابه (تاريخ الشعوب الاسلامية وعلل جو تولد فابل عدم اعترافه بوجود مدرسة كوفية ،كثرة الخلافات بين الكسائي والفراء واتباعهما ليونس وهو بصري .</a:t>
            </a:r>
            <a:endParaRPr lang="en-US" sz="2400" dirty="0">
              <a:ea typeface="Calibri"/>
              <a:cs typeface="Arial"/>
            </a:endParaRPr>
          </a:p>
          <a:p>
            <a:pPr rtl="0">
              <a:lnSpc>
                <a:spcPct val="107000"/>
              </a:lnSpc>
              <a:spcAft>
                <a:spcPts val="800"/>
              </a:spcAft>
            </a:pPr>
            <a:r>
              <a:rPr lang="ar-IQ" dirty="0">
                <a:ea typeface="Calibri"/>
              </a:rPr>
              <a:t>   ونشأ النحو في الكوفة كما نشأ في المدن الأخرى بعد نشوء العلوم الدينية ونشأ خدمة للقرآن الكريم على أيدي العلماء والقراء وبخاصة بعد أن جاء الكثير من الصحابة الذين بعثهم عمر بن الخطاب (رض) لتحرير الكوفة وكان الإمام علي (ع) يعيش في الكوفة وله الأثر البالغ على النحاة وكذلك من الصحابة عمار بن ياسر وعبد الله بن مسعود ومن هؤلاء الصحابة العلماء تكونت في الكوفة مدرستان ، الاولى تخصصت في علوم القرآن من قراءة وقرآن وتفسير واشتهر بهذا من العلماء خمسة عرفتهم الكوفة وهم: </a:t>
            </a:r>
            <a:r>
              <a:rPr lang="ar-IQ" dirty="0" err="1">
                <a:ea typeface="Calibri"/>
              </a:rPr>
              <a:t>يحى</a:t>
            </a:r>
            <a:r>
              <a:rPr lang="ar-IQ" dirty="0">
                <a:ea typeface="Calibri"/>
              </a:rPr>
              <a:t> بن وثاب وعاصم بن أبي النجود وحمزة الزيات وسليمان الأعمش والكسائي وكان عاصم وحمزة والكسائي من القراء المشهورين.</a:t>
            </a:r>
            <a:endParaRPr lang="en-US" sz="2400" dirty="0">
              <a:ea typeface="Calibri"/>
              <a:cs typeface="Arial"/>
            </a:endParaRPr>
          </a:p>
          <a:p>
            <a:endParaRPr lang="ar-IQ" dirty="0"/>
          </a:p>
        </p:txBody>
      </p:sp>
    </p:spTree>
    <p:extLst>
      <p:ext uri="{BB962C8B-B14F-4D97-AF65-F5344CB8AC3E}">
        <p14:creationId xmlns:p14="http://schemas.microsoft.com/office/powerpoint/2010/main" val="4041984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rtl="0">
              <a:lnSpc>
                <a:spcPct val="107000"/>
              </a:lnSpc>
              <a:spcAft>
                <a:spcPts val="800"/>
              </a:spcAft>
            </a:pPr>
            <a:r>
              <a:rPr lang="ar-IQ" dirty="0">
                <a:ea typeface="Calibri"/>
              </a:rPr>
              <a:t>الصرف وتأسيسه للهراء، فرد د. ضيف على هذا القول بأن الصرف قد ذكر في كتاب سيبويه وهو المتوفى (ت 180 هــ) والهراء (ت190 هــ) إذا ً سيبويه سابق للهراء بعشر سنوات إذا ً سيبويه هو مؤسس علم الصرف والمازني وهو أيضا من مؤسسي الصرف وليس الهراء.</a:t>
            </a:r>
            <a:endParaRPr lang="en-US" sz="2400" dirty="0">
              <a:ea typeface="Calibri"/>
              <a:cs typeface="Arial"/>
            </a:endParaRPr>
          </a:p>
          <a:p>
            <a:pPr rtl="0">
              <a:lnSpc>
                <a:spcPct val="107000"/>
              </a:lnSpc>
              <a:spcAft>
                <a:spcPts val="800"/>
              </a:spcAft>
            </a:pPr>
            <a:r>
              <a:rPr lang="ar-IQ" dirty="0">
                <a:ea typeface="Calibri"/>
              </a:rPr>
              <a:t>ورد الدكتور علي أبو المكارم: دافع عن الهراء وقال: إن اسحاق بن الجصاص كان يصف النحو، وذكر الهراء من المؤسسين للنحو لكن المحدثين ردوا على هذه </a:t>
            </a:r>
            <a:r>
              <a:rPr lang="ar-IQ" dirty="0" err="1">
                <a:ea typeface="Calibri"/>
              </a:rPr>
              <a:t>الروايو</a:t>
            </a:r>
            <a:r>
              <a:rPr lang="ar-IQ" dirty="0">
                <a:ea typeface="Calibri"/>
              </a:rPr>
              <a:t> وقالو إن ابا جعفر </a:t>
            </a:r>
            <a:r>
              <a:rPr lang="ar-IQ" dirty="0" err="1">
                <a:ea typeface="Calibri"/>
              </a:rPr>
              <a:t>الرؤاسي</a:t>
            </a:r>
            <a:r>
              <a:rPr lang="ar-IQ" dirty="0">
                <a:ea typeface="Calibri"/>
              </a:rPr>
              <a:t> هو مؤسس النحو ووضع كتاب الفيصل.</a:t>
            </a:r>
            <a:endParaRPr lang="en-US" sz="2400" dirty="0">
              <a:ea typeface="Calibri"/>
              <a:cs typeface="Arial"/>
            </a:endParaRPr>
          </a:p>
          <a:p>
            <a:pPr rtl="0">
              <a:lnSpc>
                <a:spcPct val="107000"/>
              </a:lnSpc>
              <a:spcAft>
                <a:spcPts val="800"/>
              </a:spcAft>
            </a:pPr>
            <a:r>
              <a:rPr lang="ar-IQ" dirty="0">
                <a:ea typeface="Calibri"/>
              </a:rPr>
              <a:t>    ونشر الهراء علومه عن طريقين الأول: تلقين تلاميذه، والثاني المشاركة في المناظرات العلمية وكونت المناقشة شخصية علمية للهراء وظهر تألقه العلمي عن طريقين هما حفظ المادة اللغوية والقدرة العقلية في تطبيق هذه المادة وتفريعها.</a:t>
            </a:r>
            <a:endParaRPr lang="en-US" sz="2400" dirty="0">
              <a:ea typeface="Calibri"/>
              <a:cs typeface="Arial"/>
            </a:endParaRPr>
          </a:p>
          <a:p>
            <a:endParaRPr lang="ar-IQ" dirty="0"/>
          </a:p>
        </p:txBody>
      </p:sp>
    </p:spTree>
    <p:extLst>
      <p:ext uri="{BB962C8B-B14F-4D97-AF65-F5344CB8AC3E}">
        <p14:creationId xmlns:p14="http://schemas.microsoft.com/office/powerpoint/2010/main" val="2151921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a:lnSpc>
                <a:spcPct val="107000"/>
              </a:lnSpc>
              <a:spcAft>
                <a:spcPts val="800"/>
              </a:spcAft>
            </a:pPr>
            <a:r>
              <a:rPr lang="ar-IQ" b="1" dirty="0">
                <a:ea typeface="Calibri"/>
              </a:rPr>
              <a:t>أبو جعفر </a:t>
            </a:r>
            <a:r>
              <a:rPr lang="ar-IQ" b="1" dirty="0" err="1">
                <a:ea typeface="Calibri"/>
              </a:rPr>
              <a:t>الرؤاسي</a:t>
            </a:r>
            <a:r>
              <a:rPr lang="ar-IQ" b="1" dirty="0">
                <a:ea typeface="Calibri"/>
              </a:rPr>
              <a:t>:</a:t>
            </a:r>
            <a:endParaRPr lang="en-US" sz="2400" dirty="0">
              <a:ea typeface="Calibri"/>
              <a:cs typeface="Arial"/>
            </a:endParaRPr>
          </a:p>
          <a:p>
            <a:pPr rtl="0">
              <a:lnSpc>
                <a:spcPct val="107000"/>
              </a:lnSpc>
              <a:spcAft>
                <a:spcPts val="800"/>
              </a:spcAft>
            </a:pPr>
            <a:r>
              <a:rPr lang="ar-IQ" dirty="0">
                <a:ea typeface="Calibri"/>
              </a:rPr>
              <a:t>هو محمد بن أبي سارة (ت 190 هــ) ودرس على أيدي عمه معاذ الهراء وأخذ العربية عن أبي عمر بن علاء ،حتى قال الكسائي :لم اجد أعلم من </a:t>
            </a:r>
            <a:r>
              <a:rPr lang="ar-IQ" dirty="0" err="1">
                <a:ea typeface="Calibri"/>
              </a:rPr>
              <a:t>الرؤاسي</a:t>
            </a:r>
            <a:r>
              <a:rPr lang="ar-IQ" dirty="0">
                <a:ea typeface="Calibri"/>
              </a:rPr>
              <a:t> في الكوفة وقال ثعلب :كان </a:t>
            </a:r>
            <a:r>
              <a:rPr lang="ar-IQ" dirty="0" err="1">
                <a:ea typeface="Calibri"/>
              </a:rPr>
              <a:t>الرؤاسي</a:t>
            </a:r>
            <a:r>
              <a:rPr lang="ar-IQ" dirty="0">
                <a:ea typeface="Calibri"/>
              </a:rPr>
              <a:t> استاذا للكسائي والفراء، وزعم القدماء أن </a:t>
            </a:r>
            <a:r>
              <a:rPr lang="ar-IQ" dirty="0" err="1">
                <a:ea typeface="Calibri"/>
              </a:rPr>
              <a:t>الرؤاسي</a:t>
            </a:r>
            <a:r>
              <a:rPr lang="ar-IQ" dirty="0">
                <a:ea typeface="Calibri"/>
              </a:rPr>
              <a:t> مؤسس علم النحو في الكوفة وقد درس في البصرة وألف كتبا ً عديدة منها (الفيصل) وكتاب  في (الجمع والافراد ) وذكر ابن النديم في الفهرس كتباً عديدة أخرى منها (التصغير ) و (معاني القرآن) و(كتاب الوقف والابتداء الكبير والصغير ) وعندما يذكر سيبويه قال الكوفي يعني به </a:t>
            </a:r>
            <a:r>
              <a:rPr lang="ar-IQ" dirty="0" err="1">
                <a:ea typeface="Calibri"/>
              </a:rPr>
              <a:t>الرؤاسي</a:t>
            </a:r>
            <a:r>
              <a:rPr lang="ar-IQ" dirty="0">
                <a:ea typeface="Calibri"/>
              </a:rPr>
              <a:t> وأخذ </a:t>
            </a:r>
            <a:r>
              <a:rPr lang="ar-IQ" dirty="0" err="1">
                <a:ea typeface="Calibri"/>
              </a:rPr>
              <a:t>الرؤواسي</a:t>
            </a:r>
            <a:r>
              <a:rPr lang="ar-IQ" dirty="0">
                <a:ea typeface="Calibri"/>
              </a:rPr>
              <a:t> كتاب (العين ) وهو معجم في اللغة واستفاد من علم الخليل ، ويقول </a:t>
            </a:r>
            <a:r>
              <a:rPr lang="ar-IQ" dirty="0" err="1">
                <a:ea typeface="Calibri"/>
              </a:rPr>
              <a:t>المرزباني</a:t>
            </a:r>
            <a:r>
              <a:rPr lang="ar-IQ" dirty="0">
                <a:ea typeface="Calibri"/>
              </a:rPr>
              <a:t> : أنه أول من وضع النحو في الكوفة وكان المبرد متعصبا ً للبصريين ولم يذكر </a:t>
            </a:r>
            <a:r>
              <a:rPr lang="ar-IQ" dirty="0" err="1">
                <a:ea typeface="Calibri"/>
              </a:rPr>
              <a:t>للرؤاسي</a:t>
            </a:r>
            <a:r>
              <a:rPr lang="ar-IQ" dirty="0">
                <a:ea typeface="Calibri"/>
              </a:rPr>
              <a:t> تأثيرا يذكر ويدل كلام المؤرخين القدماء أن </a:t>
            </a:r>
            <a:r>
              <a:rPr lang="ar-IQ" dirty="0" err="1">
                <a:ea typeface="Calibri"/>
              </a:rPr>
              <a:t>للرؤاسي</a:t>
            </a:r>
            <a:r>
              <a:rPr lang="ar-IQ" dirty="0">
                <a:ea typeface="Calibri"/>
              </a:rPr>
              <a:t> آراء في النحو واللغة وهو ومؤثر أكثر من الهراء بدليل قول الفراء : ( فسألته عن مسائل </a:t>
            </a:r>
            <a:r>
              <a:rPr lang="ar-IQ" dirty="0" err="1">
                <a:ea typeface="Calibri"/>
              </a:rPr>
              <a:t>الرؤاسي</a:t>
            </a:r>
            <a:r>
              <a:rPr lang="ar-IQ" dirty="0">
                <a:ea typeface="Calibri"/>
              </a:rPr>
              <a:t>) ورحل الكسائي الى البصرة بعد أن تعلم من </a:t>
            </a:r>
            <a:r>
              <a:rPr lang="ar-IQ" dirty="0" err="1">
                <a:ea typeface="Calibri"/>
              </a:rPr>
              <a:t>الرؤاسي</a:t>
            </a:r>
            <a:r>
              <a:rPr lang="ar-IQ" dirty="0">
                <a:ea typeface="Calibri"/>
              </a:rPr>
              <a:t> لكن علمه ليس كاملا ً وهذا </a:t>
            </a:r>
            <a:r>
              <a:rPr lang="ar-IQ" dirty="0" err="1">
                <a:ea typeface="Calibri"/>
              </a:rPr>
              <a:t>لايعني</a:t>
            </a:r>
            <a:r>
              <a:rPr lang="ar-IQ" dirty="0">
                <a:ea typeface="Calibri"/>
              </a:rPr>
              <a:t> القليل من شان </a:t>
            </a:r>
            <a:r>
              <a:rPr lang="ar-IQ" dirty="0" err="1">
                <a:ea typeface="Calibri"/>
              </a:rPr>
              <a:t>الرؤاسي</a:t>
            </a:r>
            <a:r>
              <a:rPr lang="ar-IQ" dirty="0">
                <a:ea typeface="Calibri"/>
              </a:rPr>
              <a:t> وكانت له آراء أولها العلماء مثل ثعلب والكسائي والفراء لذا عد مؤسس المدرسة الكوفية ، هذه أقوال القدماء في </a:t>
            </a:r>
            <a:r>
              <a:rPr lang="ar-IQ" dirty="0" err="1">
                <a:ea typeface="Calibri"/>
              </a:rPr>
              <a:t>الرؤاسي</a:t>
            </a:r>
            <a:r>
              <a:rPr lang="ar-IQ" dirty="0">
                <a:ea typeface="Calibri"/>
              </a:rPr>
              <a:t> .</a:t>
            </a:r>
            <a:endParaRPr lang="en-US" sz="2400" dirty="0">
              <a:ea typeface="Calibri"/>
              <a:cs typeface="Arial"/>
            </a:endParaRPr>
          </a:p>
          <a:p>
            <a:endParaRPr lang="ar-IQ" dirty="0"/>
          </a:p>
        </p:txBody>
      </p:sp>
    </p:spTree>
    <p:extLst>
      <p:ext uri="{BB962C8B-B14F-4D97-AF65-F5344CB8AC3E}">
        <p14:creationId xmlns:p14="http://schemas.microsoft.com/office/powerpoint/2010/main" val="908098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62500" lnSpcReduction="20000"/>
          </a:bodyPr>
          <a:lstStyle/>
          <a:p>
            <a:pPr rtl="0">
              <a:lnSpc>
                <a:spcPct val="107000"/>
              </a:lnSpc>
              <a:spcAft>
                <a:spcPts val="800"/>
              </a:spcAft>
            </a:pPr>
            <a:r>
              <a:rPr lang="ar-IQ" b="1" dirty="0">
                <a:ea typeface="Calibri"/>
              </a:rPr>
              <a:t> </a:t>
            </a:r>
            <a:endParaRPr lang="en-US" sz="2400" dirty="0">
              <a:ea typeface="Calibri"/>
              <a:cs typeface="Arial"/>
            </a:endParaRPr>
          </a:p>
          <a:p>
            <a:pPr rtl="0">
              <a:lnSpc>
                <a:spcPct val="107000"/>
              </a:lnSpc>
              <a:spcAft>
                <a:spcPts val="800"/>
              </a:spcAft>
            </a:pPr>
            <a:r>
              <a:rPr lang="ar-IQ" b="1" dirty="0">
                <a:ea typeface="Calibri"/>
              </a:rPr>
              <a:t>الجواب: </a:t>
            </a:r>
            <a:r>
              <a:rPr lang="ar-IQ" dirty="0">
                <a:ea typeface="Calibri"/>
              </a:rPr>
              <a:t>إن معظم أقوال محدثين لم تثبت </a:t>
            </a:r>
            <a:r>
              <a:rPr lang="ar-IQ" dirty="0" err="1">
                <a:ea typeface="Calibri"/>
              </a:rPr>
              <a:t>للرؤاسي</a:t>
            </a:r>
            <a:r>
              <a:rPr lang="ar-IQ" dirty="0">
                <a:ea typeface="Calibri"/>
              </a:rPr>
              <a:t> منزلة كما </a:t>
            </a:r>
            <a:r>
              <a:rPr lang="ar-IQ" dirty="0" err="1">
                <a:ea typeface="Calibri"/>
              </a:rPr>
              <a:t>أثيتها</a:t>
            </a:r>
            <a:r>
              <a:rPr lang="ar-IQ" dirty="0">
                <a:ea typeface="Calibri"/>
              </a:rPr>
              <a:t> القدماء لذا أصبح القدماء فريقين:</a:t>
            </a:r>
            <a:endParaRPr lang="en-US" sz="2400" dirty="0">
              <a:ea typeface="Calibri"/>
              <a:cs typeface="Arial"/>
            </a:endParaRPr>
          </a:p>
          <a:p>
            <a:pPr rtl="0">
              <a:lnSpc>
                <a:spcPct val="107000"/>
              </a:lnSpc>
              <a:spcAft>
                <a:spcPts val="800"/>
              </a:spcAft>
            </a:pPr>
            <a:r>
              <a:rPr lang="ar-IQ" dirty="0">
                <a:ea typeface="Calibri"/>
              </a:rPr>
              <a:t>الأول: يثبت </a:t>
            </a:r>
            <a:r>
              <a:rPr lang="ar-IQ" dirty="0" err="1">
                <a:ea typeface="Calibri"/>
              </a:rPr>
              <a:t>للرؤاسي</a:t>
            </a:r>
            <a:r>
              <a:rPr lang="ar-IQ" dirty="0">
                <a:ea typeface="Calibri"/>
              </a:rPr>
              <a:t> دورا مهما ً في النحو الكوفي، وعليه الشيخ محمد الطنطاوي الذي عد في الطبقة الأولى من الكوفيين ومؤسس المدرسة الكوفية النحوية</a:t>
            </a:r>
            <a:r>
              <a:rPr lang="ar-IQ" dirty="0" smtClean="0">
                <a:ea typeface="Calibri"/>
              </a:rPr>
              <a:t>.</a:t>
            </a:r>
            <a:r>
              <a:rPr lang="ar-IQ" dirty="0">
                <a:ea typeface="Calibri"/>
              </a:rPr>
              <a:t> </a:t>
            </a:r>
            <a:endParaRPr lang="en-US" sz="2400" dirty="0">
              <a:ea typeface="Calibri"/>
              <a:cs typeface="Arial"/>
            </a:endParaRPr>
          </a:p>
          <a:p>
            <a:pPr rtl="0">
              <a:lnSpc>
                <a:spcPct val="107000"/>
              </a:lnSpc>
              <a:spcAft>
                <a:spcPts val="800"/>
              </a:spcAft>
            </a:pPr>
            <a:r>
              <a:rPr lang="ar-IQ" dirty="0">
                <a:ea typeface="Calibri"/>
              </a:rPr>
              <a:t>ورأي بروكلمان: اقتنع برواية القدماء ولم يعلق عليها، وهم عدوا </a:t>
            </a:r>
            <a:r>
              <a:rPr lang="ar-IQ" dirty="0" err="1">
                <a:ea typeface="Calibri"/>
              </a:rPr>
              <a:t>الرؤاسيوؤسسا</a:t>
            </a:r>
            <a:r>
              <a:rPr lang="ar-IQ" dirty="0">
                <a:ea typeface="Calibri"/>
              </a:rPr>
              <a:t> ً للنحو، ورأي </a:t>
            </a:r>
            <a:r>
              <a:rPr lang="ar-IQ" dirty="0" err="1">
                <a:ea typeface="Calibri"/>
              </a:rPr>
              <a:t>د.يوسف</a:t>
            </a:r>
            <a:r>
              <a:rPr lang="ar-IQ" dirty="0">
                <a:ea typeface="Calibri"/>
              </a:rPr>
              <a:t> خليف: أنه استاذ المدرسة الكوفية، ورأي الاستاذ أحمد أمين: نشوء مدرسة كوفية على راسها </a:t>
            </a:r>
            <a:r>
              <a:rPr lang="ar-IQ" dirty="0" err="1">
                <a:ea typeface="Calibri"/>
              </a:rPr>
              <a:t>الرؤاسي</a:t>
            </a:r>
            <a:r>
              <a:rPr lang="ar-IQ" dirty="0">
                <a:ea typeface="Calibri"/>
              </a:rPr>
              <a:t> والكسائي والفراء، وعليه د. احمد مكي الانصاري.</a:t>
            </a:r>
            <a:endParaRPr lang="en-US" sz="2400" dirty="0">
              <a:ea typeface="Calibri"/>
              <a:cs typeface="Arial"/>
            </a:endParaRPr>
          </a:p>
          <a:p>
            <a:pPr rtl="0">
              <a:lnSpc>
                <a:spcPct val="107000"/>
              </a:lnSpc>
              <a:spcAft>
                <a:spcPts val="800"/>
              </a:spcAft>
            </a:pPr>
            <a:r>
              <a:rPr lang="ar-IQ" dirty="0">
                <a:ea typeface="Calibri"/>
              </a:rPr>
              <a:t>الثاني: يرفض أن يكون </a:t>
            </a:r>
            <a:r>
              <a:rPr lang="ar-IQ" dirty="0" err="1">
                <a:ea typeface="Calibri"/>
              </a:rPr>
              <a:t>الرؤاسي</a:t>
            </a:r>
            <a:r>
              <a:rPr lang="ar-IQ" dirty="0">
                <a:ea typeface="Calibri"/>
              </a:rPr>
              <a:t> مؤسس المدرسة الكوفية. </a:t>
            </a:r>
            <a:endParaRPr lang="en-US" sz="2400" dirty="0">
              <a:ea typeface="Calibri"/>
              <a:cs typeface="Arial"/>
            </a:endParaRPr>
          </a:p>
          <a:p>
            <a:pPr rtl="0">
              <a:lnSpc>
                <a:spcPct val="107000"/>
              </a:lnSpc>
              <a:spcAft>
                <a:spcPts val="800"/>
              </a:spcAft>
            </a:pPr>
            <a:r>
              <a:rPr lang="ar-IQ" dirty="0">
                <a:ea typeface="Calibri"/>
              </a:rPr>
              <a:t>وهم كل من: د. شوقي ضيف: يرى أن النحو نشأ بفضل الكسائي والفراء في الكوفة؛ لأنهما اللذان رسما خارطة النحو الكوفي، ورتبوا مقدماته ودققوا في قواعده وهم الذين </a:t>
            </a:r>
            <a:r>
              <a:rPr lang="ar-IQ" dirty="0" err="1">
                <a:ea typeface="Calibri"/>
              </a:rPr>
              <a:t>بثوه</a:t>
            </a:r>
            <a:r>
              <a:rPr lang="ar-IQ" dirty="0">
                <a:ea typeface="Calibri"/>
              </a:rPr>
              <a:t>.</a:t>
            </a:r>
            <a:endParaRPr lang="en-US" sz="2400" dirty="0">
              <a:ea typeface="Calibri"/>
              <a:cs typeface="Arial"/>
            </a:endParaRPr>
          </a:p>
          <a:p>
            <a:r>
              <a:rPr lang="ar-IQ" dirty="0">
                <a:ea typeface="Calibri"/>
              </a:rPr>
              <a:t>ورأي د. مهدي المخزومي: عارض أن يكون </a:t>
            </a:r>
            <a:r>
              <a:rPr lang="ar-IQ" dirty="0" err="1">
                <a:ea typeface="Calibri"/>
              </a:rPr>
              <a:t>الرؤاسي</a:t>
            </a:r>
            <a:r>
              <a:rPr lang="ar-IQ" dirty="0">
                <a:ea typeface="Calibri"/>
              </a:rPr>
              <a:t> أو الهراء هما المؤسسين للمدرسة الكوفية، وعد الكسائي هو المؤسس الحقيقي للنحو الكوفي.</a:t>
            </a:r>
            <a:endParaRPr lang="ar-IQ" dirty="0"/>
          </a:p>
        </p:txBody>
      </p:sp>
    </p:spTree>
    <p:extLst>
      <p:ext uri="{BB962C8B-B14F-4D97-AF65-F5344CB8AC3E}">
        <p14:creationId xmlns:p14="http://schemas.microsoft.com/office/powerpoint/2010/main" val="1566971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62500" lnSpcReduction="20000"/>
          </a:bodyPr>
          <a:lstStyle/>
          <a:p>
            <a:pPr rtl="0">
              <a:lnSpc>
                <a:spcPct val="107000"/>
              </a:lnSpc>
              <a:spcAft>
                <a:spcPts val="800"/>
              </a:spcAft>
            </a:pPr>
            <a:r>
              <a:rPr lang="ar-IQ" b="1" dirty="0">
                <a:ea typeface="Calibri"/>
              </a:rPr>
              <a:t>س-ماهي الردود التي رد بها المحدثون على القدماء الذين عدوا الهراء مؤسسا للنحو الكوفي؟ وهذا الكلام ينطبق أيضا على </a:t>
            </a:r>
            <a:r>
              <a:rPr lang="ar-IQ" b="1" dirty="0" err="1">
                <a:ea typeface="Calibri"/>
              </a:rPr>
              <a:t>الرؤاسي</a:t>
            </a:r>
            <a:r>
              <a:rPr lang="ar-IQ" b="1" dirty="0">
                <a:ea typeface="Calibri"/>
              </a:rPr>
              <a:t>؟</a:t>
            </a:r>
            <a:endParaRPr lang="en-US" sz="2400" dirty="0">
              <a:ea typeface="Calibri"/>
              <a:cs typeface="Arial"/>
            </a:endParaRPr>
          </a:p>
          <a:p>
            <a:pPr rtl="0">
              <a:lnSpc>
                <a:spcPct val="107000"/>
              </a:lnSpc>
              <a:spcAft>
                <a:spcPts val="800"/>
              </a:spcAft>
            </a:pPr>
            <a:r>
              <a:rPr lang="ar-IQ" b="1" dirty="0">
                <a:ea typeface="Calibri"/>
              </a:rPr>
              <a:t>الجواب: </a:t>
            </a:r>
            <a:r>
              <a:rPr lang="ar-IQ" dirty="0">
                <a:ea typeface="Calibri"/>
              </a:rPr>
              <a:t>رد المحدثون على القدماء بأمور كثيرة تفيد بان الهراء ليس مؤسسا للنحو الكوفي، وهذه الامور هي:</a:t>
            </a:r>
            <a:endParaRPr lang="en-US" sz="2400" dirty="0">
              <a:ea typeface="Calibri"/>
              <a:cs typeface="Arial"/>
            </a:endParaRPr>
          </a:p>
          <a:p>
            <a:pPr rtl="0">
              <a:lnSpc>
                <a:spcPct val="107000"/>
              </a:lnSpc>
              <a:spcAft>
                <a:spcPts val="800"/>
              </a:spcAft>
            </a:pPr>
            <a:r>
              <a:rPr lang="ar-IQ" dirty="0">
                <a:ea typeface="Calibri"/>
              </a:rPr>
              <a:t>       ليس للهراء كتب تذكر، وان ما قاله القدماء هو مجرد مزاعم وافتراضات قالها الكوفيون للتنافس مع البصريين.</a:t>
            </a:r>
            <a:endParaRPr lang="en-US" sz="2400" dirty="0">
              <a:ea typeface="Calibri"/>
              <a:cs typeface="Arial"/>
            </a:endParaRPr>
          </a:p>
          <a:p>
            <a:pPr rtl="0">
              <a:lnSpc>
                <a:spcPct val="107000"/>
              </a:lnSpc>
              <a:spcAft>
                <a:spcPts val="800"/>
              </a:spcAft>
            </a:pPr>
            <a:r>
              <a:rPr lang="ar-IQ" dirty="0">
                <a:ea typeface="Calibri"/>
              </a:rPr>
              <a:t>واما </a:t>
            </a:r>
            <a:r>
              <a:rPr lang="ar-IQ" dirty="0" err="1">
                <a:ea typeface="Calibri"/>
              </a:rPr>
              <a:t>الرؤاسي</a:t>
            </a:r>
            <a:r>
              <a:rPr lang="ar-IQ" dirty="0">
                <a:ea typeface="Calibri"/>
              </a:rPr>
              <a:t> فرأي المحدثين فيه هو الرأي نفسه بالهراء، وقالوا: ان هذه الأخبار وضعها التنافس بين المبرد وثعلب، وان الكوفيين هم مصدر هذه المزاعم، والمحدثون لم يقفوا على آراء </a:t>
            </a:r>
            <a:r>
              <a:rPr lang="ar-IQ" dirty="0" err="1">
                <a:ea typeface="Calibri"/>
              </a:rPr>
              <a:t>الرؤسي</a:t>
            </a:r>
            <a:r>
              <a:rPr lang="ar-IQ" dirty="0">
                <a:ea typeface="Calibri"/>
              </a:rPr>
              <a:t> فوجدها غير واضحة </a:t>
            </a:r>
            <a:r>
              <a:rPr lang="ar-IQ" dirty="0" err="1">
                <a:ea typeface="Calibri"/>
              </a:rPr>
              <a:t>ولاتكون</a:t>
            </a:r>
            <a:r>
              <a:rPr lang="ar-IQ" dirty="0">
                <a:ea typeface="Calibri"/>
              </a:rPr>
              <a:t> درسا نحويا ً حقيقيا ً، وآراؤه قليلة جدا ً.</a:t>
            </a:r>
            <a:endParaRPr lang="en-US" sz="2400" dirty="0">
              <a:ea typeface="Calibri"/>
              <a:cs typeface="Arial"/>
            </a:endParaRPr>
          </a:p>
          <a:p>
            <a:pPr rtl="0">
              <a:lnSpc>
                <a:spcPct val="107000"/>
              </a:lnSpc>
              <a:spcAft>
                <a:spcPts val="800"/>
              </a:spcAft>
            </a:pPr>
            <a:r>
              <a:rPr lang="ar-IQ" dirty="0">
                <a:ea typeface="Calibri"/>
              </a:rPr>
              <a:t>ولم نسمع أحدا من الكوفيين قد خرج بها لأنها غير منتشرة.</a:t>
            </a:r>
            <a:endParaRPr lang="en-US" sz="2400" dirty="0">
              <a:ea typeface="Calibri"/>
              <a:cs typeface="Arial"/>
            </a:endParaRPr>
          </a:p>
          <a:p>
            <a:r>
              <a:rPr lang="ar-IQ" dirty="0">
                <a:ea typeface="Calibri"/>
              </a:rPr>
              <a:t>وعد كل من د. شوقي ضيف ود. مهدي المخزومي الكسائي والفراء هما المؤسسان الحقيقيان </a:t>
            </a:r>
            <a:r>
              <a:rPr lang="ar-IQ" dirty="0" err="1">
                <a:ea typeface="Calibri"/>
              </a:rPr>
              <a:t>للنحوالكوفي</a:t>
            </a:r>
            <a:r>
              <a:rPr lang="ar-IQ">
                <a:ea typeface="Calibri"/>
              </a:rPr>
              <a:t>، ويمثلان قمة نضوجه مثلما يمثل الخليل وسيبويه قمة نضوج النحو البصري.</a:t>
            </a:r>
            <a:endParaRPr lang="ar-IQ"/>
          </a:p>
        </p:txBody>
      </p:sp>
    </p:spTree>
    <p:extLst>
      <p:ext uri="{BB962C8B-B14F-4D97-AF65-F5344CB8AC3E}">
        <p14:creationId xmlns:p14="http://schemas.microsoft.com/office/powerpoint/2010/main" val="3548331091"/>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705</Words>
  <Application>Microsoft Office PowerPoint</Application>
  <PresentationFormat>عرض على الشاشة (3:4)‏</PresentationFormat>
  <Paragraphs>21</Paragraphs>
  <Slides>6</Slides>
  <Notes>0</Notes>
  <HiddenSlides>0</HiddenSlides>
  <MMClips>0</MMClips>
  <ScaleCrop>false</ScaleCrop>
  <HeadingPairs>
    <vt:vector size="4" baseType="variant">
      <vt:variant>
        <vt:lpstr>نسق</vt:lpstr>
      </vt:variant>
      <vt:variant>
        <vt:i4>1</vt:i4>
      </vt:variant>
      <vt:variant>
        <vt:lpstr>عناوين الشرائح</vt:lpstr>
      </vt:variant>
      <vt:variant>
        <vt:i4>6</vt:i4>
      </vt:variant>
    </vt:vector>
  </HeadingPairs>
  <TitlesOfParts>
    <vt:vector size="7" baseType="lpstr">
      <vt:lpstr>سمة Office</vt:lpstr>
      <vt:lpstr>المحاضرة السابعة والعشرون :نشأة النحو الكوفي وأوائل رجاله: </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riyadh</dc:creator>
  <cp:lastModifiedBy>riyadh</cp:lastModifiedBy>
  <cp:revision>5</cp:revision>
  <dcterms:created xsi:type="dcterms:W3CDTF">2018-12-10T09:31:31Z</dcterms:created>
  <dcterms:modified xsi:type="dcterms:W3CDTF">2018-12-11T12:30:40Z</dcterms:modified>
</cp:coreProperties>
</file>