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816"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07000"/>
              </a:lnSpc>
              <a:spcAft>
                <a:spcPts val="800"/>
              </a:spcAft>
            </a:pPr>
            <a:r>
              <a:rPr lang="ar-IQ" sz="3600" b="1">
                <a:ea typeface="Calibri"/>
                <a:cs typeface="Arial"/>
              </a:rPr>
              <a:t>المحاضرة </a:t>
            </a:r>
            <a:r>
              <a:rPr lang="ar-IQ" sz="3600" b="1" smtClean="0">
                <a:ea typeface="Calibri"/>
                <a:cs typeface="Arial"/>
              </a:rPr>
              <a:t>الثامنة </a:t>
            </a:r>
            <a:r>
              <a:rPr lang="ar-IQ" sz="3600" b="1" dirty="0">
                <a:ea typeface="Calibri"/>
                <a:cs typeface="Arial"/>
              </a:rPr>
              <a:t>والعشرون :تطور الدراسات النحوية في الكوفة.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502134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nSpc>
                <a:spcPct val="107000"/>
              </a:lnSpc>
              <a:spcAft>
                <a:spcPts val="800"/>
              </a:spcAft>
            </a:pPr>
            <a:r>
              <a:rPr lang="ar-IQ" sz="1600" b="1" dirty="0">
                <a:ea typeface="Calibri"/>
              </a:rPr>
              <a:t> </a:t>
            </a:r>
            <a:r>
              <a:rPr lang="ar-IQ" sz="1600" b="1" dirty="0">
                <a:ea typeface="Calibri"/>
                <a:cs typeface="+mj-cs"/>
              </a:rPr>
              <a:t>س/ ماهي مراحل تطور النحو الكوفي؟</a:t>
            </a:r>
            <a:endParaRPr lang="en-US" sz="1600" b="1" dirty="0">
              <a:ea typeface="Calibri"/>
              <a:cs typeface="+mj-cs"/>
            </a:endParaRPr>
          </a:p>
          <a:p>
            <a:pPr rtl="0">
              <a:lnSpc>
                <a:spcPct val="107000"/>
              </a:lnSpc>
              <a:spcAft>
                <a:spcPts val="800"/>
              </a:spcAft>
            </a:pPr>
            <a:r>
              <a:rPr lang="ar-IQ" sz="1600" b="1" dirty="0">
                <a:ea typeface="Calibri"/>
                <a:cs typeface="+mj-cs"/>
              </a:rPr>
              <a:t>الجواب:</a:t>
            </a:r>
            <a:endParaRPr lang="en-US" sz="1600" b="1" dirty="0">
              <a:ea typeface="Calibri"/>
              <a:cs typeface="+mj-cs"/>
            </a:endParaRPr>
          </a:p>
          <a:p>
            <a:pPr rtl="0">
              <a:lnSpc>
                <a:spcPct val="107000"/>
              </a:lnSpc>
              <a:spcAft>
                <a:spcPts val="800"/>
              </a:spcAft>
            </a:pPr>
            <a:r>
              <a:rPr lang="ar-IQ" sz="1600" b="1" dirty="0">
                <a:ea typeface="Calibri"/>
                <a:cs typeface="+mj-cs"/>
              </a:rPr>
              <a:t> 1. كان الكسائي قد تنبه على أن النحو الموجود ند الكوفيين والذين تعلموه من المعلمين ومؤدبي أولاد الأمراء لا يساوي ما هو موجود عند البصريين، لذلك رحل الكسائي الى البصرة ليكمل الحلقة المفقودة من النحو الكوفي ويدرس تحت يدي الخليل ويونس، وكذلك فعلها الفراء أيضا ً وأخذ من شيوخ البصرة وبخاصة يونس، وكان للكسائي منهجان، </a:t>
            </a:r>
            <a:endParaRPr lang="en-US" sz="1600" b="1" dirty="0">
              <a:ea typeface="Calibri"/>
              <a:cs typeface="+mj-cs"/>
            </a:endParaRPr>
          </a:p>
          <a:p>
            <a:pPr rtl="0">
              <a:lnSpc>
                <a:spcPct val="107000"/>
              </a:lnSpc>
              <a:spcAft>
                <a:spcPts val="800"/>
              </a:spcAft>
            </a:pPr>
            <a:r>
              <a:rPr lang="ar-IQ" sz="1600" b="1" dirty="0">
                <a:ea typeface="Calibri"/>
                <a:cs typeface="+mj-cs"/>
              </a:rPr>
              <a:t>أولهما: السماع أو النقل وهو الذي نشأ عليه، والثاني: القياس: وهو منهج عقلي يحاول اخضاع المسموع </a:t>
            </a:r>
            <a:r>
              <a:rPr lang="ar-IQ" sz="1600" b="1" dirty="0" err="1">
                <a:ea typeface="Calibri"/>
                <a:cs typeface="+mj-cs"/>
              </a:rPr>
              <a:t>لاحكامه</a:t>
            </a:r>
            <a:r>
              <a:rPr lang="ar-IQ" sz="1600" b="1" dirty="0">
                <a:ea typeface="Calibri"/>
                <a:cs typeface="+mj-cs"/>
              </a:rPr>
              <a:t> وهو منهج العلماء في النحو، حتى قال الكسائي: </a:t>
            </a:r>
            <a:endParaRPr lang="en-US" sz="1600" b="1" dirty="0">
              <a:ea typeface="Calibri"/>
              <a:cs typeface="+mj-cs"/>
            </a:endParaRPr>
          </a:p>
          <a:p>
            <a:pPr algn="ctr" rtl="0">
              <a:lnSpc>
                <a:spcPct val="107000"/>
              </a:lnSpc>
              <a:spcAft>
                <a:spcPts val="800"/>
              </a:spcAft>
            </a:pPr>
            <a:r>
              <a:rPr lang="ar-IQ" sz="1600" b="1" dirty="0">
                <a:ea typeface="Calibri"/>
                <a:cs typeface="+mj-cs"/>
              </a:rPr>
              <a:t>انما النحو قياس يتبع           وفيه كل علم ينفع</a:t>
            </a:r>
            <a:endParaRPr lang="en-US" sz="1600" b="1" dirty="0">
              <a:ea typeface="Calibri"/>
              <a:cs typeface="+mj-cs"/>
            </a:endParaRPr>
          </a:p>
          <a:p>
            <a:r>
              <a:rPr lang="ar-IQ" sz="1600" b="1" dirty="0">
                <a:ea typeface="Calibri"/>
                <a:cs typeface="+mj-cs"/>
              </a:rPr>
              <a:t>وقال نحاة البصرة: أن الكسائي أخذ من نحاة البصرة منهجهم، لكنه خالفهم فيه ففي السماع تجاوز مناطق السماع، وسمع من أعراب </a:t>
            </a:r>
            <a:r>
              <a:rPr lang="ar-IQ" sz="1600" b="1" dirty="0" err="1">
                <a:ea typeface="Calibri"/>
                <a:cs typeface="+mj-cs"/>
              </a:rPr>
              <a:t>الحطيمة</a:t>
            </a:r>
            <a:r>
              <a:rPr lang="ar-IQ" sz="1600" b="1" dirty="0">
                <a:ea typeface="Calibri"/>
                <a:cs typeface="+mj-cs"/>
              </a:rPr>
              <a:t> وهم اقوام خارج الجزيرة العربية وليس لهم حظ من الفصاحة مثل أهل الجزيرة. </a:t>
            </a:r>
            <a:endParaRPr lang="ar-IQ" sz="1600" b="1" dirty="0">
              <a:cs typeface="+mj-cs"/>
            </a:endParaRPr>
          </a:p>
        </p:txBody>
      </p:sp>
    </p:spTree>
    <p:extLst>
      <p:ext uri="{BB962C8B-B14F-4D97-AF65-F5344CB8AC3E}">
        <p14:creationId xmlns:p14="http://schemas.microsoft.com/office/powerpoint/2010/main" val="3540792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rtl="0">
              <a:lnSpc>
                <a:spcPct val="107000"/>
              </a:lnSpc>
              <a:spcAft>
                <a:spcPts val="800"/>
              </a:spcAft>
            </a:pPr>
            <a:r>
              <a:rPr lang="ar-IQ" sz="1600" dirty="0">
                <a:ea typeface="Calibri"/>
              </a:rPr>
              <a:t>القياس : لقد وضع البصريون أقيستهم على السموع الكثير أو المطرد الشائع ، وأحكموا هذه القواعد بعد تفكير </a:t>
            </a:r>
            <a:r>
              <a:rPr lang="ar-IQ" sz="1600" dirty="0" err="1">
                <a:ea typeface="Calibri"/>
              </a:rPr>
              <a:t>وأطلاع</a:t>
            </a:r>
            <a:r>
              <a:rPr lang="ar-IQ" sz="1600" dirty="0">
                <a:ea typeface="Calibri"/>
              </a:rPr>
              <a:t> وتدبر وليس </a:t>
            </a:r>
            <a:r>
              <a:rPr lang="ar-IQ" sz="1600" dirty="0" err="1">
                <a:ea typeface="Calibri"/>
              </a:rPr>
              <a:t>أرتجالا</a:t>
            </a:r>
            <a:r>
              <a:rPr lang="ar-IQ" sz="1600" dirty="0">
                <a:ea typeface="Calibri"/>
              </a:rPr>
              <a:t> ولا </a:t>
            </a:r>
            <a:r>
              <a:rPr lang="ar-IQ" sz="1600" dirty="0" err="1">
                <a:ea typeface="Calibri"/>
              </a:rPr>
              <a:t>اعتباطأ</a:t>
            </a:r>
            <a:r>
              <a:rPr lang="ar-IQ" sz="1600" dirty="0">
                <a:ea typeface="Calibri"/>
              </a:rPr>
              <a:t> ، ولم يجزوا غيرها ، أو </a:t>
            </a:r>
            <a:r>
              <a:rPr lang="ar-IQ" sz="1600" dirty="0" err="1">
                <a:ea typeface="Calibri"/>
              </a:rPr>
              <a:t>ألاستدراك</a:t>
            </a:r>
            <a:r>
              <a:rPr lang="ar-IQ" sz="1600" dirty="0">
                <a:ea typeface="Calibri"/>
              </a:rPr>
              <a:t> عليها بما يحدث من أصول قليلة </a:t>
            </a:r>
            <a:r>
              <a:rPr lang="ar-IQ" sz="1600" dirty="0" err="1">
                <a:ea typeface="Calibri"/>
              </a:rPr>
              <a:t>وأدارة</a:t>
            </a:r>
            <a:r>
              <a:rPr lang="ar-IQ" sz="1600" dirty="0">
                <a:ea typeface="Calibri"/>
              </a:rPr>
              <a:t> عن الفصحاء أو كثيرة مأخوذة عن غيرهم وأحترم </a:t>
            </a:r>
            <a:r>
              <a:rPr lang="ar-IQ" sz="1600" dirty="0" err="1">
                <a:ea typeface="Calibri"/>
              </a:rPr>
              <a:t>البصرون</a:t>
            </a:r>
            <a:r>
              <a:rPr lang="ar-IQ" sz="1600" dirty="0">
                <a:ea typeface="Calibri"/>
              </a:rPr>
              <a:t> أقيستهم التي وضعوها ، لكن الكوفيين كسروا هذه الأقيسة بسبب </a:t>
            </a:r>
            <a:r>
              <a:rPr lang="ar-IQ" sz="1600" dirty="0" err="1">
                <a:ea typeface="Calibri"/>
              </a:rPr>
              <a:t>أعتمادهم</a:t>
            </a:r>
            <a:r>
              <a:rPr lang="ar-IQ" sz="1600" dirty="0">
                <a:ea typeface="Calibri"/>
              </a:rPr>
              <a:t> على سماع النادر والشاذ وتوسعهم فيه ، وتوسع الكسائي بالقياس فاستخدم قياس المشابهة والمخالف والمعاكس عما الفراء فقد خالف الكسائي ولم يتبعه في القياس على الشاهد النادر ، بل كان يقيس على الكثير من الشواهد التي تأكد قائلها </a:t>
            </a:r>
            <a:r>
              <a:rPr lang="ar-IQ" sz="1600" dirty="0" err="1">
                <a:ea typeface="Calibri"/>
              </a:rPr>
              <a:t>وفصاحهوتقة</a:t>
            </a:r>
            <a:r>
              <a:rPr lang="ar-IQ" sz="1600" dirty="0">
                <a:ea typeface="Calibri"/>
              </a:rPr>
              <a:t> الرواية ، ولم يقس على كل </a:t>
            </a:r>
            <a:r>
              <a:rPr lang="ar-IQ" sz="1600" dirty="0" err="1">
                <a:ea typeface="Calibri"/>
              </a:rPr>
              <a:t>ماورد</a:t>
            </a:r>
            <a:r>
              <a:rPr lang="ar-IQ" sz="1600" dirty="0">
                <a:ea typeface="Calibri"/>
              </a:rPr>
              <a:t> في اللغة المسموعة واعترف بوجود نادر وشاذ ووهم ، وأختلف الفراء مع الكسائي بأمور كثيرة . </a:t>
            </a:r>
            <a:endParaRPr lang="en-US" sz="1200" dirty="0">
              <a:ea typeface="Calibri"/>
              <a:cs typeface="Arial"/>
            </a:endParaRPr>
          </a:p>
          <a:p>
            <a:pPr rtl="0">
              <a:lnSpc>
                <a:spcPct val="107000"/>
              </a:lnSpc>
              <a:spcAft>
                <a:spcPts val="800"/>
              </a:spcAft>
            </a:pPr>
            <a:r>
              <a:rPr lang="ar-IQ" sz="1600" dirty="0">
                <a:ea typeface="Calibri"/>
              </a:rPr>
              <a:t>3-الأخذ </a:t>
            </a:r>
            <a:r>
              <a:rPr lang="ar-IQ" sz="1600" dirty="0" err="1">
                <a:ea typeface="Calibri"/>
              </a:rPr>
              <a:t>بالقراءت</a:t>
            </a:r>
            <a:r>
              <a:rPr lang="ar-IQ" sz="1600" dirty="0">
                <a:ea typeface="Calibri"/>
              </a:rPr>
              <a:t> الشاذة والقياس عليها، واجازة القياس عليها </a:t>
            </a:r>
            <a:r>
              <a:rPr lang="ar-IQ" sz="1600" dirty="0" err="1">
                <a:ea typeface="Calibri"/>
              </a:rPr>
              <a:t>تتطبيقا</a:t>
            </a:r>
            <a:r>
              <a:rPr lang="ar-IQ" sz="1600" dirty="0">
                <a:ea typeface="Calibri"/>
              </a:rPr>
              <a:t> لما وضعوه من قاعدة القياس، وهذه </a:t>
            </a:r>
            <a:r>
              <a:rPr lang="ar-IQ" sz="1600" dirty="0" err="1">
                <a:ea typeface="Calibri"/>
              </a:rPr>
              <a:t>القراءت</a:t>
            </a:r>
            <a:r>
              <a:rPr lang="ar-IQ" sz="1600" dirty="0">
                <a:ea typeface="Calibri"/>
              </a:rPr>
              <a:t> اهون </a:t>
            </a:r>
            <a:r>
              <a:rPr lang="ar-IQ" sz="1600" dirty="0" err="1">
                <a:ea typeface="Calibri"/>
              </a:rPr>
              <a:t>بالاجازة</a:t>
            </a:r>
            <a:r>
              <a:rPr lang="ar-IQ" sz="1600" dirty="0">
                <a:ea typeface="Calibri"/>
              </a:rPr>
              <a:t> من الشواهد القليلة التي أجاز الكسائي القياس عليها، وقال د. شوقي ضيف: أن الكوفة توسعت في السماع والرواية في القياس حتى جعلت البصرة أصح منها قياسا، وهذا هو السر في استمرار النحو البصري لثباتة على قواعد معينة او محددة.</a:t>
            </a:r>
            <a:endParaRPr lang="en-US" sz="1200" dirty="0">
              <a:ea typeface="Calibri"/>
              <a:cs typeface="Arial"/>
            </a:endParaRPr>
          </a:p>
          <a:p>
            <a:pPr rtl="0">
              <a:lnSpc>
                <a:spcPct val="107000"/>
              </a:lnSpc>
              <a:spcAft>
                <a:spcPts val="800"/>
              </a:spcAft>
            </a:pPr>
            <a:r>
              <a:rPr lang="ar-IQ" sz="1600" dirty="0">
                <a:ea typeface="Calibri"/>
              </a:rPr>
              <a:t>4-تطور النحو الكوفي تتطورا أخر وهو وضع مصطلحات خاصة بهم لمسائل النحو وفروعه، وهذه المصطلحات أقرب الى روح اللغة تسميتها من تسمية البصريين، وهذا يدل على تعمقهم في اللغة أكثر من النحو، وهذه أسماء المصطلحات البصرية وما يقابلها من مصطلحات كوفية. </a:t>
            </a:r>
            <a:endParaRPr lang="en-US" sz="1200" dirty="0">
              <a:ea typeface="Calibri"/>
              <a:cs typeface="Arial"/>
            </a:endParaRPr>
          </a:p>
          <a:p>
            <a:endParaRPr lang="ar-IQ" sz="1600" dirty="0"/>
          </a:p>
        </p:txBody>
      </p:sp>
    </p:spTree>
    <p:extLst>
      <p:ext uri="{BB962C8B-B14F-4D97-AF65-F5344CB8AC3E}">
        <p14:creationId xmlns:p14="http://schemas.microsoft.com/office/powerpoint/2010/main" val="2924547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graphicFrame>
        <p:nvGraphicFramePr>
          <p:cNvPr id="4" name="عنصر نائب للمحتوى 3"/>
          <p:cNvGraphicFramePr>
            <a:graphicFrameLocks noGrp="1"/>
          </p:cNvGraphicFramePr>
          <p:nvPr>
            <p:ph idx="1"/>
          </p:nvPr>
        </p:nvGraphicFramePr>
        <p:xfrm>
          <a:off x="1791335" y="2040477"/>
          <a:ext cx="5561330" cy="3645408"/>
        </p:xfrm>
        <a:graphic>
          <a:graphicData uri="http://schemas.openxmlformats.org/drawingml/2006/table">
            <a:tbl>
              <a:tblPr firstRow="1" firstCol="1" bandRow="1"/>
              <a:tblGrid>
                <a:gridCol w="1390015"/>
                <a:gridCol w="1390015"/>
                <a:gridCol w="1390650"/>
                <a:gridCol w="1390650"/>
              </a:tblGrid>
              <a:tr h="243840">
                <a:tc>
                  <a:txBody>
                    <a:bodyPr/>
                    <a:lstStyle/>
                    <a:p>
                      <a:pPr algn="r" rtl="0">
                        <a:lnSpc>
                          <a:spcPct val="115000"/>
                        </a:lnSpc>
                        <a:spcAft>
                          <a:spcPts val="0"/>
                        </a:spcAft>
                      </a:pPr>
                      <a:r>
                        <a:rPr lang="ar-IQ" sz="1600" b="1">
                          <a:effectLst/>
                          <a:latin typeface="Calibri"/>
                          <a:ea typeface="Calibri"/>
                          <a:cs typeface="Arial"/>
                        </a:rPr>
                        <a:t>المصطلح الكوفي </a:t>
                      </a:r>
                      <a:endParaRPr lang="en-US" sz="1100">
                        <a:effectLst/>
                        <a:latin typeface="Calibri"/>
                        <a:ea typeface="Calibri"/>
                        <a:cs typeface="Arial"/>
                      </a:endParaRPr>
                    </a:p>
                  </a:txBody>
                  <a:tcPr marL="68580" marR="68580" marT="0" marB="0">
                    <a:lnL w="38100" cap="flat" cmpd="sng" algn="ctr">
                      <a:solidFill>
                        <a:srgbClr val="000000"/>
                      </a:solidFill>
                      <a:prstDash val="solid"/>
                      <a:round/>
                      <a:headEnd type="none" w="med" len="med"/>
                      <a:tailEnd type="none" w="med" len="med"/>
                    </a:lnL>
                    <a:lnR>
                      <a:noFill/>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b="1">
                          <a:effectLst/>
                          <a:latin typeface="Calibri"/>
                          <a:ea typeface="Calibri"/>
                          <a:cs typeface="Arial"/>
                        </a:rPr>
                        <a:t>المصطلح البصري </a:t>
                      </a:r>
                      <a:endParaRPr lang="en-US" sz="1100">
                        <a:effectLst/>
                        <a:latin typeface="Calibri"/>
                        <a:ea typeface="Calibri"/>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b="1">
                          <a:effectLst/>
                          <a:latin typeface="Calibri"/>
                          <a:ea typeface="Calibri"/>
                          <a:cs typeface="Arial"/>
                        </a:rPr>
                        <a:t>المصطلح الكوفي </a:t>
                      </a:r>
                      <a:endParaRPr lang="en-US" sz="1100">
                        <a:effectLst/>
                        <a:latin typeface="Calibri"/>
                        <a:ea typeface="Calibri"/>
                        <a:cs typeface="Arial"/>
                      </a:endParaRPr>
                    </a:p>
                  </a:txBody>
                  <a:tcPr marL="68580" marR="68580" marT="0" marB="0">
                    <a:lnL>
                      <a:noFill/>
                    </a:lnL>
                    <a:lnR>
                      <a:noFill/>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b="1">
                          <a:effectLst/>
                          <a:latin typeface="Calibri"/>
                          <a:ea typeface="Calibri"/>
                          <a:cs typeface="Arial"/>
                        </a:rPr>
                        <a:t>المصطلح البصري </a:t>
                      </a:r>
                      <a:endParaRPr lang="en-US" sz="1100">
                        <a:effectLst/>
                        <a:latin typeface="Calibri"/>
                        <a:ea typeface="Calibri"/>
                        <a:cs typeface="Arial"/>
                      </a:endParaRPr>
                    </a:p>
                  </a:txBody>
                  <a:tcPr marL="68580" marR="68580" marT="0" marB="0">
                    <a:lnL>
                      <a:noFill/>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r>
              <a:tr h="243840">
                <a:tc>
                  <a:txBody>
                    <a:bodyPr/>
                    <a:lstStyle/>
                    <a:p>
                      <a:pPr algn="r" rtl="0">
                        <a:lnSpc>
                          <a:spcPct val="115000"/>
                        </a:lnSpc>
                        <a:spcAft>
                          <a:spcPts val="0"/>
                        </a:spcAft>
                      </a:pPr>
                      <a:r>
                        <a:rPr lang="ar-IQ" sz="1600">
                          <a:effectLst/>
                          <a:latin typeface="Calibri"/>
                          <a:ea typeface="Calibri"/>
                          <a:cs typeface="Arial"/>
                        </a:rPr>
                        <a:t>واو الخلاف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عامل نصب المفعول</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تبين او تفسير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التميز</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9235">
                <a:tc>
                  <a:txBody>
                    <a:bodyPr/>
                    <a:lstStyle/>
                    <a:p>
                      <a:pPr algn="r" rtl="0">
                        <a:lnSpc>
                          <a:spcPct val="115000"/>
                        </a:lnSpc>
                        <a:spcAft>
                          <a:spcPts val="0"/>
                        </a:spcAft>
                      </a:pPr>
                      <a:r>
                        <a:rPr lang="ar-IQ" sz="1600">
                          <a:effectLst/>
                          <a:latin typeface="Calibri"/>
                          <a:ea typeface="Calibri"/>
                          <a:cs typeface="Arial"/>
                        </a:rPr>
                        <a:t>او واو الصرف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معه (واو المعية)</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نعت</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الصفة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40">
                <a:tc>
                  <a:txBody>
                    <a:bodyPr/>
                    <a:lstStyle/>
                    <a:p>
                      <a:pPr algn="r" rtl="0">
                        <a:lnSpc>
                          <a:spcPct val="115000"/>
                        </a:lnSpc>
                        <a:spcAft>
                          <a:spcPts val="0"/>
                        </a:spcAft>
                      </a:pPr>
                      <a:r>
                        <a:rPr lang="en-US" sz="1600">
                          <a:effectLst/>
                          <a:latin typeface="Arial"/>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4450" indent="-44450" algn="ctr" rtl="0">
                        <a:lnSpc>
                          <a:spcPct val="115000"/>
                        </a:lnSpc>
                        <a:spcAft>
                          <a:spcPts val="0"/>
                        </a:spcAft>
                      </a:pPr>
                      <a:r>
                        <a:rPr lang="en-US" sz="1600">
                          <a:effectLst/>
                          <a:latin typeface="Arial"/>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مستقبل</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مضارع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0">
                        <a:lnSpc>
                          <a:spcPct val="115000"/>
                        </a:lnSpc>
                        <a:spcAft>
                          <a:spcPts val="0"/>
                        </a:spcAft>
                      </a:pPr>
                      <a:r>
                        <a:rPr lang="ar-IQ" sz="1600">
                          <a:effectLst/>
                          <a:latin typeface="Calibri"/>
                          <a:ea typeface="Calibri"/>
                          <a:cs typeface="Arial"/>
                        </a:rPr>
                        <a:t>عامل الصرف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عامل نصب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نسق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العطف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0">
                        <a:lnSpc>
                          <a:spcPct val="115000"/>
                        </a:lnSpc>
                        <a:spcAft>
                          <a:spcPts val="0"/>
                        </a:spcAft>
                      </a:pPr>
                      <a:r>
                        <a:rPr lang="ar-IQ" sz="1600">
                          <a:effectLst/>
                          <a:latin typeface="Calibri"/>
                          <a:ea typeface="Calibri"/>
                          <a:cs typeface="Arial"/>
                        </a:rPr>
                        <a:t>أو الخلاف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الفعل المضارع</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ما يجري</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الصروف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0">
                        <a:lnSpc>
                          <a:spcPct val="115000"/>
                        </a:lnSpc>
                        <a:spcAft>
                          <a:spcPts val="0"/>
                        </a:spcAft>
                      </a:pPr>
                      <a:r>
                        <a:rPr lang="en-US" sz="1600">
                          <a:effectLst/>
                          <a:latin typeface="Arial"/>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تقدير (أن) قبل الفعل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ما لايجري</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غير المصروف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0">
                        <a:lnSpc>
                          <a:spcPct val="115000"/>
                        </a:lnSpc>
                        <a:spcAft>
                          <a:spcPts val="0"/>
                        </a:spcAft>
                      </a:pPr>
                      <a:r>
                        <a:rPr lang="en-US" sz="1600">
                          <a:effectLst/>
                          <a:latin typeface="Arial"/>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الفعل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ترجمه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البدل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0">
                        <a:lnSpc>
                          <a:spcPct val="115000"/>
                        </a:lnSpc>
                        <a:spcAft>
                          <a:spcPts val="0"/>
                        </a:spcAft>
                      </a:pPr>
                      <a:r>
                        <a:rPr lang="en-US" sz="1600">
                          <a:effectLst/>
                          <a:latin typeface="Arial"/>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en-US" sz="1600">
                          <a:effectLst/>
                          <a:latin typeface="Arial"/>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الخفض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الجر</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0">
                        <a:lnSpc>
                          <a:spcPct val="115000"/>
                        </a:lnSpc>
                        <a:spcAft>
                          <a:spcPts val="0"/>
                        </a:spcAft>
                      </a:pPr>
                      <a:r>
                        <a:rPr lang="ar-IQ" sz="1600">
                          <a:effectLst/>
                          <a:latin typeface="Calibri"/>
                          <a:ea typeface="Calibri"/>
                          <a:cs typeface="Arial"/>
                        </a:rPr>
                        <a:t>التقريب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الأشارة</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مكني أو كناية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الضمير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0">
                        <a:lnSpc>
                          <a:spcPct val="115000"/>
                        </a:lnSpc>
                        <a:spcAft>
                          <a:spcPts val="0"/>
                        </a:spcAft>
                      </a:pPr>
                      <a:r>
                        <a:rPr lang="en-US" sz="1600">
                          <a:effectLst/>
                          <a:latin typeface="Arial"/>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المتبوع بأسم</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العماد</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dirty="0">
                          <a:effectLst/>
                          <a:latin typeface="Calibri"/>
                          <a:ea typeface="Calibri"/>
                          <a:cs typeface="Arial"/>
                        </a:rPr>
                        <a:t>ضمير الفصل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86957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graphicFrame>
        <p:nvGraphicFramePr>
          <p:cNvPr id="4" name="عنصر نائب للمحتوى 3"/>
          <p:cNvGraphicFramePr>
            <a:graphicFrameLocks noGrp="1"/>
          </p:cNvGraphicFramePr>
          <p:nvPr>
            <p:ph idx="1"/>
          </p:nvPr>
        </p:nvGraphicFramePr>
        <p:xfrm>
          <a:off x="1831975" y="2461101"/>
          <a:ext cx="5480050" cy="2804160"/>
        </p:xfrm>
        <a:graphic>
          <a:graphicData uri="http://schemas.openxmlformats.org/drawingml/2006/table">
            <a:tbl>
              <a:tblPr firstRow="1" firstCol="1" bandRow="1"/>
              <a:tblGrid>
                <a:gridCol w="1369695"/>
                <a:gridCol w="1369695"/>
                <a:gridCol w="1370330"/>
                <a:gridCol w="1370330"/>
              </a:tblGrid>
              <a:tr h="0">
                <a:tc>
                  <a:txBody>
                    <a:bodyPr/>
                    <a:lstStyle/>
                    <a:p>
                      <a:pPr algn="r" rtl="0">
                        <a:lnSpc>
                          <a:spcPct val="115000"/>
                        </a:lnSpc>
                        <a:spcAft>
                          <a:spcPts val="0"/>
                        </a:spcAft>
                      </a:pPr>
                      <a:r>
                        <a:rPr lang="ar-IQ" sz="1600">
                          <a:effectLst/>
                          <a:latin typeface="Calibri"/>
                          <a:ea typeface="Calibri"/>
                          <a:cs typeface="Arial"/>
                        </a:rPr>
                        <a:t>ويقصدون تقريب أسم الاشارة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معرفة بعد نكرة</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المجهول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ضمير الشان</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0">
                        <a:lnSpc>
                          <a:spcPct val="115000"/>
                        </a:lnSpc>
                        <a:spcAft>
                          <a:spcPts val="0"/>
                        </a:spcAft>
                      </a:pPr>
                      <a:r>
                        <a:rPr lang="ar-IQ" sz="1600">
                          <a:effectLst/>
                          <a:latin typeface="Calibri"/>
                          <a:ea typeface="Calibri"/>
                          <a:cs typeface="Arial"/>
                        </a:rPr>
                        <a:t>من عمل كان رفع الأول ونصب الثاني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منصوبة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حروف الصفات</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حروف الجر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r" rtl="1">
                        <a:lnSpc>
                          <a:spcPct val="115000"/>
                        </a:lnSpc>
                        <a:spcAft>
                          <a:spcPts val="0"/>
                        </a:spcAft>
                      </a:pPr>
                      <a:r>
                        <a:rPr lang="ar-IQ" sz="1600">
                          <a:effectLst/>
                          <a:latin typeface="Calibri"/>
                          <a:ea typeface="Calibri"/>
                          <a:cs typeface="Arial"/>
                        </a:rPr>
                        <a:t>(هذا بعلي شيخا) أي (كان بعلي شيخا) للتقريب تقريب هذا من عمل كان.</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en-US" sz="1600">
                          <a:effectLst/>
                          <a:latin typeface="Arial"/>
                          <a:ea typeface="Calibri"/>
                          <a:cs typeface="Arial"/>
                        </a:rPr>
                        <a:t>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a:effectLst/>
                          <a:latin typeface="Calibri"/>
                          <a:ea typeface="Calibri"/>
                          <a:cs typeface="Arial"/>
                        </a:rPr>
                        <a:t>قطع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0"/>
                        </a:spcAft>
                      </a:pPr>
                      <a:r>
                        <a:rPr lang="ar-IQ" sz="1600" dirty="0">
                          <a:effectLst/>
                          <a:latin typeface="Calibri"/>
                          <a:ea typeface="Calibri"/>
                          <a:cs typeface="Arial"/>
                        </a:rPr>
                        <a:t>الحال</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94536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rtl="0">
              <a:lnSpc>
                <a:spcPct val="107000"/>
              </a:lnSpc>
              <a:spcAft>
                <a:spcPts val="800"/>
              </a:spcAft>
            </a:pPr>
            <a:r>
              <a:rPr lang="ar-IQ" sz="1800" dirty="0">
                <a:ea typeface="Calibri"/>
              </a:rPr>
              <a:t>تركوا التأويل البعيد الذي </a:t>
            </a:r>
            <a:r>
              <a:rPr lang="ar-IQ" sz="1800" dirty="0" err="1">
                <a:ea typeface="Calibri"/>
              </a:rPr>
              <a:t>استخدمة</a:t>
            </a:r>
            <a:r>
              <a:rPr lang="ar-IQ" sz="1800" dirty="0">
                <a:ea typeface="Calibri"/>
              </a:rPr>
              <a:t> البصريون الذين وضعوا أقيستهم على قواعد محكمة وعندما تأتي شواهد قرآنية أو شعرية تكسر قواعدهم يذهبون الى التأويل البعيد لأثبات صحة القاعدة، وأما الكوفيون فلم </a:t>
            </a:r>
            <a:r>
              <a:rPr lang="ar-IQ" sz="1800" dirty="0" err="1">
                <a:ea typeface="Calibri"/>
              </a:rPr>
              <a:t>يتأولواالتاويل</a:t>
            </a:r>
            <a:r>
              <a:rPr lang="ar-IQ" sz="1800" dirty="0">
                <a:ea typeface="Calibri"/>
              </a:rPr>
              <a:t> البعيد لأنهم لم يضطروا الى كسر القاعدة بسبب </a:t>
            </a:r>
            <a:r>
              <a:rPr lang="ar-IQ" sz="1800" dirty="0" err="1">
                <a:ea typeface="Calibri"/>
              </a:rPr>
              <a:t>أعتمادهم</a:t>
            </a:r>
            <a:r>
              <a:rPr lang="ar-IQ" sz="1800" dirty="0">
                <a:ea typeface="Calibri"/>
              </a:rPr>
              <a:t> على القليل والنادر إذا لم يوجد الكثير وأن وجد الكثير فهم يحتجون بالقليل. </a:t>
            </a:r>
            <a:endParaRPr lang="en-US" sz="1400" dirty="0">
              <a:ea typeface="Calibri"/>
              <a:cs typeface="Arial"/>
            </a:endParaRPr>
          </a:p>
          <a:p>
            <a:r>
              <a:rPr lang="ar-IQ" sz="1800" dirty="0">
                <a:ea typeface="Calibri"/>
              </a:rPr>
              <a:t>6- تطور النحو الكوفي تتطورا آخر بأمور أخرى ، وهي ظهور تقسيمات لدى الكوفيين مخالفة للبصريين مثل تقسيم للكلام أسم فعل حرف ، أما الكوفيون فعندهم الكلام : أسم فعل أداة وتقسم الافعال عند البصريين : ماض ، مضارع ، أمر وعند الكوفيين : ماض ، مستقبل ، دائم ، والمستقبل يقسم الى مضارع ، والدائم هو أسم الفاعل ، وعند البصريين فعل مضارع مجزوم بلام الأمر </a:t>
            </a:r>
            <a:r>
              <a:rPr lang="ar-IQ" sz="1800" dirty="0" err="1">
                <a:ea typeface="Calibri"/>
              </a:rPr>
              <a:t>يقابلة</a:t>
            </a:r>
            <a:r>
              <a:rPr lang="ar-IQ" sz="1800" dirty="0">
                <a:ea typeface="Calibri"/>
              </a:rPr>
              <a:t> عند الكوفيين فعل أمر ، مثال ذاك قراءة حفص (فليفرحوا ) عند الكوفيين فعل أمر مجزوم بلام الأمر وعند البصريين فعل مضارع بلام الأمر ، وفيها قراءة </a:t>
            </a:r>
            <a:r>
              <a:rPr lang="ar-IQ" sz="1800" dirty="0" err="1">
                <a:ea typeface="Calibri"/>
              </a:rPr>
              <a:t>اخراى</a:t>
            </a:r>
            <a:r>
              <a:rPr lang="ar-IQ" sz="1800" dirty="0">
                <a:ea typeface="Calibri"/>
              </a:rPr>
              <a:t> قراءة زيد بن ثابت (فلتفرحوا) وقراءة ابي بن كعب (فافرحوا) وحذف العرب لام الأمر لكثرة تكرارها ، وعاب الكسائي (فلتفرحوا) </a:t>
            </a:r>
            <a:r>
              <a:rPr lang="ar-IQ" sz="1800" dirty="0" err="1">
                <a:ea typeface="Calibri"/>
              </a:rPr>
              <a:t>لانه</a:t>
            </a:r>
            <a:r>
              <a:rPr lang="ar-IQ" sz="1800" dirty="0">
                <a:ea typeface="Calibri"/>
              </a:rPr>
              <a:t> قليل الاستخدام .</a:t>
            </a:r>
            <a:endParaRPr lang="ar-IQ" sz="1800" dirty="0"/>
          </a:p>
        </p:txBody>
      </p:sp>
    </p:spTree>
    <p:extLst>
      <p:ext uri="{BB962C8B-B14F-4D97-AF65-F5344CB8AC3E}">
        <p14:creationId xmlns:p14="http://schemas.microsoft.com/office/powerpoint/2010/main" val="3393467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rtl="0">
              <a:lnSpc>
                <a:spcPct val="107000"/>
              </a:lnSpc>
              <a:spcAft>
                <a:spcPts val="800"/>
              </a:spcAft>
            </a:pPr>
            <a:r>
              <a:rPr lang="ar-IQ" sz="1600" dirty="0">
                <a:ea typeface="Calibri"/>
              </a:rPr>
              <a:t>وعد الكوفيون أسم الفاعل </a:t>
            </a:r>
            <a:r>
              <a:rPr lang="ar-IQ" sz="1600" dirty="0" err="1">
                <a:ea typeface="Calibri"/>
              </a:rPr>
              <a:t>قسمآ</a:t>
            </a:r>
            <a:r>
              <a:rPr lang="ar-IQ" sz="1600" dirty="0">
                <a:ea typeface="Calibri"/>
              </a:rPr>
              <a:t> للماضي والمستقبل في كتب الكوفيين </a:t>
            </a:r>
            <a:r>
              <a:rPr lang="ar-IQ" sz="1600" dirty="0" err="1">
                <a:ea typeface="Calibri"/>
              </a:rPr>
              <a:t>كثيرآ</a:t>
            </a:r>
            <a:r>
              <a:rPr lang="ar-IQ" sz="1600" dirty="0">
                <a:ea typeface="Calibri"/>
              </a:rPr>
              <a:t> مثل قول ثعلب (</a:t>
            </a:r>
            <a:r>
              <a:rPr lang="ar-IQ" sz="1600" dirty="0" err="1">
                <a:ea typeface="Calibri"/>
              </a:rPr>
              <a:t>مافيك</a:t>
            </a:r>
            <a:r>
              <a:rPr lang="ar-IQ" sz="1600" dirty="0">
                <a:ea typeface="Calibri"/>
              </a:rPr>
              <a:t> راغب زيد) و(</a:t>
            </a:r>
            <a:r>
              <a:rPr lang="ar-IQ" sz="1600" dirty="0" err="1">
                <a:ea typeface="Calibri"/>
              </a:rPr>
              <a:t>ماطعامك</a:t>
            </a:r>
            <a:r>
              <a:rPr lang="ar-IQ" sz="1600" dirty="0">
                <a:ea typeface="Calibri"/>
              </a:rPr>
              <a:t> أكل زيد) (ما) خبر مقدم او مبتدأ (راغب) و (اكل) اسم فاعل وخبرا أو مبتدأ مؤخر لأنه اولى بالنفي من عطف البيان (زيد). </a:t>
            </a:r>
            <a:endParaRPr lang="en-US" sz="1200" dirty="0">
              <a:ea typeface="Calibri"/>
              <a:cs typeface="Arial"/>
            </a:endParaRPr>
          </a:p>
          <a:p>
            <a:pPr rtl="0">
              <a:lnSpc>
                <a:spcPct val="107000"/>
              </a:lnSpc>
              <a:spcAft>
                <a:spcPts val="800"/>
              </a:spcAft>
            </a:pPr>
            <a:r>
              <a:rPr lang="ar-IQ" sz="1600" dirty="0">
                <a:ea typeface="Calibri"/>
              </a:rPr>
              <a:t>وقبح ثعلب الباء على اسم الفاعل لأنها تفصل بين النفي واسم الفعال (</a:t>
            </a:r>
            <a:r>
              <a:rPr lang="ar-IQ" sz="1600" dirty="0" err="1">
                <a:ea typeface="Calibri"/>
              </a:rPr>
              <a:t>ماطعامك</a:t>
            </a:r>
            <a:r>
              <a:rPr lang="ar-IQ" sz="1600" dirty="0">
                <a:ea typeface="Calibri"/>
              </a:rPr>
              <a:t> زيد بأكل) حيث قدم زيد ففصل بين الطعام والأكل. </a:t>
            </a:r>
            <a:endParaRPr lang="en-US" sz="1200" dirty="0">
              <a:ea typeface="Calibri"/>
              <a:cs typeface="Arial"/>
            </a:endParaRPr>
          </a:p>
          <a:p>
            <a:pPr rtl="0">
              <a:lnSpc>
                <a:spcPct val="107000"/>
              </a:lnSpc>
              <a:spcAft>
                <a:spcPts val="800"/>
              </a:spcAft>
            </a:pPr>
            <a:r>
              <a:rPr lang="ar-IQ" sz="1600" dirty="0">
                <a:ea typeface="Calibri"/>
              </a:rPr>
              <a:t>وهناك رأي أخر هو (</a:t>
            </a:r>
            <a:r>
              <a:rPr lang="ar-IQ" sz="1600" dirty="0" err="1">
                <a:ea typeface="Calibri"/>
              </a:rPr>
              <a:t>مامشبهه</a:t>
            </a:r>
            <a:r>
              <a:rPr lang="ar-IQ" sz="1600" dirty="0">
                <a:ea typeface="Calibri"/>
              </a:rPr>
              <a:t> بليس) في (ما زيد اكلآ طعامك) زيد أسم ما مرفوع وأكلآ خبرها منصوب. </a:t>
            </a:r>
            <a:endParaRPr lang="en-US" sz="1200" dirty="0">
              <a:ea typeface="Calibri"/>
              <a:cs typeface="Arial"/>
            </a:endParaRPr>
          </a:p>
          <a:p>
            <a:pPr rtl="0">
              <a:lnSpc>
                <a:spcPct val="107000"/>
              </a:lnSpc>
              <a:spcAft>
                <a:spcPts val="800"/>
              </a:spcAft>
            </a:pPr>
            <a:r>
              <a:rPr lang="ar-IQ" sz="1600" dirty="0">
                <a:ea typeface="Calibri"/>
              </a:rPr>
              <a:t>وبعض هذه عند الكوفيين عقدت النحو ولم تسيره لأنها بعيدة في التأويل والتقدير في المحذوفات (مثل عدهم اسم الفعال اسما مرة، وفعلا مرة اخرى ن ورأي البصريين هو سم </a:t>
            </a:r>
            <a:r>
              <a:rPr lang="ar-IQ" sz="1600" dirty="0" err="1">
                <a:ea typeface="Calibri"/>
              </a:rPr>
              <a:t>لأنة</a:t>
            </a:r>
            <a:r>
              <a:rPr lang="ar-IQ" sz="1600" dirty="0">
                <a:ea typeface="Calibri"/>
              </a:rPr>
              <a:t> تدخل علية علامات السم (ال) التعريف والتنوين </a:t>
            </a:r>
            <a:r>
              <a:rPr lang="ar-IQ" sz="1600" dirty="0" err="1">
                <a:ea typeface="Calibri"/>
              </a:rPr>
              <a:t>والأضافة</a:t>
            </a:r>
            <a:r>
              <a:rPr lang="ar-IQ" sz="1600" dirty="0">
                <a:ea typeface="Calibri"/>
              </a:rPr>
              <a:t> والجمع وصيغة المبالغة والصفة المشبهة ويصغر فاعلا ومفعولا. الخ </a:t>
            </a:r>
            <a:endParaRPr lang="en-US" sz="1200" dirty="0">
              <a:ea typeface="Calibri"/>
              <a:cs typeface="Arial"/>
            </a:endParaRPr>
          </a:p>
          <a:p>
            <a:pPr rtl="0">
              <a:lnSpc>
                <a:spcPct val="107000"/>
              </a:lnSpc>
              <a:spcAft>
                <a:spcPts val="800"/>
              </a:spcAft>
            </a:pPr>
            <a:r>
              <a:rPr lang="ar-IQ" sz="1600" b="1" dirty="0">
                <a:ea typeface="Calibri"/>
              </a:rPr>
              <a:t> </a:t>
            </a:r>
            <a:endParaRPr lang="en-US" sz="1200" dirty="0">
              <a:ea typeface="Calibri"/>
              <a:cs typeface="Arial"/>
            </a:endParaRPr>
          </a:p>
          <a:p>
            <a:pPr rtl="0">
              <a:lnSpc>
                <a:spcPct val="107000"/>
              </a:lnSpc>
              <a:spcAft>
                <a:spcPts val="800"/>
              </a:spcAft>
            </a:pPr>
            <a:r>
              <a:rPr lang="ar-IQ" sz="1600" b="1" dirty="0">
                <a:ea typeface="Calibri"/>
              </a:rPr>
              <a:t>الجواب: لم</a:t>
            </a:r>
            <a:r>
              <a:rPr lang="ar-IQ" sz="1600" dirty="0">
                <a:ea typeface="Calibri"/>
              </a:rPr>
              <a:t> يعتمد الكوفيون على العامل النحوي كثيرا بل كانت لديهم تعليلات صوتية لغوية، وعلى عكسهم البصريون فقد اعتمدوا العامل النحوي كثيرا وحكموه في كل قواعدهم بل في كل ظاهرة في الكلام فكل عامل له معمول ن وكل فاعل له فعل والعكس صحيح، وحتى لو أعتمد الكوفيون على العوامل فأنهم يعتمدون العوامل المعنوية أكثر من اللفظية ولهم خلافات في العامل مع البصريين مثل </a:t>
            </a:r>
            <a:r>
              <a:rPr lang="ar-IQ" sz="1600" dirty="0" err="1">
                <a:ea typeface="Calibri"/>
              </a:rPr>
              <a:t>الأشتغال</a:t>
            </a:r>
            <a:r>
              <a:rPr lang="ar-IQ" sz="1600" dirty="0">
                <a:ea typeface="Calibri"/>
              </a:rPr>
              <a:t> والتنازع (راجع </a:t>
            </a:r>
            <a:r>
              <a:rPr lang="ar-IQ" sz="1600" dirty="0" err="1">
                <a:ea typeface="Calibri"/>
              </a:rPr>
              <a:t>نضرية</a:t>
            </a:r>
            <a:r>
              <a:rPr lang="ar-IQ" sz="1600" dirty="0">
                <a:ea typeface="Calibri"/>
              </a:rPr>
              <a:t> العامل) وكل بنودها اختلف فيها الكوفيين مع البصريين. </a:t>
            </a:r>
            <a:endParaRPr lang="en-US" sz="1200" dirty="0">
              <a:ea typeface="Calibri"/>
              <a:cs typeface="Arial"/>
            </a:endParaRPr>
          </a:p>
          <a:p>
            <a:pPr>
              <a:lnSpc>
                <a:spcPct val="115000"/>
              </a:lnSpc>
              <a:spcAft>
                <a:spcPts val="1000"/>
              </a:spcAft>
            </a:pPr>
            <a:r>
              <a:rPr lang="ar-IQ" sz="1600" dirty="0">
                <a:ea typeface="Calibri"/>
              </a:rPr>
              <a:t>وكذاك التقدير (تقدير العوامل) كما في </a:t>
            </a:r>
            <a:r>
              <a:rPr lang="ar-IQ" sz="1600" dirty="0" err="1">
                <a:ea typeface="Calibri"/>
              </a:rPr>
              <a:t>الأية</a:t>
            </a:r>
            <a:r>
              <a:rPr lang="ar-IQ" sz="1600" dirty="0">
                <a:ea typeface="Calibri"/>
              </a:rPr>
              <a:t> الكريمة (وأن أحد من </a:t>
            </a:r>
            <a:r>
              <a:rPr lang="ar-IQ" sz="1600" dirty="0" err="1">
                <a:ea typeface="Calibri"/>
              </a:rPr>
              <a:t>المشكريين</a:t>
            </a:r>
            <a:r>
              <a:rPr lang="ar-IQ" sz="1600" dirty="0">
                <a:ea typeface="Calibri"/>
              </a:rPr>
              <a:t> أستجارك فاجره) ففي هذه الية لم يقدر الكوفيين عاملا لا (أحد) (أن) وانما قالوا إن (أن) هي العامل في رفع (أحد) بينما قال البصريون العامل في (أحد مقدر تقديره وأن أستجارك أحد من </a:t>
            </a:r>
            <a:r>
              <a:rPr lang="ar-IQ" sz="1600" dirty="0" err="1">
                <a:ea typeface="Calibri"/>
              </a:rPr>
              <a:t>المشركيين</a:t>
            </a:r>
            <a:r>
              <a:rPr lang="ar-IQ" sz="1600" dirty="0">
                <a:ea typeface="Calibri"/>
              </a:rPr>
              <a:t>.</a:t>
            </a:r>
            <a:endParaRPr lang="en-US" sz="1200" dirty="0">
              <a:ea typeface="Calibri"/>
              <a:cs typeface="Arial"/>
            </a:endParaRPr>
          </a:p>
          <a:p>
            <a:endParaRPr lang="ar-IQ" sz="1600" dirty="0"/>
          </a:p>
        </p:txBody>
      </p:sp>
    </p:spTree>
    <p:extLst>
      <p:ext uri="{BB962C8B-B14F-4D97-AF65-F5344CB8AC3E}">
        <p14:creationId xmlns:p14="http://schemas.microsoft.com/office/powerpoint/2010/main" val="24951382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833</Words>
  <Application>Microsoft Office PowerPoint</Application>
  <PresentationFormat>عرض على الشاشة (3:4)‏</PresentationFormat>
  <Paragraphs>75</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المحاضرة الثامنة والعشرون :تطور الدراسات النحوية في الكوفة.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 والعشرون :تطور الدراسات النحوية في الكوفة.  </dc:title>
  <dc:creator>riyadh</dc:creator>
  <cp:lastModifiedBy>riyadh</cp:lastModifiedBy>
  <cp:revision>8</cp:revision>
  <dcterms:created xsi:type="dcterms:W3CDTF">2018-12-10T08:47:28Z</dcterms:created>
  <dcterms:modified xsi:type="dcterms:W3CDTF">2018-12-11T12:31:29Z</dcterms:modified>
</cp:coreProperties>
</file>