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IQ" b="1" dirty="0">
                <a:ea typeface="Calibri"/>
                <a:cs typeface="Arial"/>
              </a:rPr>
              <a:t> </a:t>
            </a:r>
            <a:r>
              <a:rPr lang="ar-IQ" b="1">
                <a:ea typeface="Calibri"/>
                <a:cs typeface="Arial"/>
              </a:rPr>
              <a:t>المحاضرة </a:t>
            </a:r>
            <a:r>
              <a:rPr lang="ar-IQ" b="1" smtClean="0">
                <a:ea typeface="Calibri"/>
                <a:cs typeface="Arial"/>
              </a:rPr>
              <a:t>التاسعة </a:t>
            </a:r>
            <a:r>
              <a:rPr lang="ar-IQ" b="1" dirty="0">
                <a:ea typeface="Calibri"/>
                <a:cs typeface="Arial"/>
              </a:rPr>
              <a:t>والعشرون : خصائص المذهب النحوي في الكوفة:</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33693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IQ" dirty="0">
                <a:ea typeface="Calibri"/>
              </a:rPr>
              <a:t>أخذ الكوفيون النحو من البصريين ، وبخاصة الكسائي والفراء عندما رحلوا الى البصرة للأخذ من الخليل ويونس بن حبيب ، أو بالاتصال مع الأخفش ( سعيد بن مسعدة ) الذي رحل الى بغداد للأخذ </a:t>
            </a:r>
            <a:r>
              <a:rPr lang="ar-IQ" dirty="0" err="1">
                <a:ea typeface="Calibri"/>
              </a:rPr>
              <a:t>بثارسيبوية</a:t>
            </a:r>
            <a:r>
              <a:rPr lang="ar-IQ" dirty="0">
                <a:ea typeface="Calibri"/>
              </a:rPr>
              <a:t> من الكسائي بعد مناظرة (المسألة </a:t>
            </a:r>
            <a:r>
              <a:rPr lang="ar-IQ" dirty="0" err="1">
                <a:ea typeface="Calibri"/>
              </a:rPr>
              <a:t>الزنوبية</a:t>
            </a:r>
            <a:r>
              <a:rPr lang="ar-IQ" dirty="0">
                <a:ea typeface="Calibri"/>
              </a:rPr>
              <a:t> ) واستفاد كل من الفراء الكسائي والاخفش وتبعاه وبذلا مالا لتدرسيهما على كتاب </a:t>
            </a:r>
            <a:r>
              <a:rPr lang="ar-IQ" dirty="0" err="1">
                <a:ea typeface="Calibri"/>
              </a:rPr>
              <a:t>سيبوية</a:t>
            </a:r>
            <a:r>
              <a:rPr lang="ar-IQ" dirty="0">
                <a:ea typeface="Calibri"/>
              </a:rPr>
              <a:t> الذي تكون بعد جهود كبيرة للبصريين جاءت كاملة الى الكوفيين عن طريق الكتاب الذي جاء نتيجة جمع اللغة ودراستها واستنباط  الظواهر المؤدية الى تحديد اصول يسير عليها البصريون بنوها على مادة </a:t>
            </a:r>
            <a:r>
              <a:rPr lang="ar-IQ" dirty="0" err="1">
                <a:ea typeface="Calibri"/>
              </a:rPr>
              <a:t>مهيئة</a:t>
            </a:r>
            <a:r>
              <a:rPr lang="ar-IQ" dirty="0">
                <a:ea typeface="Calibri"/>
              </a:rPr>
              <a:t> وهي:</a:t>
            </a:r>
            <a:endParaRPr lang="en-US" sz="2400" dirty="0">
              <a:ea typeface="Calibri"/>
              <a:cs typeface="Arial"/>
            </a:endParaRPr>
          </a:p>
          <a:p>
            <a:pPr rtl="0">
              <a:lnSpc>
                <a:spcPct val="107000"/>
              </a:lnSpc>
              <a:spcAft>
                <a:spcPts val="800"/>
              </a:spcAft>
            </a:pPr>
            <a:r>
              <a:rPr lang="ar-IQ" dirty="0">
                <a:ea typeface="Calibri"/>
              </a:rPr>
              <a:t>   1. النحو البصري: بمراحل </a:t>
            </a:r>
            <a:r>
              <a:rPr lang="ar-IQ" dirty="0" err="1">
                <a:ea typeface="Calibri"/>
              </a:rPr>
              <a:t>نشوءه</a:t>
            </a:r>
            <a:r>
              <a:rPr lang="ar-IQ" dirty="0">
                <a:ea typeface="Calibri"/>
              </a:rPr>
              <a:t> من الحضرمي حتى كتاب سيبويه الذي درسه الكوفيون، وكان الفراء ينام وكتاب سيبويه تحت وسادته.</a:t>
            </a:r>
            <a:endParaRPr lang="en-US" sz="2400" dirty="0">
              <a:ea typeface="Calibri"/>
              <a:cs typeface="Arial"/>
            </a:endParaRPr>
          </a:p>
          <a:p>
            <a:pPr rtl="0">
              <a:lnSpc>
                <a:spcPct val="107000"/>
              </a:lnSpc>
              <a:spcAft>
                <a:spcPts val="800"/>
              </a:spcAft>
            </a:pPr>
            <a:r>
              <a:rPr lang="ar-IQ" dirty="0">
                <a:ea typeface="Calibri"/>
              </a:rPr>
              <a:t>   2. لغات الأعراب الفصيحة التي اعتمد عليها البصريون في وضع قواعدهم، اعتمد عليها الكوفيون أيضا ً.</a:t>
            </a:r>
            <a:endParaRPr lang="en-US" sz="2400" dirty="0">
              <a:ea typeface="Calibri"/>
              <a:cs typeface="Arial"/>
            </a:endParaRPr>
          </a:p>
          <a:p>
            <a:r>
              <a:rPr lang="ar-IQ" dirty="0">
                <a:ea typeface="Calibri"/>
              </a:rPr>
              <a:t>3. مادة لغوية مكونة من ما سمعه البصريون وأضاف عليه الكوفيون الكثير من اعراب الحطمية (الاعراب غير الفصحاء) وبخاصة الكسائي الذي توسع في مكان الرواية والسماع.</a:t>
            </a:r>
            <a:endParaRPr lang="ar-IQ" dirty="0"/>
          </a:p>
        </p:txBody>
      </p:sp>
    </p:spTree>
    <p:extLst>
      <p:ext uri="{BB962C8B-B14F-4D97-AF65-F5344CB8AC3E}">
        <p14:creationId xmlns:p14="http://schemas.microsoft.com/office/powerpoint/2010/main" val="2111028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nSpc>
                <a:spcPct val="107000"/>
              </a:lnSpc>
              <a:spcAft>
                <a:spcPts val="800"/>
              </a:spcAft>
            </a:pPr>
            <a:r>
              <a:rPr lang="ar-IQ" dirty="0">
                <a:ea typeface="Calibri"/>
              </a:rPr>
              <a:t>. الشعر العربي الذي حدده البصريون بشعر الطبقات الثلاثة وهي طبقة الجاهليين وطبقة المخضرمين والطبقة الاسلامية، جرير والفرزدق </a:t>
            </a:r>
            <a:r>
              <a:rPr lang="ar-IQ" dirty="0" err="1">
                <a:ea typeface="Calibri"/>
              </a:rPr>
              <a:t>والاخطل,وهي</a:t>
            </a:r>
            <a:r>
              <a:rPr lang="ar-IQ" dirty="0">
                <a:ea typeface="Calibri"/>
              </a:rPr>
              <a:t> الطبقات التي اعتمدها الكوفيون لكن اضافوا عليها شعر الشعراء المعاصرين ،وشعراء الأمراء والخلفاء.</a:t>
            </a:r>
            <a:endParaRPr lang="en-US" sz="2400" dirty="0">
              <a:ea typeface="Calibri"/>
              <a:cs typeface="Arial"/>
            </a:endParaRPr>
          </a:p>
          <a:p>
            <a:pPr rtl="0">
              <a:lnSpc>
                <a:spcPct val="107000"/>
              </a:lnSpc>
              <a:spcAft>
                <a:spcPts val="800"/>
              </a:spcAft>
            </a:pPr>
            <a:r>
              <a:rPr lang="ar-IQ" dirty="0">
                <a:ea typeface="Calibri"/>
              </a:rPr>
              <a:t>5. الاحتجاج بجميع أنواع القراءات وهذا يؤكد منهجهم القائم على التوسع في الرواية.</a:t>
            </a:r>
            <a:endParaRPr lang="en-US" sz="2400" dirty="0">
              <a:ea typeface="Calibri"/>
              <a:cs typeface="Arial"/>
            </a:endParaRPr>
          </a:p>
          <a:p>
            <a:pPr rtl="0">
              <a:lnSpc>
                <a:spcPct val="107000"/>
              </a:lnSpc>
              <a:spcAft>
                <a:spcPts val="800"/>
              </a:spcAft>
            </a:pPr>
            <a:r>
              <a:rPr lang="ar-IQ" dirty="0">
                <a:ea typeface="Calibri"/>
              </a:rPr>
              <a:t>   وأول من خطّأ القراءات هم البصريون وبخاصة الكسائي والفراء والمبرد من البصريين، وسيبويه والخليل لم يخطئا القراءات وخطّأ البصريون بعض القراءات الشاذة التي خطأها أبو بكر بن المجاهد صاحب كتاب (القراءات السبع)، أما الكوفيون فقد خطّأوا حتى بعض القراءات المتواترة. </a:t>
            </a:r>
            <a:endParaRPr lang="en-US" sz="2400" dirty="0">
              <a:ea typeface="Calibri"/>
              <a:cs typeface="Arial"/>
            </a:endParaRPr>
          </a:p>
          <a:p>
            <a:pPr rtl="0">
              <a:lnSpc>
                <a:spcPct val="107000"/>
              </a:lnSpc>
              <a:spcAft>
                <a:spcPts val="800"/>
              </a:spcAft>
            </a:pPr>
            <a:r>
              <a:rPr lang="ar-IQ" dirty="0">
                <a:ea typeface="Calibri"/>
              </a:rPr>
              <a:t>      وزعم بعض القدماء أن شيوخ البصريين خطأوا القراءات ودار هذا الحديث بعد اشتداد الخصومة بين الكوفيين والبصريين، وقد يكون هذا الأمر نوعا من الاتهام ليس إلا.</a:t>
            </a:r>
            <a:endParaRPr lang="en-US" sz="2400" dirty="0">
              <a:ea typeface="Calibri"/>
              <a:cs typeface="Arial"/>
            </a:endParaRPr>
          </a:p>
          <a:p>
            <a:r>
              <a:rPr lang="ar-IQ" dirty="0">
                <a:ea typeface="Calibri"/>
              </a:rPr>
              <a:t>      ومن المحدثين الذين ادعوا أن سيبويه طعن في القراءات أو دسّ فيها خفية ً د. أحمد مكي الانصاري في كتابيه (سيبويه والقراءات) و(ابو زكريا الفراء) واتبع </a:t>
            </a:r>
            <a:r>
              <a:rPr lang="ar-IQ" dirty="0" err="1">
                <a:ea typeface="Calibri"/>
              </a:rPr>
              <a:t>د.مهدي</a:t>
            </a:r>
            <a:r>
              <a:rPr lang="ar-IQ" dirty="0">
                <a:ea typeface="Calibri"/>
              </a:rPr>
              <a:t> المخزومي الانصاري اتهام سيبويه والبصريين بالتهجم على القراءات واستشهد بتخطئة البصريين لنافع وحمزة وابن عامر في قراءاته لقوله تعالى:</a:t>
            </a:r>
            <a:endParaRPr lang="ar-IQ" dirty="0"/>
          </a:p>
        </p:txBody>
      </p:sp>
    </p:spTree>
    <p:extLst>
      <p:ext uri="{BB962C8B-B14F-4D97-AF65-F5344CB8AC3E}">
        <p14:creationId xmlns:p14="http://schemas.microsoft.com/office/powerpoint/2010/main" val="2303471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nSpc>
                <a:spcPct val="107000"/>
              </a:lnSpc>
              <a:spcAft>
                <a:spcPts val="800"/>
              </a:spcAft>
            </a:pPr>
            <a:r>
              <a:rPr lang="ar-IQ" dirty="0">
                <a:ea typeface="Calibri"/>
              </a:rPr>
              <a:t>(وكذلك زين لكثير من المشركين قتل أولادهم شركائهم) بنصب أولادهم على  أنه مفعول وفصل بين المضاف (قتل) والمضاف اليه (شركائهم) وبهذا رموا ابن عامر بالجهل لأنه </a:t>
            </a:r>
            <a:r>
              <a:rPr lang="ar-IQ" dirty="0" err="1">
                <a:ea typeface="Calibri"/>
              </a:rPr>
              <a:t>لايجوز</a:t>
            </a:r>
            <a:r>
              <a:rPr lang="ar-IQ" dirty="0">
                <a:ea typeface="Calibri"/>
              </a:rPr>
              <a:t> الفصل بين المضاف والمضاف إليه بأي مصطلح نحوي إلا في ضرورة الشعر، والقرآن ليس فيه ضرورة أي </a:t>
            </a:r>
            <a:r>
              <a:rPr lang="ar-IQ" dirty="0" err="1">
                <a:ea typeface="Calibri"/>
              </a:rPr>
              <a:t>لايجوز</a:t>
            </a:r>
            <a:r>
              <a:rPr lang="ar-IQ" dirty="0">
                <a:ea typeface="Calibri"/>
              </a:rPr>
              <a:t> الفصل بين المتضايفين إلا بالظرف والجار والمجرور، ولهذا خطأ الفراء قراءة ابن عامر وقال الصحيح (زين) وجر كلمة (أولادهم) مضافة إلى قتل وتكون كلمة (شركائهم) بدلا ً أو صفة من أولادهم ، واحتج البصريون وبخاصة الاخفش الذي أراد أن يثبت ما قرأه ابن عامر فاحتج بقول الشاعر : </a:t>
            </a:r>
            <a:endParaRPr lang="en-US" sz="2400" dirty="0">
              <a:ea typeface="Calibri"/>
              <a:cs typeface="Arial"/>
            </a:endParaRPr>
          </a:p>
          <a:p>
            <a:pPr rtl="0">
              <a:lnSpc>
                <a:spcPct val="107000"/>
              </a:lnSpc>
              <a:spcAft>
                <a:spcPts val="800"/>
              </a:spcAft>
            </a:pPr>
            <a:r>
              <a:rPr lang="ar-IQ" dirty="0" err="1">
                <a:ea typeface="Calibri"/>
              </a:rPr>
              <a:t>فرحجيتها</a:t>
            </a:r>
            <a:r>
              <a:rPr lang="ar-IQ" dirty="0">
                <a:ea typeface="Calibri"/>
              </a:rPr>
              <a:t> </a:t>
            </a:r>
            <a:r>
              <a:rPr lang="ar-IQ" dirty="0" err="1">
                <a:ea typeface="Calibri"/>
              </a:rPr>
              <a:t>متمكأ</a:t>
            </a:r>
            <a:r>
              <a:rPr lang="ar-IQ" dirty="0">
                <a:ea typeface="Calibri"/>
              </a:rPr>
              <a:t>               زج القلوص أبي مزاده</a:t>
            </a:r>
            <a:r>
              <a:rPr lang="en-US" dirty="0">
                <a:latin typeface="Arial"/>
                <a:ea typeface="Calibri"/>
                <a:cs typeface="Arial"/>
              </a:rPr>
              <a:t>       </a:t>
            </a:r>
            <a:endParaRPr lang="en-US" sz="2400" dirty="0">
              <a:ea typeface="Calibri"/>
              <a:cs typeface="Arial"/>
            </a:endParaRPr>
          </a:p>
          <a:p>
            <a:r>
              <a:rPr lang="ar-IQ" dirty="0">
                <a:ea typeface="Calibri"/>
              </a:rPr>
              <a:t>فخطأ الفراء هذا الشاهد فقال: الصواب (زج القلوص   أبو مزاده) اذن الكوفيون خطوا القراءات وعلى رأسهم الكسائي الذي هو أحد القراء السبعة وخطا أحد القراء السبعة (ابن عامر).</a:t>
            </a:r>
            <a:endParaRPr lang="ar-IQ" dirty="0"/>
          </a:p>
        </p:txBody>
      </p:sp>
    </p:spTree>
    <p:extLst>
      <p:ext uri="{BB962C8B-B14F-4D97-AF65-F5344CB8AC3E}">
        <p14:creationId xmlns:p14="http://schemas.microsoft.com/office/powerpoint/2010/main" val="2876629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IQ" b="1" dirty="0">
                <a:ea typeface="Calibri"/>
              </a:rPr>
              <a:t> </a:t>
            </a:r>
            <a:endParaRPr lang="en-US" sz="2400" dirty="0">
              <a:ea typeface="Calibri"/>
              <a:cs typeface="Arial"/>
            </a:endParaRPr>
          </a:p>
          <a:p>
            <a:pPr rtl="0">
              <a:lnSpc>
                <a:spcPct val="107000"/>
              </a:lnSpc>
              <a:spcAft>
                <a:spcPts val="800"/>
              </a:spcAft>
            </a:pPr>
            <a:r>
              <a:rPr lang="ar-IQ" b="1" dirty="0">
                <a:ea typeface="Calibri"/>
              </a:rPr>
              <a:t>  ج/ </a:t>
            </a:r>
            <a:r>
              <a:rPr lang="ar-IQ" dirty="0">
                <a:ea typeface="Calibri"/>
              </a:rPr>
              <a:t>قد تميز منهجهم النحوي في عرض الآراء وإطلاق الاحكام وبناء الأقيسة بأمور تبينت، وهي:</a:t>
            </a:r>
            <a:endParaRPr lang="en-US" sz="2400" dirty="0">
              <a:ea typeface="Calibri"/>
              <a:cs typeface="Arial"/>
            </a:endParaRPr>
          </a:p>
          <a:p>
            <a:pPr rtl="0">
              <a:lnSpc>
                <a:spcPct val="107000"/>
              </a:lnSpc>
              <a:spcAft>
                <a:spcPts val="800"/>
              </a:spcAft>
            </a:pPr>
            <a:r>
              <a:rPr lang="ar-IQ" dirty="0">
                <a:ea typeface="Calibri"/>
              </a:rPr>
              <a:t>      توسعهم في الرواية والشواهد (السماع) زمانا ومكانا ولم يحددوا لشواهدهم مكاناً وزمانا ً فتجاوزوا عصر الكسائي وتوسعوا في القياس مما جعلهم يعتمدون الشاهد الواحد النادرة وإن خالفت القياس ووضعوا أقيسة على أمور نظرية لا دليل عليها حيث حكم العقل لا النقل وخالف الفراء هذا فكان الفراء يلجأ إلى النقل واعتمد الكوفيون على السماع والقياس لكنهم تركوا التأويل والتقدير.</a:t>
            </a:r>
            <a:endParaRPr lang="en-US" sz="2400" dirty="0">
              <a:ea typeface="Calibri"/>
              <a:cs typeface="Arial"/>
            </a:endParaRPr>
          </a:p>
          <a:p>
            <a:pPr rtl="0">
              <a:lnSpc>
                <a:spcPct val="107000"/>
              </a:lnSpc>
              <a:spcAft>
                <a:spcPts val="800"/>
              </a:spcAft>
            </a:pPr>
            <a:r>
              <a:rPr lang="ar-IQ" b="1" dirty="0">
                <a:ea typeface="Calibri"/>
              </a:rPr>
              <a:t>س/ ما سبب ترك الكوفيين التأويل والتقدير؟</a:t>
            </a:r>
            <a:endParaRPr lang="en-US" sz="2400" dirty="0">
              <a:ea typeface="Calibri"/>
              <a:cs typeface="Arial"/>
            </a:endParaRPr>
          </a:p>
          <a:p>
            <a:pPr algn="l">
              <a:lnSpc>
                <a:spcPct val="107000"/>
              </a:lnSpc>
              <a:spcAft>
                <a:spcPts val="800"/>
              </a:spcAft>
            </a:pPr>
            <a:r>
              <a:rPr lang="ar-IQ" b="1" dirty="0">
                <a:ea typeface="Calibri"/>
              </a:rPr>
              <a:t>  ج/</a:t>
            </a:r>
            <a:r>
              <a:rPr lang="ar-IQ" dirty="0">
                <a:ea typeface="Calibri"/>
              </a:rPr>
              <a:t> لانتفاء حاجتهم إليه بعد أن وضعوا قياسا بكل ما اعتدوا بصحته من شواهد استدركوا به على أقيسة البصريين، ومع هذا التوسع كله نجدهم في مواضع يردون أقيسة وضعها البصريون واحتجوا بها، ووضعوا مصطلحات خاصة بهم جعلت النحو الكوفي مستقلا ً عن النحو البصري.</a:t>
            </a:r>
            <a:endParaRPr lang="en-US" sz="2400" dirty="0">
              <a:ea typeface="Calibri"/>
              <a:cs typeface="Arial"/>
            </a:endParaRP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121023451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498</Words>
  <Application>Microsoft Office PowerPoint</Application>
  <PresentationFormat>عرض على الشاشة (3:4)‏</PresentationFormat>
  <Paragraphs>19</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 المحاضرة التاسعة والعشرون : خصائص المذهب النحوي في الكوفة: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المحاضرة الرابعة والعشرون : خصائص المذهب النحوي في الكوفة: </dc:title>
  <dc:creator>riyadh</dc:creator>
  <cp:lastModifiedBy>riyadh</cp:lastModifiedBy>
  <cp:revision>4</cp:revision>
  <dcterms:created xsi:type="dcterms:W3CDTF">2018-12-10T10:05:57Z</dcterms:created>
  <dcterms:modified xsi:type="dcterms:W3CDTF">2018-12-11T12:33:47Z</dcterms:modified>
</cp:coreProperties>
</file>