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r">
              <a:lnSpc>
                <a:spcPct val="107000"/>
              </a:lnSpc>
              <a:spcAft>
                <a:spcPts val="800"/>
              </a:spcAft>
            </a:pPr>
            <a:r>
              <a:rPr lang="ar-SA" b="1" dirty="0">
                <a:ea typeface="Calibri"/>
                <a:cs typeface="Arial"/>
              </a:rPr>
              <a:t>المحاضرة </a:t>
            </a:r>
            <a:r>
              <a:rPr lang="ar-SA" b="1" dirty="0" smtClean="0">
                <a:ea typeface="Calibri"/>
                <a:cs typeface="Arial"/>
              </a:rPr>
              <a:t>ال</a:t>
            </a:r>
            <a:r>
              <a:rPr lang="ar-IQ" b="1" smtClean="0">
                <a:ea typeface="Calibri"/>
                <a:cs typeface="Arial"/>
              </a:rPr>
              <a:t>حادية والثلاثون</a:t>
            </a:r>
            <a:r>
              <a:rPr lang="ar-SA" b="1" smtClean="0">
                <a:ea typeface="Calibri"/>
                <a:cs typeface="Arial"/>
              </a:rPr>
              <a:t> </a:t>
            </a:r>
            <a:r>
              <a:rPr lang="ar-SA" b="1" dirty="0">
                <a:ea typeface="Calibri"/>
                <a:cs typeface="Arial"/>
              </a:rPr>
              <a:t>أبو زكريا الفراء  حياته ومنهجه في دراسة النحو.</a:t>
            </a:r>
            <a:r>
              <a:rPr lang="en-US" sz="3200" dirty="0">
                <a:ea typeface="Calibri"/>
                <a:cs typeface="Arial"/>
              </a:rPr>
              <a:t/>
            </a:r>
            <a:br>
              <a:rPr lang="en-US" sz="32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2894768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7500" lnSpcReduction="20000"/>
          </a:bodyPr>
          <a:lstStyle/>
          <a:p>
            <a:pPr rtl="0">
              <a:lnSpc>
                <a:spcPct val="107000"/>
              </a:lnSpc>
              <a:spcAft>
                <a:spcPts val="800"/>
              </a:spcAft>
            </a:pPr>
            <a:r>
              <a:rPr lang="ar-SA" dirty="0">
                <a:ea typeface="Calibri"/>
              </a:rPr>
              <a:t>الإمام أبو زكريا يحيى بن زياد بن عبد الله بن منظور بن مروان الأسلمي </a:t>
            </a:r>
            <a:r>
              <a:rPr lang="ar-SA" dirty="0" err="1">
                <a:ea typeface="Calibri"/>
              </a:rPr>
              <a:t>الديلمي</a:t>
            </a:r>
            <a:r>
              <a:rPr lang="ar-SA" dirty="0">
                <a:ea typeface="Calibri"/>
              </a:rPr>
              <a:t> ‏الكوفي، مولى بني أسد، المعروف بالفراء, وهو لقبه "لأنه كان يفري الكلام" </a:t>
            </a:r>
            <a:r>
              <a:rPr lang="ar-SA" dirty="0" err="1">
                <a:ea typeface="Calibri"/>
              </a:rPr>
              <a:t>أي:يصلحه</a:t>
            </a:r>
            <a:r>
              <a:rPr lang="ar-SA" dirty="0">
                <a:ea typeface="Calibri"/>
              </a:rPr>
              <a:t>. ولد الفراء في الكوفة سنة 144 هجري كما حققه الدكتور أحمد الأنصاري ثم انتقل إلى بغداد وجعل أكثر مقامه فيها</a:t>
            </a:r>
            <a:endParaRPr lang="en-US" sz="2400" dirty="0">
              <a:ea typeface="Calibri"/>
              <a:cs typeface="Arial"/>
            </a:endParaRPr>
          </a:p>
          <a:p>
            <a:r>
              <a:rPr lang="en-US" dirty="0">
                <a:ea typeface="Calibri"/>
                <a:cs typeface="Arial"/>
              </a:rPr>
              <a:t>   </a:t>
            </a:r>
            <a:r>
              <a:rPr lang="ar-SA" dirty="0">
                <a:ea typeface="Calibri"/>
              </a:rPr>
              <a:t>         ولد الإمام في الكوفة ثم انتقل إلى بغداد وأثرت البيئة الكوفية في نشأته وفكره لما اتسمت به من شيوع التصوف الإشراقي, فكان لذلك أثر في نشأة الإمام. فكان ورعاً متديناً براً بأهله وقومه. "ثم لما علا نجمه وولج معترك المنافسة النحوية وغدا إماماً ورئيس نحاة برز فيه شيء من التيه والتعظم". وكان الفراء شديد الطلب للمعاش لا يستريح في بيته وكان يجمع طول السنة فإذا كان في آخرها خرج إلى الكوفة فأقام بها أربعين يوماً في أهله يفرق عليهم ما جمعه ويبرهم. نشأ الإمام الفراء في بيئة الصراع بين المعتزلة  وأهل السنة مما مكنه من التعرف على الأعراف الكلامية السائدة "فظهرت هذه النزعة في </a:t>
            </a:r>
            <a:r>
              <a:rPr lang="ar-SA" dirty="0" err="1">
                <a:ea typeface="Calibri"/>
              </a:rPr>
              <a:t>تآليفه</a:t>
            </a:r>
            <a:r>
              <a:rPr lang="ar-SA" dirty="0">
                <a:ea typeface="Calibri"/>
              </a:rPr>
              <a:t> وكان يتفلسف في تصانيفه ويستعمل فيها ألفاظ الفلاسفة</a:t>
            </a:r>
            <a:endParaRPr lang="ar-IQ" dirty="0"/>
          </a:p>
        </p:txBody>
      </p:sp>
    </p:spTree>
    <p:extLst>
      <p:ext uri="{BB962C8B-B14F-4D97-AF65-F5344CB8AC3E}">
        <p14:creationId xmlns:p14="http://schemas.microsoft.com/office/powerpoint/2010/main" val="3458527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rtl="0">
              <a:lnSpc>
                <a:spcPct val="107000"/>
              </a:lnSpc>
              <a:spcAft>
                <a:spcPts val="800"/>
              </a:spcAft>
            </a:pPr>
            <a:r>
              <a:rPr lang="ar-SA" dirty="0">
                <a:ea typeface="Calibri"/>
              </a:rPr>
              <a:t>وقد أخذ العلم عن أئمة عظام أهمهم أبو الحسن الكسائي ويونس بن حبيب, كما روى عن قيس بن الربيع ومندل بن علي وكان يتصل بالأعراب ويأخذ ممن يثق به. وكان الفراء أحفظ الناس لنوادر الكسائي</a:t>
            </a:r>
            <a:r>
              <a:rPr lang="en-US" dirty="0">
                <a:ea typeface="Calibri"/>
                <a:cs typeface="Arial"/>
              </a:rPr>
              <a:t>.</a:t>
            </a:r>
            <a:endParaRPr lang="en-US" sz="2400" dirty="0">
              <a:ea typeface="Calibri"/>
              <a:cs typeface="Arial"/>
            </a:endParaRPr>
          </a:p>
          <a:p>
            <a:pPr rtl="0">
              <a:lnSpc>
                <a:spcPct val="107000"/>
              </a:lnSpc>
              <a:spcAft>
                <a:spcPts val="800"/>
              </a:spcAft>
            </a:pPr>
            <a:r>
              <a:rPr lang="en-US" dirty="0">
                <a:ea typeface="Calibri"/>
                <a:cs typeface="Arial"/>
              </a:rPr>
              <a:t> </a:t>
            </a:r>
            <a:endParaRPr lang="en-US" sz="2400" dirty="0">
              <a:ea typeface="Calibri"/>
              <a:cs typeface="Arial"/>
            </a:endParaRPr>
          </a:p>
          <a:p>
            <a:pPr rtl="0">
              <a:lnSpc>
                <a:spcPct val="107000"/>
              </a:lnSpc>
              <a:spcAft>
                <a:spcPts val="800"/>
              </a:spcAft>
            </a:pPr>
            <a:r>
              <a:rPr lang="ar-SA" sz="3600" b="1" dirty="0">
                <a:ea typeface="Calibri"/>
              </a:rPr>
              <a:t>ثناء العلماء عليه </a:t>
            </a:r>
            <a:endParaRPr lang="en-US" sz="2400" dirty="0">
              <a:ea typeface="Calibri"/>
              <a:cs typeface="Arial"/>
            </a:endParaRPr>
          </a:p>
          <a:p>
            <a:pPr rtl="0">
              <a:lnSpc>
                <a:spcPct val="107000"/>
              </a:lnSpc>
              <a:spcAft>
                <a:spcPts val="800"/>
              </a:spcAft>
            </a:pPr>
            <a:r>
              <a:rPr lang="en-US" dirty="0">
                <a:ea typeface="Calibri"/>
                <a:cs typeface="Arial"/>
              </a:rPr>
              <a:t> </a:t>
            </a:r>
            <a:endParaRPr lang="en-US" sz="2400" dirty="0">
              <a:ea typeface="Calibri"/>
              <a:cs typeface="Arial"/>
            </a:endParaRPr>
          </a:p>
          <a:p>
            <a:pPr rtl="0">
              <a:lnSpc>
                <a:spcPct val="107000"/>
              </a:lnSpc>
              <a:spcAft>
                <a:spcPts val="800"/>
              </a:spcAft>
            </a:pPr>
            <a:r>
              <a:rPr lang="en-US" dirty="0">
                <a:ea typeface="Calibri"/>
                <a:cs typeface="Arial"/>
              </a:rPr>
              <a:t>"</a:t>
            </a:r>
            <a:r>
              <a:rPr lang="ar-SA" dirty="0">
                <a:ea typeface="Calibri"/>
              </a:rPr>
              <a:t>    كان للإمام الفراء تأثير كبير في البيئة الفكرية التي عاش فيها وأثر بصورة جلية في كثير من البيئات التي نهلت من علمه وأساليبه مما جعله يحتل مركزاً سامياً ومنزلة جليلة في نفوس العلماء والأئمة حدتهم على مدحه والثناء عليه حتى بعد صيته وغدا بحق إمام عصره ونسيج وحده". ويحكى عن ثعلب أنه قال: (لولا الفراء لما كانت عربية). "لأن الفراء خلصها وضبطها". وقد اشتهر الفراء بلقب أمير المؤمنين في النحو لعظم مكانته بين العلماء. وقد قال أبو بكر الأنباري: "لو لم يكن لأهل بغداد والكوفة من علماء العربية إلا الكسائي والفراء لكان لهم بهما الافتخار على جميع الناس</a:t>
            </a:r>
            <a:r>
              <a:rPr lang="en-US" dirty="0">
                <a:ea typeface="Calibri"/>
                <a:cs typeface="Arial"/>
              </a:rPr>
              <a:t>".</a:t>
            </a:r>
            <a:endParaRPr lang="en-US" sz="2400" dirty="0">
              <a:ea typeface="Calibri"/>
              <a:cs typeface="Arial"/>
            </a:endParaRPr>
          </a:p>
          <a:p>
            <a:endParaRPr lang="ar-IQ" dirty="0"/>
          </a:p>
        </p:txBody>
      </p:sp>
    </p:spTree>
    <p:extLst>
      <p:ext uri="{BB962C8B-B14F-4D97-AF65-F5344CB8AC3E}">
        <p14:creationId xmlns:p14="http://schemas.microsoft.com/office/powerpoint/2010/main" val="2686938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40000" lnSpcReduction="20000"/>
          </a:bodyPr>
          <a:lstStyle/>
          <a:p>
            <a:pPr rtl="0">
              <a:lnSpc>
                <a:spcPct val="107000"/>
              </a:lnSpc>
              <a:spcAft>
                <a:spcPts val="800"/>
              </a:spcAft>
            </a:pPr>
            <a:r>
              <a:rPr lang="en-US" dirty="0">
                <a:ea typeface="Calibri"/>
                <a:cs typeface="Arial"/>
              </a:rPr>
              <a:t> </a:t>
            </a:r>
            <a:endParaRPr lang="en-US" sz="2400" dirty="0">
              <a:ea typeface="Calibri"/>
              <a:cs typeface="Arial"/>
            </a:endParaRPr>
          </a:p>
          <a:p>
            <a:pPr rtl="0">
              <a:lnSpc>
                <a:spcPct val="107000"/>
              </a:lnSpc>
              <a:spcAft>
                <a:spcPts val="800"/>
              </a:spcAft>
            </a:pPr>
            <a:r>
              <a:rPr lang="ar-SA" dirty="0">
                <a:ea typeface="Calibri"/>
              </a:rPr>
              <a:t>عاش الفراء في عصر اشتهرت فيه الخصومات بين المعتزلة وأهل السنة ومن الطبيعي أن يكون لعالم مثل الفراء موقفاً من هذا الجدال المحتدم بناء على رأي علمي وعقلي ناضج, وقد ذكر بعض من ترجم للفراء أنه كان </a:t>
            </a:r>
            <a:r>
              <a:rPr lang="ar-SA" dirty="0" err="1">
                <a:ea typeface="Calibri"/>
              </a:rPr>
              <a:t>معتزلياً</a:t>
            </a:r>
            <a:r>
              <a:rPr lang="ar-SA" dirty="0">
                <a:ea typeface="Calibri"/>
              </a:rPr>
              <a:t> أو له ميل إلى الاعتزال. ولكن المحققين ذكروا أنه لم يكن له عمق في مذاهب المتكلمين وذكر ذلك الجاحظ, وأكد ذلك الإمام ابن خلكان حيث قال: "وكان الفراء لا يميل إلى الاعتزال".</a:t>
            </a:r>
            <a:endParaRPr lang="en-US" sz="2400" dirty="0">
              <a:ea typeface="Calibri"/>
              <a:cs typeface="Arial"/>
            </a:endParaRPr>
          </a:p>
          <a:p>
            <a:pPr rtl="0">
              <a:lnSpc>
                <a:spcPct val="107000"/>
              </a:lnSpc>
              <a:spcAft>
                <a:spcPts val="800"/>
              </a:spcAft>
            </a:pPr>
            <a:r>
              <a:rPr lang="ar-SA" dirty="0">
                <a:ea typeface="Calibri"/>
              </a:rPr>
              <a:t> </a:t>
            </a:r>
            <a:endParaRPr lang="en-US" sz="2400" dirty="0">
              <a:ea typeface="Calibri"/>
              <a:cs typeface="Arial"/>
            </a:endParaRPr>
          </a:p>
          <a:p>
            <a:pPr rtl="0">
              <a:lnSpc>
                <a:spcPct val="107000"/>
              </a:lnSpc>
              <a:spcAft>
                <a:spcPts val="800"/>
              </a:spcAft>
            </a:pPr>
            <a:r>
              <a:rPr lang="ar-SA" sz="3600" b="1" dirty="0">
                <a:ea typeface="Calibri"/>
              </a:rPr>
              <a:t>مصنفاته </a:t>
            </a:r>
            <a:endParaRPr lang="en-US" sz="2400" dirty="0">
              <a:ea typeface="Calibri"/>
              <a:cs typeface="Arial"/>
            </a:endParaRPr>
          </a:p>
          <a:p>
            <a:pPr rtl="0">
              <a:lnSpc>
                <a:spcPct val="107000"/>
              </a:lnSpc>
              <a:spcAft>
                <a:spcPts val="800"/>
              </a:spcAft>
            </a:pPr>
            <a:r>
              <a:rPr lang="ar-SA" dirty="0">
                <a:ea typeface="Calibri"/>
              </a:rPr>
              <a:t>كتاب الحدود</a:t>
            </a:r>
            <a:endParaRPr lang="en-US" sz="2400" dirty="0">
              <a:ea typeface="Calibri"/>
              <a:cs typeface="Arial"/>
            </a:endParaRPr>
          </a:p>
          <a:p>
            <a:pPr rtl="0">
              <a:lnSpc>
                <a:spcPct val="107000"/>
              </a:lnSpc>
              <a:spcAft>
                <a:spcPts val="800"/>
              </a:spcAft>
            </a:pPr>
            <a:r>
              <a:rPr lang="ar-SA" dirty="0">
                <a:ea typeface="Calibri"/>
              </a:rPr>
              <a:t>كتاب المعاني</a:t>
            </a:r>
            <a:endParaRPr lang="en-US" sz="2400" dirty="0">
              <a:ea typeface="Calibri"/>
              <a:cs typeface="Arial"/>
            </a:endParaRPr>
          </a:p>
          <a:p>
            <a:pPr rtl="0">
              <a:lnSpc>
                <a:spcPct val="107000"/>
              </a:lnSpc>
              <a:spcAft>
                <a:spcPts val="800"/>
              </a:spcAft>
            </a:pPr>
            <a:r>
              <a:rPr lang="ar-SA" dirty="0">
                <a:ea typeface="Calibri"/>
              </a:rPr>
              <a:t>المصادر في القرآن</a:t>
            </a:r>
            <a:endParaRPr lang="en-US" sz="2400" dirty="0">
              <a:ea typeface="Calibri"/>
              <a:cs typeface="Arial"/>
            </a:endParaRPr>
          </a:p>
          <a:p>
            <a:pPr rtl="0">
              <a:lnSpc>
                <a:spcPct val="107000"/>
              </a:lnSpc>
              <a:spcAft>
                <a:spcPts val="800"/>
              </a:spcAft>
            </a:pPr>
            <a:r>
              <a:rPr lang="ar-SA" dirty="0">
                <a:ea typeface="Calibri"/>
              </a:rPr>
              <a:t>كتاب الوقف والابتداء</a:t>
            </a:r>
            <a:endParaRPr lang="en-US" sz="2400" dirty="0">
              <a:ea typeface="Calibri"/>
              <a:cs typeface="Arial"/>
            </a:endParaRPr>
          </a:p>
          <a:p>
            <a:pPr rtl="0">
              <a:lnSpc>
                <a:spcPct val="107000"/>
              </a:lnSpc>
              <a:spcAft>
                <a:spcPts val="800"/>
              </a:spcAft>
            </a:pPr>
            <a:r>
              <a:rPr lang="ar-SA" dirty="0">
                <a:ea typeface="Calibri"/>
              </a:rPr>
              <a:t>كتاب الجمع والتثنية في القرآن</a:t>
            </a:r>
            <a:endParaRPr lang="en-US" sz="2400" dirty="0">
              <a:ea typeface="Calibri"/>
              <a:cs typeface="Arial"/>
            </a:endParaRPr>
          </a:p>
          <a:p>
            <a:pPr rtl="0">
              <a:lnSpc>
                <a:spcPct val="107000"/>
              </a:lnSpc>
              <a:spcAft>
                <a:spcPts val="800"/>
              </a:spcAft>
            </a:pPr>
            <a:r>
              <a:rPr lang="ar-SA" dirty="0">
                <a:ea typeface="Calibri"/>
              </a:rPr>
              <a:t>آلة الكاتب</a:t>
            </a:r>
            <a:endParaRPr lang="en-US" sz="2400" dirty="0">
              <a:ea typeface="Calibri"/>
              <a:cs typeface="Arial"/>
            </a:endParaRPr>
          </a:p>
          <a:p>
            <a:pPr rtl="0">
              <a:lnSpc>
                <a:spcPct val="107000"/>
              </a:lnSpc>
              <a:spcAft>
                <a:spcPts val="800"/>
              </a:spcAft>
            </a:pPr>
            <a:r>
              <a:rPr lang="ar-SA" dirty="0">
                <a:ea typeface="Calibri"/>
              </a:rPr>
              <a:t>كتاب المفاخر</a:t>
            </a:r>
            <a:endParaRPr lang="en-US" sz="2400" dirty="0">
              <a:ea typeface="Calibri"/>
              <a:cs typeface="Arial"/>
            </a:endParaRPr>
          </a:p>
          <a:p>
            <a:pPr rtl="0">
              <a:lnSpc>
                <a:spcPct val="107000"/>
              </a:lnSpc>
              <a:spcAft>
                <a:spcPts val="800"/>
              </a:spcAft>
            </a:pPr>
            <a:r>
              <a:rPr lang="ar-SA" dirty="0">
                <a:ea typeface="Calibri"/>
              </a:rPr>
              <a:t> </a:t>
            </a:r>
            <a:endParaRPr lang="en-US" sz="2400">
              <a:ea typeface="Calibri"/>
              <a:cs typeface="Arial"/>
            </a:endParaRPr>
          </a:p>
          <a:p>
            <a:endParaRPr lang="ar-IQ"/>
          </a:p>
        </p:txBody>
      </p:sp>
    </p:spTree>
    <p:extLst>
      <p:ext uri="{BB962C8B-B14F-4D97-AF65-F5344CB8AC3E}">
        <p14:creationId xmlns:p14="http://schemas.microsoft.com/office/powerpoint/2010/main" val="3711955759"/>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227</Words>
  <Application>Microsoft Office PowerPoint</Application>
  <PresentationFormat>عرض على الشاشة (3:4)‏</PresentationFormat>
  <Paragraphs>20</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سمة Office</vt:lpstr>
      <vt:lpstr>المحاضرة الحادية والثلاثون أبو زكريا الفراء  حياته ومنهجه في دراسة النحو. </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السادسة والعشرون أبو زكريا الفراء  حياته ومنهجه في دراسة النحو. </dc:title>
  <dc:creator>riyadh</dc:creator>
  <cp:lastModifiedBy>riyadh</cp:lastModifiedBy>
  <cp:revision>2</cp:revision>
  <dcterms:created xsi:type="dcterms:W3CDTF">2018-12-10T11:06:29Z</dcterms:created>
  <dcterms:modified xsi:type="dcterms:W3CDTF">2018-12-11T12:38:04Z</dcterms:modified>
</cp:coreProperties>
</file>