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15000"/>
              </a:lnSpc>
              <a:spcAft>
                <a:spcPts val="1000"/>
              </a:spcAft>
            </a:pPr>
            <a:r>
              <a:rPr lang="ar-IQ" dirty="0">
                <a:ea typeface="Calibri"/>
                <a:cs typeface="Simplified Arabic"/>
              </a:rPr>
              <a:t>المحاضرة </a:t>
            </a:r>
            <a:r>
              <a:rPr lang="ar-IQ" smtClean="0">
                <a:ea typeface="Calibri"/>
                <a:cs typeface="Simplified Arabic"/>
              </a:rPr>
              <a:t>الثانية والثلاثون </a:t>
            </a:r>
            <a:r>
              <a:rPr lang="ar-IQ" dirty="0">
                <a:ea typeface="Calibri"/>
                <a:cs typeface="Simplified Arabic"/>
              </a:rPr>
              <a:t>:</a:t>
            </a:r>
            <a:r>
              <a:rPr lang="ar-IQ" b="1" dirty="0">
                <a:ea typeface="Calibri"/>
                <a:cs typeface="Simplified Arabic"/>
              </a:rPr>
              <a:t>  </a:t>
            </a:r>
            <a:r>
              <a:rPr lang="ar-IQ" dirty="0">
                <a:ea typeface="Calibri"/>
                <a:cs typeface="Simplified Arabic"/>
              </a:rPr>
              <a:t>ثعلب حياته وأصحابه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455900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15000"/>
              </a:lnSpc>
              <a:spcAft>
                <a:spcPts val="1000"/>
              </a:spcAft>
            </a:pPr>
            <a:r>
              <a:rPr lang="ar-IQ" b="1" dirty="0">
                <a:ea typeface="Calibri"/>
                <a:cs typeface="Simplified Arabic"/>
              </a:rPr>
              <a:t>1- ثعلب:</a:t>
            </a:r>
            <a:endParaRPr lang="en-US" sz="2400" dirty="0">
              <a:ea typeface="Calibri"/>
              <a:cs typeface="Arial"/>
            </a:endParaRPr>
          </a:p>
          <a:p>
            <a:pPr algn="just">
              <a:lnSpc>
                <a:spcPct val="115000"/>
              </a:lnSpc>
              <a:spcAft>
                <a:spcPts val="1000"/>
              </a:spcAft>
            </a:pPr>
            <a:r>
              <a:rPr lang="ar-IQ" b="1" dirty="0">
                <a:ea typeface="Calibri"/>
                <a:cs typeface="Simplified Arabic"/>
              </a:rPr>
              <a:t>هو أبو العباس أحمد1 بن يحيى، كان أبوه من موالي بني شيبان، ويغلب أن يكون فارسي الأصل، ولد ببغداد سنة 200 للهجرة، وألحقه أبوه منذ نعومة أظفاره بكتاب تعلم فيه الكتابة، وحفظ القرآن الكريم وشدا بعض الأشعار، وما كاد يخطو على عتبة سنته التاسعة حتى أخذ يختلف إلى حلقات العلماء، وخاصة علماء اللغة والعربية، حتى إذا اشتد عوده أخذ نفسه بجهد صارم في التزود باللغة والنحو، أما النحو فلزم فيه حلقات تلامذة الفراء: أبي عبد الله الطوال ومحمد بن قادم وسلمة بن عاصم، وعكف على حلقة الأخير حيث كان يملي على الطلاب كتب الفراء، وكان يؤديها أداء بارعا. وعليه ابتدأ النظر في حدود الفراء، وهو في السادسة عشرة من عمره، وما إن بلغ الخامسة والعشرين حتى كان قد حفظ كل ما للفراء من كتب. وأما اللغة فلزم فيها حلقات ابن الأعرابي بضع عشرة سنة. ولم يلحق الأصمعي وأبا عبيدة وأبا زيد، وإنما لحق تلاميذهم، وأخذ عنهم مادة علمهم اللغوي، أما الأصمعي فأخذ كتبه عن تلميذه أبي نصر أحمد بن حاتم، وأخذ كتب أبي عبيدة عن تلميذه الأثرم وكتب أبي زيد عن تلميذه ابن نجدة، كما أخذ كتب أبي عمرو الشيباني عن ابنه عمرو.</a:t>
            </a:r>
            <a:endParaRPr lang="en-US" sz="2400" dirty="0">
              <a:ea typeface="Calibri"/>
              <a:cs typeface="Arial"/>
            </a:endParaRPr>
          </a:p>
          <a:p>
            <a:endParaRPr lang="ar-IQ" dirty="0"/>
          </a:p>
        </p:txBody>
      </p:sp>
    </p:spTree>
    <p:extLst>
      <p:ext uri="{BB962C8B-B14F-4D97-AF65-F5344CB8AC3E}">
        <p14:creationId xmlns:p14="http://schemas.microsoft.com/office/powerpoint/2010/main" val="350654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15000"/>
              </a:lnSpc>
              <a:spcAft>
                <a:spcPts val="1000"/>
              </a:spcAft>
            </a:pPr>
            <a:r>
              <a:rPr lang="ar-IQ" b="1" dirty="0">
                <a:ea typeface="Calibri"/>
                <a:cs typeface="Simplified Arabic"/>
              </a:rPr>
              <a:t>وقد صنف مؤلفات كثيرة في النحو واللغة والقراءات والأمثال، سقط معظمها من يد الزمن، ولم يصلنا منها إلا كتابه "المجالس" وهو كتاب نفيس لما يشتمل عليه من النحو واللغة والأخبار ومعاني القرآن والأشعار الغريبة والشاذة والأمثال والأقوال المأثورة، وكتابه الفصيح وقد طُبع مع شرح للهروي وهو كتاب أراد به تقويم ألسنة المبتدئين على نحو ما أراد الفراء بكتابه "البهاء فيما تلحن فيه العامة".</a:t>
            </a:r>
            <a:endParaRPr lang="en-US" sz="2400" dirty="0">
              <a:ea typeface="Calibri"/>
              <a:cs typeface="Arial"/>
            </a:endParaRPr>
          </a:p>
          <a:p>
            <a:pPr algn="just">
              <a:lnSpc>
                <a:spcPct val="115000"/>
              </a:lnSpc>
              <a:spcAft>
                <a:spcPts val="1000"/>
              </a:spcAft>
            </a:pPr>
            <a:r>
              <a:rPr lang="ar-IQ" b="1" dirty="0">
                <a:ea typeface="Calibri"/>
                <a:cs typeface="Simplified Arabic"/>
              </a:rPr>
              <a:t>ويقول ابن خلكان: إنه ليس فيه زيادات على كتاب الفراء إلا أشياء يسيرة، ثم كتابه قواعد الشعر وهو رسالة قصيرة يقسم الشعر فيها إلى: أمر ونهي وخبر واستخبار، ويتحدث حديثا قصيرا عن أغراضه ويسلك بينها التشبيه، وعن بعض ما يجري فيه من الصور البيانية والبديعية.</a:t>
            </a:r>
            <a:endParaRPr lang="en-US" sz="2400" dirty="0">
              <a:ea typeface="Calibri"/>
              <a:cs typeface="Arial"/>
            </a:endParaRPr>
          </a:p>
          <a:p>
            <a:endParaRPr lang="ar-IQ" dirty="0"/>
          </a:p>
        </p:txBody>
      </p:sp>
    </p:spTree>
    <p:extLst>
      <p:ext uri="{BB962C8B-B14F-4D97-AF65-F5344CB8AC3E}">
        <p14:creationId xmlns:p14="http://schemas.microsoft.com/office/powerpoint/2010/main" val="2356449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06000"/>
              </a:lnSpc>
              <a:spcAft>
                <a:spcPts val="800"/>
              </a:spcAft>
            </a:pPr>
            <a:r>
              <a:rPr lang="ar-IQ" sz="2800" b="1" dirty="0">
                <a:ea typeface="Calibri"/>
                <a:cs typeface="Simplified Arabic"/>
              </a:rPr>
              <a:t>ويقول القدماء: إنه صنع طائفة من دواوين الشعراء الجاهليين والإسلاميين بينهم الأعشى والنابغتان وطفيل والطرماح، وقد نشرت له دار الكتب المصرية شرحه لديوان زهير الشاعر الجاهلي المشهور.</a:t>
            </a:r>
            <a:endParaRPr lang="en-US" sz="2000" dirty="0">
              <a:ea typeface="Calibri"/>
              <a:cs typeface="Arial"/>
            </a:endParaRPr>
          </a:p>
          <a:p>
            <a:pPr algn="just">
              <a:lnSpc>
                <a:spcPct val="106000"/>
              </a:lnSpc>
              <a:spcAft>
                <a:spcPts val="800"/>
              </a:spcAft>
            </a:pPr>
            <a:r>
              <a:rPr lang="ar-IQ" b="1" u="sng" dirty="0">
                <a:ea typeface="Calibri"/>
                <a:cs typeface="Simplified Arabic"/>
              </a:rPr>
              <a:t> أصحاب ثعلب:</a:t>
            </a:r>
            <a:endParaRPr lang="en-US" sz="2000" dirty="0">
              <a:ea typeface="Calibri"/>
              <a:cs typeface="Arial"/>
            </a:endParaRPr>
          </a:p>
          <a:p>
            <a:pPr algn="just">
              <a:lnSpc>
                <a:spcPct val="106000"/>
              </a:lnSpc>
              <a:spcAft>
                <a:spcPts val="800"/>
              </a:spcAft>
            </a:pPr>
            <a:r>
              <a:rPr lang="ar-IQ" b="1" dirty="0">
                <a:ea typeface="Calibri"/>
                <a:cs typeface="Simplified Arabic"/>
              </a:rPr>
              <a:t>اشتهر من تلاميذ ثعلب كثيرون, في مقدمتهم أبو موسى سليمان بن محمد المعروف بالحامض1، وهو المقدَّم من أصحابه إذ جلس مجلسه بعد موته، وكان يتعصب على البصريين، وصب عنايته على قراءته للناس كتب أستاذه ثعلب كما كان يقرأ كتب الفراء وخاصة كتابه "الإدغام" وألّف مختصرا في النحو، وما زال يوالي التدريس حتى توفي سنة 305 للهجرة.</a:t>
            </a:r>
            <a:endParaRPr lang="en-US" sz="2000" dirty="0">
              <a:ea typeface="Calibri"/>
              <a:cs typeface="Arial"/>
            </a:endParaRPr>
          </a:p>
          <a:p>
            <a:pPr algn="just">
              <a:lnSpc>
                <a:spcPct val="106000"/>
              </a:lnSpc>
              <a:spcAft>
                <a:spcPts val="800"/>
              </a:spcAft>
            </a:pPr>
            <a:r>
              <a:rPr lang="ar-IQ" b="1" dirty="0">
                <a:ea typeface="Calibri"/>
                <a:cs typeface="Simplified Arabic"/>
              </a:rPr>
              <a:t>ومن أصحاب ثعلب غلامه أبو عمر الزاهد محمد3 بن عبد الواحد، وكان حافظا مكثرا من اللغة وفيها ألف كتابه "الياقوت", وظل يزيد في نسخته حتى كانت آخر </a:t>
            </a:r>
            <a:r>
              <a:rPr lang="ar-IQ" b="1" dirty="0" err="1">
                <a:ea typeface="Calibri"/>
                <a:cs typeface="Simplified Arabic"/>
              </a:rPr>
              <a:t>عَرْضاته</a:t>
            </a:r>
            <a:r>
              <a:rPr lang="ar-IQ" b="1" dirty="0">
                <a:ea typeface="Calibri"/>
                <a:cs typeface="Simplified Arabic"/>
              </a:rPr>
              <a:t> له سنة 331 للهجرة، وله وراءه مصنفات لغوية كثيرة منها: شرح كتاب أستاذه "الفصيح", وكتاب فائت معجم العين, وكتاب فائت الجمهرة والرد على ابن دريد، وقد توفي سنة 345 للهجرة.</a:t>
            </a:r>
            <a:endParaRPr lang="en-US" sz="2000" dirty="0">
              <a:ea typeface="Calibri"/>
              <a:cs typeface="Arial"/>
            </a:endParaRPr>
          </a:p>
          <a:p>
            <a:endParaRPr lang="ar-IQ" dirty="0"/>
          </a:p>
        </p:txBody>
      </p:sp>
    </p:spTree>
    <p:extLst>
      <p:ext uri="{BB962C8B-B14F-4D97-AF65-F5344CB8AC3E}">
        <p14:creationId xmlns:p14="http://schemas.microsoft.com/office/powerpoint/2010/main" val="1025367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10000"/>
          </a:bodyPr>
          <a:lstStyle/>
          <a:p>
            <a:pPr algn="just">
              <a:lnSpc>
                <a:spcPct val="106000"/>
              </a:lnSpc>
              <a:spcAft>
                <a:spcPts val="800"/>
              </a:spcAft>
            </a:pPr>
            <a:r>
              <a:rPr lang="ar-IQ" b="1" dirty="0">
                <a:ea typeface="Calibri"/>
                <a:cs typeface="Simplified Arabic"/>
              </a:rPr>
              <a:t>ولا يقل عن هذين الصاحبين أو التلميذين تأثرا بثعلب واقتداء بمباحثه تلميذه أبو بكر محمد بن الحسن المقرئ النحوي العطار المعروف باسم ابن مِقْسم1، وكان يعنى بدراسة النحو الكوفي وله فيه بعض المصنفات غير أنه ركز نشاطه في القراءات, فألف فيها كتبا ومصنفات مختلفة، منها كتاب السبعة الكبير, وقد تأخرت وفاته حتى سنة 354 للهجرة.</a:t>
            </a:r>
            <a:endParaRPr lang="en-US" sz="2000" dirty="0">
              <a:ea typeface="Calibri"/>
              <a:cs typeface="Arial"/>
            </a:endParaRPr>
          </a:p>
          <a:p>
            <a:pPr algn="just">
              <a:lnSpc>
                <a:spcPct val="106000"/>
              </a:lnSpc>
              <a:spcAft>
                <a:spcPts val="800"/>
              </a:spcAft>
            </a:pPr>
            <a:r>
              <a:rPr lang="ar-IQ" b="1" dirty="0">
                <a:ea typeface="Calibri"/>
                <a:cs typeface="Simplified Arabic"/>
              </a:rPr>
              <a:t>وكل هؤلاء التلاميذ لا تدور لهم آراء في كتب النحو، وكأنما كانوا امتدادا لمباحث ثعلب اللغوية، وقد اتسع بها ابن مقسم في الاحتجاج للقراءات السبع وكان يقصر عليها نشاطه، وربما كان أنبه تلاميذ ثعلب في المباحث النحوية أبو بكر بن الأنباري؛ ولذلك نخصه بكلمة مفردة.</a:t>
            </a:r>
            <a:endParaRPr lang="en-US" sz="2000" dirty="0">
              <a:ea typeface="Calibri"/>
              <a:cs typeface="Arial"/>
            </a:endParaRPr>
          </a:p>
          <a:p>
            <a:endParaRPr lang="ar-IQ" dirty="0"/>
          </a:p>
        </p:txBody>
      </p:sp>
    </p:spTree>
    <p:extLst>
      <p:ext uri="{BB962C8B-B14F-4D97-AF65-F5344CB8AC3E}">
        <p14:creationId xmlns:p14="http://schemas.microsoft.com/office/powerpoint/2010/main" val="1560771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06000"/>
              </a:lnSpc>
              <a:spcAft>
                <a:spcPts val="800"/>
              </a:spcAft>
            </a:pPr>
            <a:r>
              <a:rPr lang="ar-IQ" b="1" dirty="0">
                <a:ea typeface="Calibri"/>
                <a:cs typeface="Simplified Arabic"/>
              </a:rPr>
              <a:t>أبو بكر بن الأنباري:</a:t>
            </a:r>
            <a:endParaRPr lang="en-US" sz="2000" dirty="0">
              <a:ea typeface="Calibri"/>
              <a:cs typeface="Arial"/>
            </a:endParaRPr>
          </a:p>
          <a:p>
            <a:pPr algn="just">
              <a:lnSpc>
                <a:spcPct val="106000"/>
              </a:lnSpc>
              <a:spcAft>
                <a:spcPts val="800"/>
              </a:spcAft>
            </a:pPr>
            <a:r>
              <a:rPr lang="ar-IQ" b="1" dirty="0">
                <a:ea typeface="Calibri"/>
                <a:cs typeface="Simplified Arabic"/>
              </a:rPr>
              <a:t>هو أبو بكر محمد2 بن القاسم بن محمد بن بشار الأنباري، وُلد سنة 271 للهجرة، وأكب منذ نشأته على حلقات العلماء في عصره، وخاصة حلقة ثعلب، وكانت له حافظة قوية، حتى قالوا: إنه كان يحفظ من شواهد القرآن ثلاثمائة ألف بيت. وصنف كتبا كثيرة في علوم القرآن وغريب الحديث والمشكل والوقف والابتداء، كما صنف في اللغة والنحو كتاب الأضداد وهو منشور، وكتاب المقصور والممدود، وكتاب المذكر والمؤنث، وكتابي الكافي والموضح في النحو.</a:t>
            </a:r>
            <a:endParaRPr lang="en-US" sz="2000" dirty="0">
              <a:ea typeface="Calibri"/>
              <a:cs typeface="Arial"/>
            </a:endParaRPr>
          </a:p>
          <a:p>
            <a:pPr algn="just">
              <a:lnSpc>
                <a:spcPct val="106000"/>
              </a:lnSpc>
              <a:spcAft>
                <a:spcPts val="800"/>
              </a:spcAft>
            </a:pPr>
            <a:r>
              <a:rPr lang="ar-IQ" b="1" dirty="0">
                <a:ea typeface="Calibri"/>
                <a:cs typeface="Simplified Arabic"/>
              </a:rPr>
              <a:t>ونراه يعنى بتعليم الناشئة صور أساليب العربية في بعض أقاصيص كان يرويها. وصنع عدة دواوين قديمة، في مقدمتها ديوان الأعشى والنابغة وزهير والراعي. ومن أهم آثاره شرحه للمفضليات، وهو منشور، ويكتظّ بمعارفه الواسعة في اللغة والأشعار وأيام العرب. ولم يمتد عمره طويلا، فقد توفي سنة 328 للهجرة.</a:t>
            </a:r>
            <a:endParaRPr lang="en-US" sz="2000" dirty="0">
              <a:ea typeface="Calibri"/>
              <a:cs typeface="Arial"/>
            </a:endParaRPr>
          </a:p>
          <a:p>
            <a:endParaRPr lang="ar-IQ" dirty="0"/>
          </a:p>
        </p:txBody>
      </p:sp>
    </p:spTree>
    <p:extLst>
      <p:ext uri="{BB962C8B-B14F-4D97-AF65-F5344CB8AC3E}">
        <p14:creationId xmlns:p14="http://schemas.microsoft.com/office/powerpoint/2010/main" val="1921554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06000"/>
              </a:lnSpc>
              <a:spcAft>
                <a:spcPts val="800"/>
              </a:spcAft>
            </a:pPr>
            <a:r>
              <a:rPr lang="ar-IQ" b="1" dirty="0">
                <a:ea typeface="Calibri"/>
                <a:cs typeface="Simplified Arabic"/>
              </a:rPr>
              <a:t>ومن يرجع إلى كتاب الإيضاح في علل النحو للزجاجي لا يشك في أنه كان أحد من دعموا النحو الكوفي بالعلل المنطقية, دعما لم يتوافر لأستاذه ثعلب، وكأنما كان عقله أكثر منطقية وأقدر على التعليل والبرهنة والإدلاء بالحجج البينة، على نحو ما يتضح في تعليله لاشتقاق المصدر من الفعل، إذ يقول: "الدليل على أن المصادر بعد الأفعال, وأنها مأخوذة منها أن المصادر تكون توكيدا للأفعال كقولك: ضرب زيد ضربا وخرج خروجا وقعد قعودا وما أشبه ذلك، ولا خلاف في أن المصادر ههنا توكيد للأفعال، والتوكيد تابع للمؤكَّد ثانٍ بعده، والمؤكَّد سابق له، فدل ذلك على أن المصدر تابع للفعل مأخوذ منه وأن الفعل هو الأصل الذي أُخذ منه"1. ونرى الزجاجي يذكره في مواضع مختلفة حين يتحدث عن علل الكوفيين2، مما يجعلنا نؤمن بأنه كان في مقدمة من توسعوا فيها وحاولوا إحكامها إحكاما دقيقا.</a:t>
            </a:r>
            <a:endParaRPr lang="en-US" sz="2000" dirty="0">
              <a:ea typeface="Calibri"/>
              <a:cs typeface="Arial"/>
            </a:endParaRPr>
          </a:p>
          <a:p>
            <a:endParaRPr lang="ar-IQ" dirty="0"/>
          </a:p>
        </p:txBody>
      </p:sp>
    </p:spTree>
    <p:extLst>
      <p:ext uri="{BB962C8B-B14F-4D97-AF65-F5344CB8AC3E}">
        <p14:creationId xmlns:p14="http://schemas.microsoft.com/office/powerpoint/2010/main" val="36384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06000"/>
              </a:lnSpc>
              <a:spcAft>
                <a:spcPts val="800"/>
              </a:spcAft>
            </a:pPr>
            <a:r>
              <a:rPr lang="ar-IQ" b="1" dirty="0">
                <a:ea typeface="Calibri"/>
                <a:cs typeface="Simplified Arabic"/>
              </a:rPr>
              <a:t>ولأبي بكر بن الأنباري آراء مختلفة تدور في كتب النحاة، من ذلك أنه كان يذهب إلى أن "إلى" قد ترد اسما, فيقال: "انصرفت من إليك" كما يقال: "غدوت من عليك3. وكان يجعل من معاني "كأن" الشك مثل: "كأنك بالشتاء مقبل" أي: أظنه مقبلا4. وذهب إلى أن "بين الظرفية" قد تقع شرطية إذا جاءت في أول الكلام مثل: "بينما أنصفتني ظلمتني"5. ومعروف أن "كلا" تضاف دائما إلى اثنين أو إلى ضمير الاثنين مثل: كلا محمد وعلي وكلاهما، وذهب ابن الأنباري إلى جواز إضافتها إلى المفرد بشرط تكرارها، فتقول: "كلاي وكلاك محسنان"1. وكان يجيز في تابع المنادى العَلَم إذا كان مضافا الرفع، فتقول: يا زيدُ ذُو المعرفةِ, </a:t>
            </a:r>
            <a:r>
              <a:rPr lang="ar-IQ" b="1" dirty="0" err="1">
                <a:ea typeface="Calibri"/>
                <a:cs typeface="Simplified Arabic"/>
              </a:rPr>
              <a:t>ويا</a:t>
            </a:r>
            <a:r>
              <a:rPr lang="ar-IQ" b="1" dirty="0">
                <a:ea typeface="Calibri"/>
                <a:cs typeface="Simplified Arabic"/>
              </a:rPr>
              <a:t> محمد أبو عمرو, </a:t>
            </a:r>
            <a:r>
              <a:rPr lang="ar-IQ" b="1" dirty="0" err="1">
                <a:ea typeface="Calibri"/>
                <a:cs typeface="Simplified Arabic"/>
              </a:rPr>
              <a:t>ويا</a:t>
            </a:r>
            <a:r>
              <a:rPr lang="ar-IQ" b="1" dirty="0">
                <a:ea typeface="Calibri"/>
                <a:cs typeface="Simplified Arabic"/>
              </a:rPr>
              <a:t> تميم كلُّكم بالرفع، والجمهور لا يجيز سوى النصب2.</a:t>
            </a:r>
            <a:endParaRPr lang="en-US" sz="2000">
              <a:ea typeface="Calibri"/>
              <a:cs typeface="Arial"/>
            </a:endParaRPr>
          </a:p>
          <a:p>
            <a:endParaRPr lang="ar-IQ"/>
          </a:p>
        </p:txBody>
      </p:sp>
    </p:spTree>
    <p:extLst>
      <p:ext uri="{BB962C8B-B14F-4D97-AF65-F5344CB8AC3E}">
        <p14:creationId xmlns:p14="http://schemas.microsoft.com/office/powerpoint/2010/main" val="221381304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1059</Words>
  <Application>Microsoft Office PowerPoint</Application>
  <PresentationFormat>عرض على الشاشة (3:4)‏</PresentationFormat>
  <Paragraphs>16</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سمة Office</vt:lpstr>
      <vt:lpstr>المحاضرة الثانية والثلاثون :  ثعلب حياته وأصحابه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والعشرون :  ثعلب حياته وأصحابه . </dc:title>
  <dc:creator>riyadh</dc:creator>
  <cp:lastModifiedBy>riyadh</cp:lastModifiedBy>
  <cp:revision>2</cp:revision>
  <dcterms:created xsi:type="dcterms:W3CDTF">2018-12-10T10:59:56Z</dcterms:created>
  <dcterms:modified xsi:type="dcterms:W3CDTF">2018-12-11T12:41:24Z</dcterms:modified>
</cp:coreProperties>
</file>