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07000"/>
              </a:lnSpc>
              <a:spcAft>
                <a:spcPts val="800"/>
              </a:spcAft>
            </a:pPr>
            <a:r>
              <a:rPr lang="ar-SA" b="1" dirty="0">
                <a:ea typeface="Calibri"/>
                <a:cs typeface="Simplified Arabic"/>
              </a:rPr>
              <a:t>المحاضرة </a:t>
            </a:r>
            <a:r>
              <a:rPr lang="ar-SA" b="1" dirty="0" smtClean="0">
                <a:ea typeface="Calibri"/>
                <a:cs typeface="Simplified Arabic"/>
              </a:rPr>
              <a:t>الث</a:t>
            </a:r>
            <a:r>
              <a:rPr lang="ar-IQ" b="1" dirty="0" err="1" smtClean="0">
                <a:ea typeface="Calibri"/>
                <a:cs typeface="Simplified Arabic"/>
              </a:rPr>
              <a:t>الثة</a:t>
            </a:r>
            <a:r>
              <a:rPr lang="ar-IQ" b="1" smtClean="0">
                <a:ea typeface="Calibri"/>
                <a:cs typeface="Simplified Arabic"/>
              </a:rPr>
              <a:t> والثلاثون</a:t>
            </a:r>
            <a:r>
              <a:rPr lang="ar-SA" b="1" smtClean="0">
                <a:ea typeface="Calibri"/>
                <a:cs typeface="Simplified Arabic"/>
              </a:rPr>
              <a:t>: </a:t>
            </a:r>
            <a:r>
              <a:rPr lang="ar-SA" b="1" dirty="0">
                <a:ea typeface="Calibri"/>
                <a:cs typeface="Simplified Arabic"/>
              </a:rPr>
              <a:t>منهج ثعلب  في كتابه المجالس.</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2670296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algn="just">
              <a:lnSpc>
                <a:spcPct val="115000"/>
              </a:lnSpc>
              <a:spcAft>
                <a:spcPts val="1000"/>
              </a:spcAft>
            </a:pPr>
            <a:r>
              <a:rPr lang="ar-IQ" b="1" dirty="0">
                <a:ea typeface="Calibri"/>
                <a:cs typeface="Simplified Arabic"/>
              </a:rPr>
              <a:t>وإذا أخذنا نستعرض مجالسه وما نسبته كتب النحو له من آراء, وجدناه مطبقا تطبيقا واسعا لآراء الفراء والكسائي وما نهجاه لمدرستهما من أصول وما دار على لسانيهما من مصطلحات وما أخذا به أنفسهما من السماع عن العرب والتوسع في روايته, واستمداد الآراء النحوية منه.</a:t>
            </a:r>
            <a:endParaRPr lang="en-US" sz="2400" dirty="0">
              <a:ea typeface="Calibri"/>
              <a:cs typeface="Arial"/>
            </a:endParaRPr>
          </a:p>
          <a:p>
            <a:pPr algn="just">
              <a:lnSpc>
                <a:spcPct val="115000"/>
              </a:lnSpc>
              <a:spcAft>
                <a:spcPts val="1000"/>
              </a:spcAft>
            </a:pPr>
            <a:r>
              <a:rPr lang="ar-IQ" b="1" dirty="0">
                <a:ea typeface="Calibri"/>
                <a:cs typeface="Simplified Arabic"/>
              </a:rPr>
              <a:t>ونبدأ باستعراض المصطلحات الكوفية عنده، فمن ذلك التقريب، وهو اسم الإشارة حين يليه مرفوع ومنصوب، فقد كانوا يشبهونه بكان الناقصة، ومعروف أنهم كانوا يعربون خبرها حالا كما مر بنا عند الفراء.</a:t>
            </a:r>
            <a:endParaRPr lang="en-US" sz="2400" dirty="0">
              <a:ea typeface="Calibri"/>
              <a:cs typeface="Arial"/>
            </a:endParaRPr>
          </a:p>
          <a:p>
            <a:pPr algn="just">
              <a:lnSpc>
                <a:spcPct val="115000"/>
              </a:lnSpc>
              <a:spcAft>
                <a:spcPts val="1000"/>
              </a:spcAft>
            </a:pPr>
            <a:r>
              <a:rPr lang="ar-IQ" b="1" dirty="0">
                <a:ea typeface="Calibri"/>
                <a:cs typeface="Simplified Arabic"/>
              </a:rPr>
              <a:t>ونرى ثعلبا يقول: "هذا تكون مثالا "وهي التي لا يليها مرفوع ومنصوب" وتكون تقريبا، فإذا كانت مثالا قلت: هذا زيد ... وإذا قلت: هذا كزيد قائما فهو حال, كأنك قلت: هذا زيد قائما ولكنك قد قرَّبته,</a:t>
            </a:r>
            <a:endParaRPr lang="en-US" sz="2400" dirty="0">
              <a:ea typeface="Calibri"/>
              <a:cs typeface="Arial"/>
            </a:endParaRPr>
          </a:p>
          <a:p>
            <a:r>
              <a:rPr lang="ar-IQ" b="1" dirty="0">
                <a:ea typeface="Calibri"/>
                <a:cs typeface="Simplified Arabic"/>
              </a:rPr>
              <a:t>والتقريب مثل كان"1 ويقول في موضع آخر من مجالسه: "تقول: هذا الخليفة قائما، والخليفة قائم، فتدخل "هذا" وتخرجه فيكون المعنى واحدا، وكلما رأيت إدخال "هذا" وإخراجه واحدا فهو تقريب مثل قولهم: من كان من الناس سعيدا فهذا الصياد شقيا، وهو قولك: فالصياد شقي، فتسقط هذا وهو بمعناه"2. وواضح أنه يشير بذلك إلى أن دخول اسم الإشارة على عبارة "الصياد شقي" يشبه تماما دخول كان.</a:t>
            </a:r>
            <a:endParaRPr lang="ar-IQ" dirty="0"/>
          </a:p>
        </p:txBody>
      </p:sp>
    </p:spTree>
    <p:extLst>
      <p:ext uri="{BB962C8B-B14F-4D97-AF65-F5344CB8AC3E}">
        <p14:creationId xmlns:p14="http://schemas.microsoft.com/office/powerpoint/2010/main" val="4238074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algn="just">
              <a:lnSpc>
                <a:spcPct val="115000"/>
              </a:lnSpc>
              <a:spcAft>
                <a:spcPts val="1000"/>
              </a:spcAft>
            </a:pPr>
            <a:r>
              <a:rPr lang="ar-IQ" b="1" dirty="0">
                <a:ea typeface="Calibri"/>
                <a:cs typeface="Simplified Arabic"/>
              </a:rPr>
              <a:t>وكان يسمي اسم الفاعل بالفعل الدائم، يقول: "ولا تجيء عسى إلا مع مستقبل, ولا تجيء مع ماض ولا دائم ولا صفة"3. ويقول ابن كيسان: قال لي ثعلب: "كيف تقول: مررت برجل قائم أبوه؟ فأجبته بخفض قائم ورفع الأب، فقال لي: بأي شيء ترفعه؟ فقلت: بقائم، فقال: أوليس هو عندكم "يشير إلى أنه بصري المنزع" اسما, وتعيبوننا بتسميته فعلا دائما؟ "4 وكأنه يريد أن يذكر علة تسميتهم له بفعل دائم، إذ يعمل في الأسماء كما تعمل الأفعال.</a:t>
            </a:r>
            <a:endParaRPr lang="en-US" sz="2400" dirty="0">
              <a:ea typeface="Calibri"/>
              <a:cs typeface="Arial"/>
            </a:endParaRPr>
          </a:p>
          <a:p>
            <a:pPr algn="just">
              <a:lnSpc>
                <a:spcPct val="115000"/>
              </a:lnSpc>
              <a:spcAft>
                <a:spcPts val="1000"/>
              </a:spcAft>
            </a:pPr>
            <a:r>
              <a:rPr lang="ar-IQ" b="1" dirty="0">
                <a:ea typeface="Calibri"/>
                <a:cs typeface="Simplified Arabic"/>
              </a:rPr>
              <a:t>وكان يصطلح على تسمية الضمير باسم المكنى والكناية، يقول: "الأعداد لا يكنى عنها ثانية فلا أقول: عندي الخمسة الدراهم </a:t>
            </a:r>
            <a:r>
              <a:rPr lang="ar-IQ" b="1" dirty="0" err="1">
                <a:ea typeface="Calibri"/>
                <a:cs typeface="Simplified Arabic"/>
              </a:rPr>
              <a:t>والستتها</a:t>
            </a:r>
            <a:r>
              <a:rPr lang="ar-IQ" b="1" dirty="0">
                <a:ea typeface="Calibri"/>
                <a:cs typeface="Simplified Arabic"/>
              </a:rPr>
              <a:t>, وأقول: عندي الحسن الوجه </a:t>
            </a:r>
            <a:r>
              <a:rPr lang="ar-IQ" b="1" dirty="0" err="1">
                <a:ea typeface="Calibri"/>
                <a:cs typeface="Simplified Arabic"/>
              </a:rPr>
              <a:t>الجميله</a:t>
            </a:r>
            <a:r>
              <a:rPr lang="ar-IQ" b="1" dirty="0">
                <a:ea typeface="Calibri"/>
                <a:cs typeface="Simplified Arabic"/>
              </a:rPr>
              <a:t> فأكني عنه"5. وكان يتوسع مثل الفراء فيطلق اسم العماد لا على ضمير الفصل في مثل: محمد هو الشاعر, وإن محمدا هو الكاتب, بل أيضا على ضمير الشأن، في مثل: "إنه قام زيد" و"إنه قامت هند"6.</a:t>
            </a:r>
            <a:endParaRPr lang="en-US" sz="2400" dirty="0">
              <a:ea typeface="Calibri"/>
              <a:cs typeface="Arial"/>
            </a:endParaRPr>
          </a:p>
          <a:p>
            <a:r>
              <a:rPr lang="ar-IQ" b="1" dirty="0">
                <a:ea typeface="Calibri"/>
                <a:cs typeface="Simplified Arabic"/>
              </a:rPr>
              <a:t>وأكثر في مجالسه من تسمية النفي باسم الجحد، من مثل قوله: "كل استفهام يكون معه الجحد يجاب المتكلم به ببلى ولا، وكل استفهام لا جحد معه فالجواب فيه نعم، وإنما كُره أن يجاب ما فيه جحد بنعم لئلا يكون إقرارا بالجحد من المتكلم"7, وهو يريد أن يقول: إنك تجيب على مثل: أمعك كتاب؟ بنعم أي:</a:t>
            </a:r>
            <a:r>
              <a:rPr lang="ar-IQ" b="1" dirty="0">
                <a:solidFill>
                  <a:srgbClr val="000000"/>
                </a:solidFill>
                <a:ea typeface="Calibri"/>
                <a:cs typeface="Simplified Arabic"/>
              </a:rPr>
              <a:t> </a:t>
            </a:r>
            <a:r>
              <a:rPr lang="ar-IQ" b="1" dirty="0">
                <a:ea typeface="Calibri"/>
                <a:cs typeface="Simplified Arabic"/>
              </a:rPr>
              <a:t>إنه معك، وأنت حينئذ تقر بطرح الاستفهام وحده، وتجيب </a:t>
            </a:r>
            <a:endParaRPr lang="ar-IQ" dirty="0"/>
          </a:p>
        </p:txBody>
      </p:sp>
    </p:spTree>
    <p:extLst>
      <p:ext uri="{BB962C8B-B14F-4D97-AF65-F5344CB8AC3E}">
        <p14:creationId xmlns:p14="http://schemas.microsoft.com/office/powerpoint/2010/main" val="1377417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20000"/>
          </a:bodyPr>
          <a:lstStyle/>
          <a:p>
            <a:pPr algn="just">
              <a:lnSpc>
                <a:spcPct val="115000"/>
              </a:lnSpc>
              <a:spcAft>
                <a:spcPts val="1000"/>
              </a:spcAft>
            </a:pPr>
            <a:r>
              <a:rPr lang="ar-IQ" b="1" dirty="0">
                <a:ea typeface="Calibri"/>
                <a:cs typeface="Simplified Arabic"/>
              </a:rPr>
              <a:t>على مثل: أليس معك كتاب؟ ببلى, أي: إنه معك كتاب وكأنها خُصصت للرجوع عن الجحد، ولو أنك قلت: نعم في هذه الحالة لكان معنى ذلك أنه ليس معك كتاب؛ لأن نعم تفيد الإقرار في الجواب بما بعد الاستفهام وبعده الجحود, وهو عكس الجواب, وقد سمى لا النافية للجنس باسم التبرئة مرارا1.</a:t>
            </a:r>
            <a:endParaRPr lang="en-US" sz="2400" dirty="0">
              <a:ea typeface="Calibri"/>
              <a:cs typeface="Arial"/>
            </a:endParaRPr>
          </a:p>
          <a:p>
            <a:pPr algn="just">
              <a:lnSpc>
                <a:spcPct val="115000"/>
              </a:lnSpc>
              <a:spcAft>
                <a:spcPts val="1000"/>
              </a:spcAft>
            </a:pPr>
            <a:r>
              <a:rPr lang="ar-IQ" b="1" dirty="0">
                <a:ea typeface="Calibri"/>
                <a:cs typeface="Simplified Arabic"/>
              </a:rPr>
              <a:t>وكان يكثر من تسمية الجر باسم الخفض مقتديا بالفراء، وكان يطلق الخفض أيضا على الكسر الذي يقع في آخر الأفعال المجزومة عندما تتحرك لالتقاء الساكنين في مثل: لم يذهب الرجل2. ودارت على لسانه كلمتا ما يجري, وما لا يجري في مقابل كلمتي مصروف, وممنوع من الصرف3.</a:t>
            </a:r>
            <a:endParaRPr lang="en-US" sz="2400" dirty="0">
              <a:ea typeface="Calibri"/>
              <a:cs typeface="Arial"/>
            </a:endParaRPr>
          </a:p>
          <a:p>
            <a:endParaRPr lang="ar-IQ" dirty="0"/>
          </a:p>
        </p:txBody>
      </p:sp>
    </p:spTree>
    <p:extLst>
      <p:ext uri="{BB962C8B-B14F-4D97-AF65-F5344CB8AC3E}">
        <p14:creationId xmlns:p14="http://schemas.microsoft.com/office/powerpoint/2010/main" val="2146993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7500" lnSpcReduction="20000"/>
          </a:bodyPr>
          <a:lstStyle/>
          <a:p>
            <a:pPr algn="just">
              <a:lnSpc>
                <a:spcPct val="115000"/>
              </a:lnSpc>
              <a:spcAft>
                <a:spcPts val="1000"/>
              </a:spcAft>
            </a:pPr>
            <a:r>
              <a:rPr lang="ar-IQ" b="1" dirty="0">
                <a:ea typeface="Calibri"/>
                <a:cs typeface="Simplified Arabic"/>
              </a:rPr>
              <a:t>وتوسع في اصطلاح الصفة الذي مر بنا عند الفراء, فقد كان يطلقها على الظرف، وكان يسميه الفراء المحل بينما كان يجعل الصفة خاصة بالجار والمجرور، أما ثعلب فكان يطلقها عليهما، يقول في تعليقه على الآية الكريمة: {كَيْفَ نُكَلِّمُ مَنْ كَانَ فِي الْمَهْدِ صَبِيًّا} : "وقعت الصفة في موضع الفعل"4 يريد: وقع الجار والمجرور متقدما على الخبر, ويقول: "وإذا أفردوا الصفة رفع "مثل": زيد خلف، وزيد قدام، وزيد فوق"5 وكلها ظروف.</a:t>
            </a:r>
            <a:endParaRPr lang="en-US" sz="2400" dirty="0">
              <a:ea typeface="Calibri"/>
              <a:cs typeface="Arial"/>
            </a:endParaRPr>
          </a:p>
          <a:p>
            <a:r>
              <a:rPr lang="ar-IQ" b="1" dirty="0">
                <a:ea typeface="Calibri"/>
                <a:cs typeface="Simplified Arabic"/>
              </a:rPr>
              <a:t>وكان يسمي التمييز باسم التفسير6، وسمى البدل ترجمة، يقول تعليقا على الآية الكريمة: {فَذَلِكَ يَوْمَئِذٍ يَوْمٌ عَسِيرٌ} : " {يَوْمَئِذٍ} مرافع "خبر" {فَذَلِكَ} ، و {يَوْمٌ عَسِيرٌ} ترجمة {يَوْمَئِذٍ} "7, وسمى الصفة نعتا8. ولعل في هذا كله ما يصور مدى استخدامه للمصطلحات التي وضعها الفراء، وإن كنا نلاحظ أنه لم يأخذ بوجهة نظره في أن المضارع المنصوب بعد الواو والفاء وأو نُصب بالصرف أو الخلاف، فقد كان يذهب إلى أنها جميعا تنصب المضارع لدلالتها </a:t>
            </a:r>
            <a:endParaRPr lang="ar-IQ" dirty="0"/>
          </a:p>
        </p:txBody>
      </p:sp>
    </p:spTree>
    <p:extLst>
      <p:ext uri="{BB962C8B-B14F-4D97-AF65-F5344CB8AC3E}">
        <p14:creationId xmlns:p14="http://schemas.microsoft.com/office/powerpoint/2010/main" val="1649935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15000"/>
              </a:lnSpc>
              <a:spcAft>
                <a:spcPts val="1000"/>
              </a:spcAft>
            </a:pPr>
            <a:r>
              <a:rPr lang="ar-IQ" b="1" dirty="0">
                <a:ea typeface="Calibri"/>
                <a:cs typeface="Simplified Arabic"/>
              </a:rPr>
              <a:t>على شرط؛ لأن معنى مثل: "هلا تزورني فأحدثك": إن تزرني أحدثك، فلما نابت عن</a:t>
            </a:r>
            <a:r>
              <a:rPr lang="ar-IQ" dirty="0">
                <a:ea typeface="Calibri"/>
                <a:cs typeface="Simplified Arabic"/>
              </a:rPr>
              <a:t> </a:t>
            </a:r>
            <a:r>
              <a:rPr lang="ar-IQ" b="1" dirty="0">
                <a:ea typeface="Calibri"/>
                <a:cs typeface="Simplified Arabic"/>
              </a:rPr>
              <a:t>الشرط ضارعت كي، فلزمت المستقبل وعملت عملها1.</a:t>
            </a:r>
            <a:endParaRPr lang="en-US" sz="2400" dirty="0">
              <a:ea typeface="Calibri"/>
              <a:cs typeface="Arial"/>
            </a:endParaRPr>
          </a:p>
          <a:p>
            <a:r>
              <a:rPr lang="ar-IQ" b="1" dirty="0">
                <a:ea typeface="Calibri"/>
                <a:cs typeface="Simplified Arabic"/>
              </a:rPr>
              <a:t>وواضح ما في هذا الرأي من ضعف في التعليل، وعقله من هذه الناحية لم يكن مثل عقل الفراء والكسائي، فقد كان يهبط عنهما درجات، ويتضح ذلك في كثير من آرائه وتعليلاته، كرأيه في أن المضارع مرفوع بنفس المضارعة2 وكأنه مرفوع بنفسه. ومر أن سيبويه كان يذهب إلى أن الألف والواو والياء في المثنى وجمع المذكر السالم هي حروف الإعراب نابت عن حركات الرفع والنصب والجر, وأن الأخفش ذهب إلى أن إعرابهما إنما هو بحركات مقدرة على ما قبل هذه الحروف، وذهب الجرمي إلى أن انقلاب الألف في المثنى والواو في الجمع ياء مع النصب والجر هو الإعراب, أما ثعلب فذهب إلى أن الألف في المثنى بدل من ضمتي زيد وزيد, وأن الواو بدل من الضمات الثلاث في زيد وزيد </a:t>
            </a:r>
            <a:r>
              <a:rPr lang="ar-IQ" b="1" dirty="0" err="1">
                <a:ea typeface="Calibri"/>
                <a:cs typeface="Simplified Arabic"/>
              </a:rPr>
              <a:t>وزيد</a:t>
            </a:r>
            <a:r>
              <a:rPr lang="ar-IQ" b="1" dirty="0">
                <a:ea typeface="Calibri"/>
                <a:cs typeface="Simplified Arabic"/>
              </a:rPr>
              <a:t> وهو توجيه بعيد. ولاحظ الزجاجي ما فيه من بعد، فقال معترضا عليه: "يلزم ثعلبا أن يقال له: كيف صارت الألف بدلا من ضمتين وليست الضمة من حيز الألف ولا تجانسها؟ وإذا كانت الواو في الزيدون بدلا من ثلاث ضمات، فكيف يجمع إذا جمع مائة نفس؟ هل تصير عنده بدلا من مائة ضمة؟ وكذلك </a:t>
            </a:r>
            <a:endParaRPr lang="ar-IQ" dirty="0"/>
          </a:p>
        </p:txBody>
      </p:sp>
    </p:spTree>
    <p:extLst>
      <p:ext uri="{BB962C8B-B14F-4D97-AF65-F5344CB8AC3E}">
        <p14:creationId xmlns:p14="http://schemas.microsoft.com/office/powerpoint/2010/main" val="130271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20000"/>
          </a:bodyPr>
          <a:lstStyle/>
          <a:p>
            <a:pPr algn="just">
              <a:lnSpc>
                <a:spcPct val="115000"/>
              </a:lnSpc>
              <a:spcAft>
                <a:spcPts val="1000"/>
              </a:spcAft>
            </a:pPr>
            <a:r>
              <a:rPr lang="ar-IQ" b="1" dirty="0">
                <a:ea typeface="Calibri"/>
                <a:cs typeface="Simplified Arabic"/>
              </a:rPr>
              <a:t>إلى ما زاد"3. وكان الكسائي والفراء وهشام يقولون: "الاسم أخف من الفعل؛ لأن الاسم يستتر في الفعل، والفعل لا يستتر في الاسم" وحاول أن يأتي بعلة أخرى لهذه الخفة، فقال: "الأسماء أخف من الأفعال؛ لأن الأسماء جوامد لا تتصرف والأفعال تتصرف, فهي أثقل منها"4. ومعروف أن من الأسماء ما يتصرف وهو المشتقات، ونفس التعليل ليس متجها؛ لأن المعقول أن يكون المتصرف أخف، ولذلك تصرف وتحرك في صور مختلفة. وكان القدماء يلاحظون هذا الجانب فيه وأن تعليلاته ضعيفة، مع تمثله الواسع للنحو الكوفي, ومع روايته الضخمة للغة وشوارد صيغها وألفاظها، فقالوا عنه: إنه كان يقول: "قال الفراء: وقال الكسائي: فإذا سُئل عن الحجة والحقيقة لم يأت بشيء"5.</a:t>
            </a:r>
            <a:endParaRPr lang="en-US" sz="2400">
              <a:ea typeface="Calibri"/>
              <a:cs typeface="Arial"/>
            </a:endParaRPr>
          </a:p>
          <a:p>
            <a:endParaRPr lang="ar-IQ"/>
          </a:p>
        </p:txBody>
      </p:sp>
    </p:spTree>
    <p:extLst>
      <p:ext uri="{BB962C8B-B14F-4D97-AF65-F5344CB8AC3E}">
        <p14:creationId xmlns:p14="http://schemas.microsoft.com/office/powerpoint/2010/main" val="1258177323"/>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1116</Words>
  <Application>Microsoft Office PowerPoint</Application>
  <PresentationFormat>عرض على الشاشة (3:4)‏</PresentationFormat>
  <Paragraphs>15</Paragraphs>
  <Slides>7</Slides>
  <Notes>0</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سمة Office</vt:lpstr>
      <vt:lpstr>المحاضرة الثالثة والثلاثون: منهج ثعلب  في كتابه المجالس.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الثامنة والعشرون : القسم الثاني: منهج ثعلب  في كتابه المجالس. </dc:title>
  <dc:creator>riyadh</dc:creator>
  <cp:lastModifiedBy>riyadh</cp:lastModifiedBy>
  <cp:revision>2</cp:revision>
  <dcterms:created xsi:type="dcterms:W3CDTF">2018-12-10T09:19:45Z</dcterms:created>
  <dcterms:modified xsi:type="dcterms:W3CDTF">2018-12-11T12:43:34Z</dcterms:modified>
</cp:coreProperties>
</file>