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IQ" sz="4000" b="1" dirty="0">
                <a:ea typeface="Calibri"/>
                <a:cs typeface="Arial"/>
              </a:rPr>
              <a:t>المحاضرة </a:t>
            </a:r>
            <a:r>
              <a:rPr lang="ar-IQ" sz="4000" b="1" dirty="0" smtClean="0">
                <a:ea typeface="Calibri"/>
                <a:cs typeface="Arial"/>
              </a:rPr>
              <a:t>الرابعة </a:t>
            </a:r>
            <a:r>
              <a:rPr lang="ar-IQ" sz="4000" b="1" smtClean="0">
                <a:ea typeface="Calibri"/>
                <a:cs typeface="Arial"/>
              </a:rPr>
              <a:t>والثلاثون</a:t>
            </a:r>
            <a:r>
              <a:rPr lang="ar-IQ" b="1" smtClean="0">
                <a:ea typeface="Calibri"/>
                <a:cs typeface="Simplified Arabic"/>
              </a:rPr>
              <a:t>: </a:t>
            </a:r>
            <a:r>
              <a:rPr lang="ar-IQ" b="1" dirty="0">
                <a:ea typeface="Calibri"/>
                <a:cs typeface="Simplified Arabic"/>
              </a:rPr>
              <a:t>أصول النحو والاستشهاد عند ثعلب: </a:t>
            </a:r>
            <a:endParaRPr lang="en-US" sz="3200" dirty="0">
              <a:ea typeface="Calibri"/>
              <a:cs typeface="Arial"/>
            </a:endParaRPr>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2103272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2000" b="1" dirty="0">
                <a:ea typeface="Calibri"/>
                <a:cs typeface="Simplified Arabic"/>
              </a:rPr>
              <a:t>غير أن ضعف الحجة عند ثعلب ينبغي أن لا يستر عنا قيمته الحقيقية في تاريخ النحو الكوفي، فقد شهد له القدماء بأنه كان من معرفته ومعرفة آراء إماميه الكسائي والفراء على ما ليس عليه أحد لا من معاصريه ولا ممن خلفهم، وقد مضى في إثرهما يستخدم المصطلحات التي جرت على ألسنتهما، واضعا السماع نصب عينه، فهو الحجة القاطعة والبرهان الناصع على القاعدة النحوية، ونراه يعتد -اعتدادهما- بأشعار وأقوال الفصحاء المتحضرين, مضيفا إلى ذلك مادة لا تكاد تنفد من أشعار الجاهليين والإسلاميين والبدو المعاصرين، ومستعينا بما رواه الكسائي والفراء في كتبهما من تلك المادة, وقد ظل أحقابا متطاولة يدرسها لطلابه، وكأنهما كانا علمين منصوبين أمامه، لا بآرائهما النحوية فقط بل أيضا بكل ما أنشداه من نوادر الأشعار</a:t>
            </a:r>
            <a:r>
              <a:rPr lang="ar-IQ" sz="2000" b="1" dirty="0" smtClean="0">
                <a:ea typeface="Calibri"/>
                <a:cs typeface="Simplified Arabic"/>
              </a:rPr>
              <a:t>.</a:t>
            </a:r>
          </a:p>
          <a:p>
            <a:pPr algn="just">
              <a:lnSpc>
                <a:spcPct val="107000"/>
              </a:lnSpc>
              <a:spcAft>
                <a:spcPts val="800"/>
              </a:spcAft>
            </a:pPr>
            <a:r>
              <a:rPr lang="ar-IQ" sz="1600" b="1" dirty="0">
                <a:ea typeface="Calibri"/>
                <a:cs typeface="Simplified Arabic"/>
              </a:rPr>
              <a:t>ووجدهما لا يعتمدان على الحديث النبوي في النحو واللغة، فتبعهما في ذلك، كما تبعهما في الاستشهاد بالقراءات، ولكنه لم يتوقف عند حروف منها على نحو ما توقف الشيخان، وكأنه كان يجد في ذلك حرجا، ولعل ذلك ما جعله يقول: "إذا اختلف الإعرابان في القراءات لم أفضل إعرابا على إعراب، فإذا خرجت إلى كلام الناس فضلت الأقوى"1. ومر بنا أن الفراء كان ينكر قراءة ابن عامر: "وكذلك زُيِّن لكثير من المشركين قتل أولادَهم شركائهم" بالفصل بين المضاف والمضاف إليه بالمفعول وأنكر معها البيت الذي استشهد به الأخفش واتهمه، أما ثعلب فوثقه وأنشده في مجالسه2، وبذلك وجه الكوفيين إلى اعتماد مثل ذلك في تصاريف العبارات3.</a:t>
            </a:r>
            <a:endParaRPr lang="en-US" sz="1200" dirty="0">
              <a:ea typeface="Calibri"/>
              <a:cs typeface="Arial"/>
            </a:endParaRPr>
          </a:p>
          <a:p>
            <a:pPr algn="just">
              <a:lnSpc>
                <a:spcPct val="107000"/>
              </a:lnSpc>
              <a:spcAft>
                <a:spcPts val="800"/>
              </a:spcAft>
            </a:pPr>
            <a:endParaRPr lang="en-US" sz="1200" dirty="0">
              <a:ea typeface="Calibri"/>
              <a:cs typeface="Arial"/>
            </a:endParaRPr>
          </a:p>
        </p:txBody>
      </p:sp>
    </p:spTree>
    <p:extLst>
      <p:ext uri="{BB962C8B-B14F-4D97-AF65-F5344CB8AC3E}">
        <p14:creationId xmlns:p14="http://schemas.microsoft.com/office/powerpoint/2010/main" val="695393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1600" b="1" dirty="0">
                <a:ea typeface="Calibri"/>
                <a:cs typeface="Simplified Arabic"/>
              </a:rPr>
              <a:t>وقد أخذ نفسه بدعم آراء الكسائي والفراء, مستشهدا بما استشهدا به من أشعار ومضيفا إليها عَتَادا جديدا، خاصة إذا تناولت مسألة من المسائل التي اختلفا فيها مع البصريين، من ذلك ما كان يجيزه الكسائي من حذف لام الأمر في المضارع وبقاء جزمه مع تقدم قُلْ، وجعل من ذلك قوله تعالى: {قُلْ لِعِبَادِيَ الَّذِينَ آمَنُوا يُقِيمُوا الصَّلَاةَ} أي: ليقيموها، وكان المبرد يذهب إلى أنه لا يصح حذف</a:t>
            </a:r>
            <a:endParaRPr lang="en-US" sz="1200" dirty="0">
              <a:ea typeface="Calibri"/>
              <a:cs typeface="Arial"/>
            </a:endParaRPr>
          </a:p>
          <a:p>
            <a:pPr algn="just">
              <a:lnSpc>
                <a:spcPct val="107000"/>
              </a:lnSpc>
              <a:spcAft>
                <a:spcPts val="800"/>
              </a:spcAft>
            </a:pPr>
            <a:r>
              <a:rPr lang="ar-IQ" sz="1600" b="1" dirty="0">
                <a:ea typeface="Calibri"/>
                <a:cs typeface="Simplified Arabic"/>
              </a:rPr>
              <a:t>هذه اللام حتى في الشعر، مخالفا في ذلك الكسائي وسيبويه1 والفراء، ونرى ثعلبا يستشهد لذلك ببيتين استشهد بهما من قبله الفراء، وهما قول أحد الشعراء:</a:t>
            </a:r>
            <a:endParaRPr lang="en-US" sz="1200" dirty="0">
              <a:ea typeface="Calibri"/>
              <a:cs typeface="Arial"/>
            </a:endParaRPr>
          </a:p>
          <a:p>
            <a:r>
              <a:rPr lang="ar-IQ" sz="1600" b="1" dirty="0">
                <a:ea typeface="Calibri"/>
                <a:cs typeface="Simplified Arabic"/>
              </a:rPr>
              <a:t>فلا تستطلْ مني بقائي ومدتي ... ولكن يكنْ للخير فيك </a:t>
            </a:r>
            <a:r>
              <a:rPr lang="ar-IQ" sz="1600" b="1" dirty="0" smtClean="0">
                <a:ea typeface="Calibri"/>
                <a:cs typeface="Simplified Arabic"/>
              </a:rPr>
              <a:t>نصيب</a:t>
            </a:r>
          </a:p>
          <a:p>
            <a:pPr algn="just">
              <a:lnSpc>
                <a:spcPct val="107000"/>
              </a:lnSpc>
              <a:spcAft>
                <a:spcPts val="800"/>
              </a:spcAft>
            </a:pPr>
            <a:r>
              <a:rPr lang="ar-IQ" sz="1600" b="1" dirty="0">
                <a:ea typeface="Calibri"/>
                <a:cs typeface="Simplified Arabic"/>
              </a:rPr>
              <a:t>بجزم يكنْ، وقول الآخر:</a:t>
            </a:r>
            <a:endParaRPr lang="en-US" sz="1200" dirty="0">
              <a:ea typeface="Calibri"/>
              <a:cs typeface="Arial"/>
            </a:endParaRPr>
          </a:p>
          <a:p>
            <a:pPr algn="just">
              <a:lnSpc>
                <a:spcPct val="107000"/>
              </a:lnSpc>
              <a:spcAft>
                <a:spcPts val="800"/>
              </a:spcAft>
            </a:pPr>
            <a:r>
              <a:rPr lang="ar-IQ" sz="1600" b="1" dirty="0">
                <a:ea typeface="Calibri"/>
                <a:cs typeface="Simplified Arabic"/>
              </a:rPr>
              <a:t>فقلت ادعي وأدعُ فإن أندى ... لصوت أن ينادي داعيان</a:t>
            </a:r>
            <a:endParaRPr lang="en-US" sz="1200" dirty="0">
              <a:ea typeface="Calibri"/>
              <a:cs typeface="Arial"/>
            </a:endParaRPr>
          </a:p>
          <a:p>
            <a:r>
              <a:rPr lang="ar-IQ" sz="1600" b="1" dirty="0">
                <a:ea typeface="Calibri"/>
                <a:cs typeface="Simplified Arabic"/>
              </a:rPr>
              <a:t>بجزم أدعُ وحذف حرف العلة2.</a:t>
            </a:r>
            <a:endParaRPr lang="ar-IQ" sz="1600" dirty="0"/>
          </a:p>
        </p:txBody>
      </p:sp>
    </p:spTree>
    <p:extLst>
      <p:ext uri="{BB962C8B-B14F-4D97-AF65-F5344CB8AC3E}">
        <p14:creationId xmlns:p14="http://schemas.microsoft.com/office/powerpoint/2010/main" val="2789502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1600" b="1" dirty="0">
                <a:ea typeface="Calibri"/>
                <a:cs typeface="Simplified Arabic"/>
              </a:rPr>
              <a:t>ومن ذلك أن الكسائي والفراء جعلا من نواصب المضارع "كما" بشرط أن لا يُفصَل بينها وبينه بفاصل، ونرى ثعلبا يستشهد على إعمالها بقول عمر بن أبي ربيعة:</a:t>
            </a:r>
            <a:endParaRPr lang="en-US" sz="1200" dirty="0">
              <a:ea typeface="Calibri"/>
              <a:cs typeface="Arial"/>
            </a:endParaRPr>
          </a:p>
          <a:p>
            <a:pPr algn="just">
              <a:lnSpc>
                <a:spcPct val="107000"/>
              </a:lnSpc>
              <a:spcAft>
                <a:spcPts val="800"/>
              </a:spcAft>
            </a:pPr>
            <a:r>
              <a:rPr lang="ar-IQ" sz="1600" b="1" dirty="0">
                <a:ea typeface="Calibri"/>
                <a:cs typeface="Simplified Arabic"/>
              </a:rPr>
              <a:t>وطرفك إما جئتنا فاحفظنَّه ... كما يحسبوا أن الهوى حيث تصرف</a:t>
            </a:r>
            <a:endParaRPr lang="en-US" sz="1200" dirty="0">
              <a:ea typeface="Calibri"/>
              <a:cs typeface="Arial"/>
            </a:endParaRPr>
          </a:p>
          <a:p>
            <a:pPr algn="just">
              <a:lnSpc>
                <a:spcPct val="107000"/>
              </a:lnSpc>
              <a:spcAft>
                <a:spcPts val="800"/>
              </a:spcAft>
            </a:pPr>
            <a:r>
              <a:rPr lang="ar-IQ" sz="1600" b="1" dirty="0">
                <a:ea typeface="Calibri"/>
                <a:cs typeface="Simplified Arabic"/>
              </a:rPr>
              <a:t>بينما يستشهد على إلغائها؛ لوجود فاصل بينها وبين الفعل بقول عدي بن زيد:</a:t>
            </a:r>
            <a:endParaRPr lang="en-US" sz="1200" dirty="0">
              <a:ea typeface="Calibri"/>
              <a:cs typeface="Arial"/>
            </a:endParaRPr>
          </a:p>
          <a:p>
            <a:pPr algn="just">
              <a:lnSpc>
                <a:spcPct val="107000"/>
              </a:lnSpc>
              <a:spcAft>
                <a:spcPts val="800"/>
              </a:spcAft>
            </a:pPr>
            <a:r>
              <a:rPr lang="ar-IQ" sz="1600" b="1" dirty="0">
                <a:ea typeface="Calibri"/>
                <a:cs typeface="Simplified Arabic"/>
              </a:rPr>
              <a:t>اسمع حديثا كما يومًا تحدثُه ... عن ظهر غيب إذا ما سائل سألا</a:t>
            </a:r>
            <a:endParaRPr lang="en-US" sz="1200" dirty="0">
              <a:ea typeface="Calibri"/>
              <a:cs typeface="Arial"/>
            </a:endParaRPr>
          </a:p>
          <a:p>
            <a:r>
              <a:rPr lang="ar-IQ" sz="1600" b="1" dirty="0">
                <a:ea typeface="Calibri"/>
                <a:cs typeface="Simplified Arabic"/>
              </a:rPr>
              <a:t>وقد عقب على البيتين بقوله: "زعم أصحابنا أن "كما" تنصب، فإذا حِيل بينها رفعت"3. والبصريون يذهبون إلى أن "كما" في بيت ابن أبي ربيعة أصلها: "كيما" فحُذفت الياء ضرورة، وقالوا في البيت رواية ثانية هي: "لكي يحسبوا"4. وكان الكسائي يذهب إلى عمل أن النصب في المضارع مع حذفها، وخرّج على ذلك حذف النون من المضارع في قراءة من قرأ الآية: "وإذ أخذنا ميثَاق بني إسْرائِيل لا تَعْبُدُوا إِلا اللَّه" بحذف النون في "لا تعبدوا" وقال: أصلها بأن لا تعبدوا، حذفت الباء وأن5. وقد حكى ثعلب ذلك عن العرب في مثل قولهم: "خذ اللص قبل يأخذَكَ" بنصب المضارع</a:t>
            </a:r>
            <a:endParaRPr lang="ar-IQ" sz="1600" dirty="0"/>
          </a:p>
        </p:txBody>
      </p:sp>
    </p:spTree>
    <p:extLst>
      <p:ext uri="{BB962C8B-B14F-4D97-AF65-F5344CB8AC3E}">
        <p14:creationId xmlns:p14="http://schemas.microsoft.com/office/powerpoint/2010/main" val="3434326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1600" b="1" dirty="0">
                <a:ea typeface="Calibri"/>
                <a:cs typeface="Simplified Arabic"/>
              </a:rPr>
              <a:t>واستشهد له بقول طرفة:</a:t>
            </a:r>
            <a:endParaRPr lang="en-US" sz="1200" dirty="0">
              <a:ea typeface="Calibri"/>
              <a:cs typeface="Arial"/>
            </a:endParaRPr>
          </a:p>
          <a:p>
            <a:pPr algn="just">
              <a:lnSpc>
                <a:spcPct val="107000"/>
              </a:lnSpc>
              <a:spcAft>
                <a:spcPts val="800"/>
              </a:spcAft>
            </a:pPr>
            <a:r>
              <a:rPr lang="ar-IQ" sz="1600" b="1" dirty="0">
                <a:ea typeface="Calibri"/>
                <a:cs typeface="Simplified Arabic"/>
              </a:rPr>
              <a:t>ألا أيهذا </a:t>
            </a:r>
            <a:r>
              <a:rPr lang="ar-IQ" sz="1600" b="1" dirty="0" err="1">
                <a:ea typeface="Calibri"/>
                <a:cs typeface="Simplified Arabic"/>
              </a:rPr>
              <a:t>الزاجري</a:t>
            </a:r>
            <a:r>
              <a:rPr lang="ar-IQ" sz="1600" b="1" dirty="0">
                <a:ea typeface="Calibri"/>
                <a:cs typeface="Simplified Arabic"/>
              </a:rPr>
              <a:t> أحضرَ الوغى ... وأن أشهدَ اللذات هل أنت مخلدي؟</a:t>
            </a:r>
            <a:endParaRPr lang="en-US" sz="1200" dirty="0">
              <a:ea typeface="Calibri"/>
              <a:cs typeface="Arial"/>
            </a:endParaRPr>
          </a:p>
          <a:p>
            <a:pPr algn="just">
              <a:lnSpc>
                <a:spcPct val="107000"/>
              </a:lnSpc>
              <a:spcAft>
                <a:spcPts val="800"/>
              </a:spcAft>
            </a:pPr>
            <a:r>
              <a:rPr lang="ar-IQ" sz="1600" b="1" dirty="0">
                <a:ea typeface="Calibri"/>
                <a:cs typeface="Simplified Arabic"/>
              </a:rPr>
              <a:t>بنصب أحضر وحذف أن، وإن كان جعل ذلك شاذا وقال: إن القياس الرفع1. وقد تابع غيره من الكوفيين الكسائي وجعلوا ذلك قياسا مطردا2. وكان الفراء يذهب إلى أنه يجوز في أن الناصبة للمضارع أن لا تعمل فيه النصب وأن يرفع بعدها على أن تكون مخففة من أنّ الثقيلة، وبذلك وجه قراءة: "وحسبوا أن لا تكونُ فتنة" برفع تكون، وقول الشاعر:</a:t>
            </a:r>
            <a:endParaRPr lang="en-US" sz="1200" dirty="0">
              <a:ea typeface="Calibri"/>
              <a:cs typeface="Arial"/>
            </a:endParaRPr>
          </a:p>
          <a:p>
            <a:pPr algn="just">
              <a:lnSpc>
                <a:spcPct val="107000"/>
              </a:lnSpc>
              <a:spcAft>
                <a:spcPts val="800"/>
              </a:spcAft>
            </a:pPr>
            <a:r>
              <a:rPr lang="ar-IQ" sz="1600" b="1" dirty="0">
                <a:ea typeface="Calibri"/>
                <a:cs typeface="Simplified Arabic"/>
              </a:rPr>
              <a:t>إذا مت فادفنِّي إلى جنب كَرْمة ... تروِّي عظامي بعد موتي عروقها</a:t>
            </a:r>
            <a:endParaRPr lang="en-US" sz="1200" dirty="0">
              <a:ea typeface="Calibri"/>
              <a:cs typeface="Arial"/>
            </a:endParaRPr>
          </a:p>
          <a:p>
            <a:pPr algn="just">
              <a:lnSpc>
                <a:spcPct val="107000"/>
              </a:lnSpc>
              <a:spcAft>
                <a:spcPts val="800"/>
              </a:spcAft>
            </a:pPr>
            <a:r>
              <a:rPr lang="ar-IQ" sz="1600" b="1" dirty="0">
                <a:ea typeface="Calibri"/>
                <a:cs typeface="Simplified Arabic"/>
              </a:rPr>
              <a:t>ولا تدفننِّي في الفلاة فإنني ... أخاف إذا ما مت أن لا </a:t>
            </a:r>
            <a:r>
              <a:rPr lang="ar-IQ" sz="1600" b="1" dirty="0" err="1">
                <a:ea typeface="Calibri"/>
                <a:cs typeface="Simplified Arabic"/>
              </a:rPr>
              <a:t>أذوقُها</a:t>
            </a:r>
            <a:endParaRPr lang="en-US" sz="1200" dirty="0">
              <a:ea typeface="Calibri"/>
              <a:cs typeface="Arial"/>
            </a:endParaRPr>
          </a:p>
          <a:p>
            <a:pPr algn="just">
              <a:lnSpc>
                <a:spcPct val="107000"/>
              </a:lnSpc>
              <a:spcAft>
                <a:spcPts val="800"/>
              </a:spcAft>
            </a:pPr>
            <a:r>
              <a:rPr lang="ar-IQ" sz="1600" b="1" dirty="0">
                <a:ea typeface="Calibri"/>
                <a:cs typeface="Simplified Arabic"/>
              </a:rPr>
              <a:t>برفع أذوقها3. وتبعه ثعلب في أنها حينئذ لا تعمل النصب، بل اتسع بذلك وقال: إنها تهمل أحيانا ولا تكون مخففة من الثقيلة، بل تكون مثل ما المصدرية التي تؤول مع الفعل بمصدر دون أن تعمل فيه، ومثل لذلك بقول بعض الشعراء:</a:t>
            </a:r>
            <a:endParaRPr lang="en-US" sz="1200" dirty="0">
              <a:ea typeface="Calibri"/>
              <a:cs typeface="Arial"/>
            </a:endParaRPr>
          </a:p>
          <a:p>
            <a:pPr algn="just">
              <a:lnSpc>
                <a:spcPct val="107000"/>
              </a:lnSpc>
              <a:spcAft>
                <a:spcPts val="800"/>
              </a:spcAft>
            </a:pPr>
            <a:r>
              <a:rPr lang="ar-IQ" sz="1600" b="1" dirty="0">
                <a:ea typeface="Calibri"/>
                <a:cs typeface="Simplified Arabic"/>
              </a:rPr>
              <a:t>أن تقرآن على أسماء ويحكما ... مني السلامَ وأن لا تخبرا أحدا4</a:t>
            </a:r>
            <a:endParaRPr lang="en-US" sz="1200" dirty="0">
              <a:ea typeface="Calibri"/>
              <a:cs typeface="Arial"/>
            </a:endParaRPr>
          </a:p>
          <a:p>
            <a:r>
              <a:rPr lang="ar-IQ" sz="1600" b="1" dirty="0">
                <a:ea typeface="Calibri"/>
                <a:cs typeface="Simplified Arabic"/>
              </a:rPr>
              <a:t>وكان الكسائي والفراء يذهبان -كما أسلفنا- إلى أن أسماء المبالغة مثل فَعّال </a:t>
            </a:r>
            <a:r>
              <a:rPr lang="ar-IQ" sz="1600" b="1" dirty="0" err="1">
                <a:ea typeface="Calibri"/>
                <a:cs typeface="Simplified Arabic"/>
              </a:rPr>
              <a:t>وفَعُول</a:t>
            </a:r>
            <a:r>
              <a:rPr lang="ar-IQ" sz="1600" b="1" dirty="0">
                <a:ea typeface="Calibri"/>
                <a:cs typeface="Simplified Arabic"/>
              </a:rPr>
              <a:t> لا تعمل النصب فيما بعدها لضعفها, مخالفين بذلك سيبويه والبصريين، ويقول ثعلب: ""أنت زيدًا ضروبٌ" </a:t>
            </a:r>
            <a:r>
              <a:rPr lang="ar-IQ" sz="1600" b="1" dirty="0" err="1">
                <a:ea typeface="Calibri"/>
                <a:cs typeface="Simplified Arabic"/>
              </a:rPr>
              <a:t>يأباه</a:t>
            </a:r>
            <a:r>
              <a:rPr lang="ar-IQ" sz="1600" b="1" dirty="0">
                <a:ea typeface="Calibri"/>
                <a:cs typeface="Simplified Arabic"/>
              </a:rPr>
              <a:t> أصحابنا لأنه لا يتصرف، ومثله مضراب وضرّاب أيضا وأهل البصرة يجيزونه"5.</a:t>
            </a:r>
            <a:endParaRPr lang="ar-IQ" sz="1600" dirty="0"/>
          </a:p>
        </p:txBody>
      </p:sp>
    </p:spTree>
    <p:extLst>
      <p:ext uri="{BB962C8B-B14F-4D97-AF65-F5344CB8AC3E}">
        <p14:creationId xmlns:p14="http://schemas.microsoft.com/office/powerpoint/2010/main" val="1374496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1600" b="1" dirty="0">
                <a:ea typeface="Calibri"/>
                <a:cs typeface="Simplified Arabic"/>
              </a:rPr>
              <a:t>وذهب الكسائي والفراء جميعا إلى جواز إبطال عمل إنّ إذا بعد عنها اسمها، ونرى ثعلبا ينشد قول بدوية:</a:t>
            </a:r>
            <a:endParaRPr lang="en-US" sz="1200" dirty="0">
              <a:ea typeface="Calibri"/>
              <a:cs typeface="Arial"/>
            </a:endParaRPr>
          </a:p>
          <a:p>
            <a:pPr algn="just">
              <a:lnSpc>
                <a:spcPct val="107000"/>
              </a:lnSpc>
              <a:spcAft>
                <a:spcPts val="800"/>
              </a:spcAft>
            </a:pPr>
            <a:r>
              <a:rPr lang="ar-IQ" sz="1600" b="1" dirty="0">
                <a:ea typeface="Calibri"/>
                <a:cs typeface="Simplified Arabic"/>
              </a:rPr>
              <a:t>فليت ابن جَوَّابٍ من الناس حظنا ... وأن لنا في النار بَعْدُ خلود</a:t>
            </a:r>
            <a:endParaRPr lang="en-US" sz="1200" dirty="0">
              <a:ea typeface="Calibri"/>
              <a:cs typeface="Arial"/>
            </a:endParaRPr>
          </a:p>
          <a:p>
            <a:pPr algn="just">
              <a:lnSpc>
                <a:spcPct val="107000"/>
              </a:lnSpc>
              <a:spcAft>
                <a:spcPts val="800"/>
              </a:spcAft>
            </a:pPr>
            <a:r>
              <a:rPr lang="ar-IQ" sz="1600" b="1" dirty="0">
                <a:ea typeface="Calibri"/>
                <a:cs typeface="Simplified Arabic"/>
              </a:rPr>
              <a:t>ويقول بعقبه:</a:t>
            </a:r>
            <a:endParaRPr lang="en-US" sz="1200" dirty="0">
              <a:ea typeface="Calibri"/>
              <a:cs typeface="Arial"/>
            </a:endParaRPr>
          </a:p>
          <a:p>
            <a:pPr algn="just">
              <a:lnSpc>
                <a:spcPct val="107000"/>
              </a:lnSpc>
              <a:spcAft>
                <a:spcPts val="800"/>
              </a:spcAft>
            </a:pPr>
            <a:r>
              <a:rPr lang="ar-IQ" sz="1600" b="1" dirty="0">
                <a:ea typeface="Calibri"/>
                <a:cs typeface="Simplified Arabic"/>
              </a:rPr>
              <a:t>وأن لنا في النار بعد خلود</a:t>
            </a:r>
            <a:endParaRPr lang="en-US" sz="1200" dirty="0">
              <a:ea typeface="Calibri"/>
              <a:cs typeface="Arial"/>
            </a:endParaRPr>
          </a:p>
          <a:p>
            <a:pPr algn="just">
              <a:lnSpc>
                <a:spcPct val="107000"/>
              </a:lnSpc>
              <a:spcAft>
                <a:spcPts val="800"/>
              </a:spcAft>
            </a:pPr>
            <a:r>
              <a:rPr lang="ar-IQ" sz="1600" b="1" dirty="0">
                <a:ea typeface="Calibri"/>
                <a:cs typeface="Simplified Arabic"/>
              </a:rPr>
              <a:t>رفع على الاستئناف، وحكى</a:t>
            </a:r>
            <a:r>
              <a:rPr lang="ar-IQ" sz="1600" dirty="0">
                <a:ea typeface="Calibri"/>
                <a:cs typeface="Simplified Arabic"/>
              </a:rPr>
              <a:t> </a:t>
            </a:r>
            <a:r>
              <a:rPr lang="ar-IQ" sz="1600" b="1" dirty="0">
                <a:ea typeface="Calibri"/>
                <a:cs typeface="Simplified Arabic"/>
              </a:rPr>
              <a:t>الكسائي والفراء جميعا: "إن فيك زيد راغب" وقالا: بطلت إنّ لما تباعدت"1.</a:t>
            </a:r>
            <a:endParaRPr lang="en-US" sz="1200" dirty="0">
              <a:ea typeface="Calibri"/>
              <a:cs typeface="Arial"/>
            </a:endParaRPr>
          </a:p>
          <a:p>
            <a:r>
              <a:rPr lang="ar-IQ" sz="1600" b="1" dirty="0">
                <a:ea typeface="Calibri"/>
                <a:cs typeface="Simplified Arabic"/>
              </a:rPr>
              <a:t>وكان الكسائي يذهب إلى أن إلا في مثل: "ما قام القوم إلا زيد" برفع زيد حرف عطف، وكأن زيدا في حقيقته فاعل لقام، وكأن إلا بمنزلة لا العاطفة في أن ما بعدها مخالف لما قبلها مثل: قام محمد لا علي. وقد توقف الفراء بإزاء قوله تعالى: {لِئَلَّا يَكُونَ لِلنَّاسِ عَلَيْكُمْ حُجَّةٌ إِلَّا الَّذِينَ ظَلَمُوا مِنْهُمْ} ، وقال: "إن بعض النحويين "يريد الكسائي" ذهب إلى أن "إلا في هذا الموضع بمنزلة الواو كأنه قال: لئلا يكون للناس عليكم حجة ولا للذين ظلموا، وهذا صواب في التفسير خطأ في العربية, إنما تكون إلا بمنزلة الواو إذا عطفتها على استثناء قبلها فهنالك تصير بمنزلة الواو كقولك: لي على فلان ألف إلا عشرة إلا مائة، تريد إلا الثانية أن ترجع على الألف، كأنك أغفلت المائة فاستدركتها؛ فقلت: اللهم إلا مائة، فالمعنى: له عليّ ألف ومائة، وأن تقول: ذهب الناس إلا أخاك، اللهم إلا أباك، فتستثني الثاني، تريد: إلا أباك وإلا أخاك"2. وعرض ثعلب رأي الفراء </a:t>
            </a:r>
            <a:endParaRPr lang="ar-IQ" sz="1600" dirty="0"/>
          </a:p>
        </p:txBody>
      </p:sp>
    </p:spTree>
    <p:extLst>
      <p:ext uri="{BB962C8B-B14F-4D97-AF65-F5344CB8AC3E}">
        <p14:creationId xmlns:p14="http://schemas.microsoft.com/office/powerpoint/2010/main" val="401039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a:bodyPr>
          <a:lstStyle/>
          <a:p>
            <a:pPr algn="just">
              <a:lnSpc>
                <a:spcPct val="107000"/>
              </a:lnSpc>
              <a:spcAft>
                <a:spcPts val="800"/>
              </a:spcAft>
            </a:pPr>
            <a:r>
              <a:rPr lang="ar-IQ" sz="1600" b="1" dirty="0">
                <a:ea typeface="Calibri"/>
                <a:cs typeface="Simplified Arabic"/>
              </a:rPr>
              <a:t>والكسائي دون أن يفضل أحد الرأيين، يقول: ومن التشبيه أيضا أن توضع ألا في موضع واو العطف كما في هذا البيت:</a:t>
            </a:r>
            <a:endParaRPr lang="en-US" sz="1200" dirty="0">
              <a:ea typeface="Calibri"/>
              <a:cs typeface="Arial"/>
            </a:endParaRPr>
          </a:p>
          <a:p>
            <a:pPr algn="just">
              <a:lnSpc>
                <a:spcPct val="107000"/>
              </a:lnSpc>
              <a:spcAft>
                <a:spcPts val="800"/>
              </a:spcAft>
            </a:pPr>
            <a:r>
              <a:rPr lang="ar-IQ" sz="1600" b="1" dirty="0">
                <a:ea typeface="Calibri"/>
                <a:cs typeface="Simplified Arabic"/>
              </a:rPr>
              <a:t>أتيت بعبد الله في القد موثقا ... فألا سعيدًا ذا الخيانة والغدر</a:t>
            </a:r>
            <a:endParaRPr lang="en-US" sz="1200" dirty="0">
              <a:ea typeface="Calibri"/>
              <a:cs typeface="Arial"/>
            </a:endParaRPr>
          </a:p>
          <a:p>
            <a:pPr algn="just">
              <a:lnSpc>
                <a:spcPct val="107000"/>
              </a:lnSpc>
              <a:spcAft>
                <a:spcPts val="800"/>
              </a:spcAft>
            </a:pPr>
            <a:r>
              <a:rPr lang="ar-IQ" sz="1600" b="1" dirty="0">
                <a:ea typeface="Calibri"/>
                <a:cs typeface="Simplified Arabic"/>
              </a:rPr>
              <a:t>فقد اتفق الكسائي والفراء في نصب "سعيدا" أنه مفعول لفعل محذوف مثل أتيت، ثم اختلفا في جره فاستحسنه الكسائي وضعفه الفراء، قال ثعلب: "ومن خفض "يريد الكسائي" شبه ألا بالنسق والفراء يستقبحه ويجيزه فيعطف "سعيدا" على عبد الله في أول الكلام. ولعل وجه قبح العطف عند الفراء أنه قد فُصل بين المعطوف والمعطوف عليه"3. ويصرح الرضي بأن ثعلبا لم يكن يجيز أن تعرب "زيد" في مثل: "ما قام القوم إلا زيد" بدلا كما يعربها البصريون, إذ كان يأخذ برأي الكسائي في أنها في مثل هذا التعبير حرف عطف مثل لا4.</a:t>
            </a:r>
            <a:endParaRPr lang="en-US" sz="1200">
              <a:ea typeface="Calibri"/>
              <a:cs typeface="Arial"/>
            </a:endParaRPr>
          </a:p>
          <a:p>
            <a:endParaRPr lang="ar-IQ" sz="1600"/>
          </a:p>
        </p:txBody>
      </p:sp>
    </p:spTree>
    <p:extLst>
      <p:ext uri="{BB962C8B-B14F-4D97-AF65-F5344CB8AC3E}">
        <p14:creationId xmlns:p14="http://schemas.microsoft.com/office/powerpoint/2010/main" val="2843888083"/>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1199</Words>
  <Application>Microsoft Office PowerPoint</Application>
  <PresentationFormat>عرض على الشاشة (3:4)‏</PresentationFormat>
  <Paragraphs>31</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الرابعة والثلاثون: أصول النحو والاستشهاد عند ثعلب: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التاسعة والعشرون: القسم الثالث أصول النحو والاستشهاد عند ثعلب: </dc:title>
  <dc:creator>riyadh</dc:creator>
  <cp:lastModifiedBy>riyadh</cp:lastModifiedBy>
  <cp:revision>5</cp:revision>
  <dcterms:created xsi:type="dcterms:W3CDTF">2018-12-09T22:02:24Z</dcterms:created>
  <dcterms:modified xsi:type="dcterms:W3CDTF">2018-12-11T12:44:52Z</dcterms:modified>
</cp:coreProperties>
</file>