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just">
              <a:lnSpc>
                <a:spcPct val="107000"/>
              </a:lnSpc>
              <a:spcAft>
                <a:spcPts val="800"/>
              </a:spcAft>
            </a:pPr>
            <a:r>
              <a:rPr lang="ar-IQ" b="1" u="sng" dirty="0" smtClean="0">
                <a:ea typeface="Calibri"/>
                <a:cs typeface="Simplified Arabic"/>
              </a:rPr>
              <a:t>المحاضرة </a:t>
            </a:r>
            <a:r>
              <a:rPr lang="ar-IQ" b="1" u="sng" smtClean="0">
                <a:ea typeface="Calibri"/>
                <a:cs typeface="Simplified Arabic"/>
              </a:rPr>
              <a:t>الخامسةوالثلاثون:كوفيّون</a:t>
            </a:r>
            <a:r>
              <a:rPr lang="ar-IQ" b="1" u="sng" dirty="0" smtClean="0">
                <a:ea typeface="Calibri"/>
                <a:cs typeface="Simplified Arabic"/>
              </a:rPr>
              <a:t> </a:t>
            </a:r>
            <a:r>
              <a:rPr lang="ar-IQ" b="1" u="sng" dirty="0">
                <a:ea typeface="Calibri"/>
                <a:cs typeface="Simplified Arabic"/>
              </a:rPr>
              <a:t>متأخرون:</a:t>
            </a:r>
            <a:r>
              <a:rPr lang="en-US" sz="3200" dirty="0">
                <a:ea typeface="Calibri"/>
                <a:cs typeface="Arial"/>
              </a:rPr>
              <a:t/>
            </a:r>
            <a:br>
              <a:rPr lang="en-US" sz="32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892574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7500" lnSpcReduction="20000"/>
          </a:bodyPr>
          <a:lstStyle/>
          <a:p>
            <a:pPr algn="just">
              <a:lnSpc>
                <a:spcPct val="107000"/>
              </a:lnSpc>
              <a:spcAft>
                <a:spcPts val="800"/>
              </a:spcAft>
            </a:pPr>
            <a:r>
              <a:rPr lang="ar-IQ" b="1" dirty="0">
                <a:ea typeface="Calibri"/>
                <a:cs typeface="Simplified Arabic"/>
              </a:rPr>
              <a:t>لم تنحسر ظلال المدرسة الكوفية بعد أبي بكر بن الأنباري، فقد ظلت تنقبض، وتمتد في الحين بعد الحين. وكان مما هيأ لامتدادها أحيانا أن المدرسة البغدادية التي خلفتها عُني الأولون منها لا بالمزج بين آرائها والآراء الكوفية فحسب، بل أيضا بتوجيه آرائها وفتق العلل التي تؤيدها على نحو ما سنرى في غير هذا الموضع. وظل الخالفون لهذه المدرسة يستظهرون تلك الآراء، ويجلبون منها إلى مصنفاتهم بعض دررها. وكان من أهم ما أتاح لهذه المدرسة أن تعيش في ذاكرة الأجيال التالية, أن المتنبي أكبر شعراء العربية عني -كما صورنا ذلك في كتاب: الفن ومذاهبه في الشعر العربي- بالتصنع للغات الشاذة في التراكيب، مما جره في شعره إلى الاحتذاء على أكثر ما روته المدرسة الكوفية منها، حتى ليقول ابن يعيش: إنه "كان يميل كثيرا إلى مذهب الكوفيين"1, ويكفي أن نذكر هنا بعض أمثلة تصور تشيعه لهم، من ذلك الفصل بين المضاف والمضاف إليه بالمفعول، وكان البصريون يمنعون ذلك منعا باتا2، يقول:</a:t>
            </a:r>
            <a:endParaRPr lang="en-US" sz="2000" dirty="0">
              <a:ea typeface="Calibri"/>
              <a:cs typeface="Arial"/>
            </a:endParaRPr>
          </a:p>
          <a:p>
            <a:endParaRPr lang="ar-IQ" dirty="0"/>
          </a:p>
        </p:txBody>
      </p:sp>
    </p:spTree>
    <p:extLst>
      <p:ext uri="{BB962C8B-B14F-4D97-AF65-F5344CB8AC3E}">
        <p14:creationId xmlns:p14="http://schemas.microsoft.com/office/powerpoint/2010/main" val="2892085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pPr algn="just">
              <a:lnSpc>
                <a:spcPct val="107000"/>
              </a:lnSpc>
              <a:spcAft>
                <a:spcPts val="800"/>
              </a:spcAft>
            </a:pPr>
            <a:r>
              <a:rPr lang="ar-IQ" b="1" dirty="0">
                <a:ea typeface="Calibri"/>
                <a:cs typeface="Simplified Arabic"/>
              </a:rPr>
              <a:t>حملتُ إليه من ثنائي حديقة</a:t>
            </a:r>
            <a:endParaRPr lang="en-US" sz="2000" dirty="0">
              <a:ea typeface="Calibri"/>
              <a:cs typeface="Arial"/>
            </a:endParaRPr>
          </a:p>
          <a:p>
            <a:pPr algn="just">
              <a:lnSpc>
                <a:spcPct val="107000"/>
              </a:lnSpc>
              <a:spcAft>
                <a:spcPts val="800"/>
              </a:spcAft>
            </a:pPr>
            <a:r>
              <a:rPr lang="ar-IQ" b="1" dirty="0">
                <a:ea typeface="Calibri"/>
                <a:cs typeface="Simplified Arabic"/>
              </a:rPr>
              <a:t>سقاها </a:t>
            </a:r>
            <a:r>
              <a:rPr lang="ar-IQ" b="1" dirty="0" err="1">
                <a:ea typeface="Calibri"/>
                <a:cs typeface="Simplified Arabic"/>
              </a:rPr>
              <a:t>الحِجَى</a:t>
            </a:r>
            <a:r>
              <a:rPr lang="ar-IQ" b="1" dirty="0">
                <a:ea typeface="Calibri"/>
                <a:cs typeface="Simplified Arabic"/>
              </a:rPr>
              <a:t> سَقْيَ الرياضَ السحائبِ</a:t>
            </a:r>
            <a:endParaRPr lang="en-US" sz="2000" dirty="0">
              <a:ea typeface="Calibri"/>
              <a:cs typeface="Arial"/>
            </a:endParaRPr>
          </a:p>
          <a:p>
            <a:pPr algn="just">
              <a:lnSpc>
                <a:spcPct val="107000"/>
              </a:lnSpc>
              <a:spcAft>
                <a:spcPts val="800"/>
              </a:spcAft>
            </a:pPr>
            <a:r>
              <a:rPr lang="ar-IQ" b="1" dirty="0">
                <a:ea typeface="Calibri"/>
                <a:cs typeface="Simplified Arabic"/>
              </a:rPr>
              <a:t>فقد فصل بين السقي والسحائب بالمفعول به للسقي وهو الرياض. ومثال ثانٍ هو استخدامه التفضيل في الألوان مثل قوله في الشيب:</a:t>
            </a:r>
            <a:endParaRPr lang="en-US" sz="2000" dirty="0">
              <a:ea typeface="Calibri"/>
              <a:cs typeface="Arial"/>
            </a:endParaRPr>
          </a:p>
          <a:p>
            <a:pPr algn="just">
              <a:lnSpc>
                <a:spcPct val="107000"/>
              </a:lnSpc>
              <a:spcAft>
                <a:spcPts val="800"/>
              </a:spcAft>
            </a:pPr>
            <a:r>
              <a:rPr lang="ar-IQ" b="1" dirty="0">
                <a:ea typeface="Calibri"/>
                <a:cs typeface="Simplified Arabic"/>
              </a:rPr>
              <a:t>ابعد بعدت بياضا لا بياض له ... لأنت أسودُ في عيني من الظُّلَم</a:t>
            </a:r>
            <a:endParaRPr lang="en-US" sz="2000" dirty="0">
              <a:ea typeface="Calibri"/>
              <a:cs typeface="Arial"/>
            </a:endParaRPr>
          </a:p>
          <a:p>
            <a:pPr algn="just">
              <a:lnSpc>
                <a:spcPct val="107000"/>
              </a:lnSpc>
              <a:spcAft>
                <a:spcPts val="800"/>
              </a:spcAft>
            </a:pPr>
            <a:r>
              <a:rPr lang="ar-IQ" b="1" dirty="0">
                <a:ea typeface="Calibri"/>
                <a:cs typeface="Simplified Arabic"/>
              </a:rPr>
              <a:t>فقد قال: إن الشيب "أسود" من الظلم، والبصريون لا يجيزون ذلك بينما يجيزه الكوفيون1. ولا يتسع المقام لعرض مثل هذه الشذوذات الكوفية عنده، وشعره يزخر بها، حتى </a:t>
            </a:r>
            <a:r>
              <a:rPr lang="ar-IQ" b="1" dirty="0" err="1">
                <a:ea typeface="Calibri"/>
                <a:cs typeface="Simplified Arabic"/>
              </a:rPr>
              <a:t>لكأنما</a:t>
            </a:r>
            <a:r>
              <a:rPr lang="ar-IQ" b="1" dirty="0">
                <a:ea typeface="Calibri"/>
                <a:cs typeface="Simplified Arabic"/>
              </a:rPr>
              <a:t> رأى أن يكون ديوانه معرضا واسعا لها.</a:t>
            </a:r>
            <a:endParaRPr lang="en-US" sz="2000" dirty="0">
              <a:ea typeface="Calibri"/>
              <a:cs typeface="Arial"/>
            </a:endParaRPr>
          </a:p>
          <a:p>
            <a:r>
              <a:rPr lang="ar-IQ" b="1" dirty="0">
                <a:ea typeface="Calibri"/>
                <a:cs typeface="Simplified Arabic"/>
              </a:rPr>
              <a:t>ويلقانا في النصف الثاني من القرن الرابع الهجري أبو الحسين أحمد2 بن فارس المتوفى سنة 395 للهجرة, وفيه يقول </a:t>
            </a:r>
            <a:r>
              <a:rPr lang="ar-IQ" b="1" dirty="0" err="1">
                <a:ea typeface="Calibri"/>
                <a:cs typeface="Simplified Arabic"/>
              </a:rPr>
              <a:t>القفطي</a:t>
            </a:r>
            <a:r>
              <a:rPr lang="ar-IQ" b="1" dirty="0">
                <a:ea typeface="Calibri"/>
                <a:cs typeface="Simplified Arabic"/>
              </a:rPr>
              <a:t>: "طريقته في النحو طريقة الكوفيين" غير أن أكثر عنايته إنما صبها على المباحث اللغوية, </a:t>
            </a:r>
            <a:endParaRPr lang="ar-IQ" dirty="0"/>
          </a:p>
        </p:txBody>
      </p:sp>
    </p:spTree>
    <p:extLst>
      <p:ext uri="{BB962C8B-B14F-4D97-AF65-F5344CB8AC3E}">
        <p14:creationId xmlns:p14="http://schemas.microsoft.com/office/powerpoint/2010/main" val="1125288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pPr algn="just">
              <a:lnSpc>
                <a:spcPct val="107000"/>
              </a:lnSpc>
              <a:spcAft>
                <a:spcPts val="800"/>
              </a:spcAft>
            </a:pPr>
            <a:r>
              <a:rPr lang="ar-IQ" b="1" dirty="0">
                <a:ea typeface="Calibri"/>
                <a:cs typeface="Simplified Arabic"/>
              </a:rPr>
              <a:t>ومن أشهر كتبه: معجم مقاييس اللغة وهو منشور، وفيه يرد معاني مفردات المادة اللغوية إلى معنى واحد. وقد جمع كثيرا من المسائل اللغوية في كتابه الصاحبي الذي صنفه للصاحب بن عباد وزير البويهيين بالري. ويقول </a:t>
            </a:r>
            <a:r>
              <a:rPr lang="ar-IQ" b="1" dirty="0" err="1">
                <a:ea typeface="Calibri"/>
                <a:cs typeface="Simplified Arabic"/>
              </a:rPr>
              <a:t>مترجموه</a:t>
            </a:r>
            <a:r>
              <a:rPr lang="ar-IQ" b="1" dirty="0">
                <a:ea typeface="Calibri"/>
                <a:cs typeface="Simplified Arabic"/>
              </a:rPr>
              <a:t>: إن له مصنفا في النحو سماه المقدمة، ومصنفا آخر باسم "اختلاف النحويين", وأكبر الظن أنه ناقش فيه كثيرا من المسائل النحوية التي اختلف فيها البصريون والكوفيون, موردا على الأولين كثيرا من الحجج والبراهين التي تؤيد رأي الأخيرين، ويقول </a:t>
            </a:r>
            <a:r>
              <a:rPr lang="ar-IQ" b="1" dirty="0" err="1">
                <a:ea typeface="Calibri"/>
                <a:cs typeface="Simplified Arabic"/>
              </a:rPr>
              <a:t>القفطي</a:t>
            </a:r>
            <a:r>
              <a:rPr lang="ar-IQ" b="1" dirty="0">
                <a:ea typeface="Calibri"/>
                <a:cs typeface="Simplified Arabic"/>
              </a:rPr>
              <a:t>: إنه كان كثير الحجاج والجدال، مما يؤكد أنه أسهم بقوة في احتجاجات الكوفيين.</a:t>
            </a:r>
            <a:endParaRPr lang="en-US" sz="2000" dirty="0">
              <a:ea typeface="Calibri"/>
              <a:cs typeface="Arial"/>
            </a:endParaRPr>
          </a:p>
          <a:p>
            <a:pPr algn="just">
              <a:lnSpc>
                <a:spcPct val="107000"/>
              </a:lnSpc>
              <a:spcAft>
                <a:spcPts val="800"/>
              </a:spcAft>
            </a:pPr>
            <a:r>
              <a:rPr lang="ar-IQ" b="1" dirty="0">
                <a:ea typeface="Calibri"/>
                <a:cs typeface="Simplified Arabic"/>
              </a:rPr>
              <a:t>ولعلنا لا نبعد إذا قلنا: إن آخر النحاة الذين استظهروا آراء المدرسة الكوفية في مصنفاتهم ابن آجروم3 الصنهاجي المغربي صاحب المتن المشهور باسم </a:t>
            </a:r>
            <a:r>
              <a:rPr lang="ar-IQ" b="1" dirty="0" err="1">
                <a:ea typeface="Calibri"/>
                <a:cs typeface="Simplified Arabic"/>
              </a:rPr>
              <a:t>الآجرومية</a:t>
            </a:r>
            <a:r>
              <a:rPr lang="ar-IQ" b="1" dirty="0">
                <a:ea typeface="Calibri"/>
                <a:cs typeface="Simplified Arabic"/>
              </a:rPr>
              <a:t>، وفيه نراه يذهب إلى أن السكون في فعل الأمر سكون جزم لا سكون بناء، بالضبط كما كان يذهب الكوفيون. وذهب مذهبهم في عده "كيفما" بين أدوات الشرط الجازمة. وجعل -مثلهم- حتى وأو والفاء والواو تنصب المضارع مباشرة دون تقدير أن المصدرية كما ذهب إلى ذلك الخليل والبصريون, وتابع الكوفيين أيضا في بعض المصطلحات مثل النعت وعطف النسق.</a:t>
            </a:r>
            <a:endParaRPr lang="en-US" sz="2000" dirty="0">
              <a:ea typeface="Calibri"/>
              <a:cs typeface="Arial"/>
            </a:endParaRPr>
          </a:p>
          <a:p>
            <a:endParaRPr lang="ar-IQ" dirty="0"/>
          </a:p>
        </p:txBody>
      </p:sp>
    </p:spTree>
    <p:extLst>
      <p:ext uri="{BB962C8B-B14F-4D97-AF65-F5344CB8AC3E}">
        <p14:creationId xmlns:p14="http://schemas.microsoft.com/office/powerpoint/2010/main" val="3689451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lnSpcReduction="10000"/>
          </a:bodyPr>
          <a:lstStyle/>
          <a:p>
            <a:pPr algn="just">
              <a:lnSpc>
                <a:spcPct val="107000"/>
              </a:lnSpc>
              <a:spcAft>
                <a:spcPts val="800"/>
              </a:spcAft>
            </a:pPr>
            <a:r>
              <a:rPr lang="ar-IQ" b="1" dirty="0">
                <a:ea typeface="Calibri"/>
                <a:cs typeface="Simplified Arabic"/>
              </a:rPr>
              <a:t>وسنرى المدرسة البغدادية منذ أبي علي الفارسي تمزج بين النحويْنِ البصري</a:t>
            </a:r>
            <a:endParaRPr lang="en-US" sz="2000" dirty="0">
              <a:ea typeface="Calibri"/>
              <a:cs typeface="Arial"/>
            </a:endParaRPr>
          </a:p>
          <a:p>
            <a:pPr algn="just">
              <a:lnSpc>
                <a:spcPct val="107000"/>
              </a:lnSpc>
              <a:spcAft>
                <a:spcPts val="800"/>
              </a:spcAft>
            </a:pPr>
            <a:r>
              <a:rPr lang="ar-IQ" b="1" dirty="0">
                <a:ea typeface="Calibri"/>
                <a:cs typeface="Simplified Arabic"/>
              </a:rPr>
              <a:t>والكوفي مؤثرة في الجملة آراء البصريين، واحتذتها في ذلك مدرسة الأندلسيين ومدرسة المصريين وكذلك احتذاها في هذا النهج كبار النحاة التالين في الشام والعراق وإيران من أمثال الزمخشري وابن يعيش. وهيأ ذلك لأن تظل آراء المدرسة الكوفية حية نابضة في كتب النحاة المتأخرين.</a:t>
            </a:r>
            <a:endParaRPr lang="en-US" sz="2000" dirty="0">
              <a:ea typeface="Calibri"/>
              <a:cs typeface="Arial"/>
            </a:endParaRPr>
          </a:p>
          <a:p>
            <a:pPr algn="just">
              <a:lnSpc>
                <a:spcPct val="115000"/>
              </a:lnSpc>
              <a:spcAft>
                <a:spcPts val="1000"/>
              </a:spcAft>
            </a:pPr>
            <a:r>
              <a:rPr lang="en-US" sz="2000">
                <a:ea typeface="Calibri"/>
                <a:cs typeface="Arial"/>
              </a:rPr>
              <a:t> </a:t>
            </a:r>
          </a:p>
          <a:p>
            <a:endParaRPr lang="ar-IQ"/>
          </a:p>
        </p:txBody>
      </p:sp>
    </p:spTree>
    <p:extLst>
      <p:ext uri="{BB962C8B-B14F-4D97-AF65-F5344CB8AC3E}">
        <p14:creationId xmlns:p14="http://schemas.microsoft.com/office/powerpoint/2010/main" val="2911219311"/>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549</Words>
  <Application>Microsoft Office PowerPoint</Application>
  <PresentationFormat>عرض على الشاشة (3:4)‏</PresentationFormat>
  <Paragraphs>13</Paragraphs>
  <Slides>5</Slides>
  <Notes>0</Notes>
  <HiddenSlides>0</HiddenSlides>
  <MMClips>0</MMClips>
  <ScaleCrop>false</ScaleCrop>
  <HeadingPairs>
    <vt:vector size="4" baseType="variant">
      <vt:variant>
        <vt:lpstr>نسق</vt:lpstr>
      </vt:variant>
      <vt:variant>
        <vt:i4>1</vt:i4>
      </vt:variant>
      <vt:variant>
        <vt:lpstr>عناوين الشرائح</vt:lpstr>
      </vt:variant>
      <vt:variant>
        <vt:i4>5</vt:i4>
      </vt:variant>
    </vt:vector>
  </HeadingPairs>
  <TitlesOfParts>
    <vt:vector size="6" baseType="lpstr">
      <vt:lpstr>سمة Office</vt:lpstr>
      <vt:lpstr>المحاضرة الخامسةوالثلاثون:كوفيّون متأخرون: </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الثلاثون: كوفيّون متأخرون: </dc:title>
  <dc:creator>riyadh</dc:creator>
  <cp:lastModifiedBy>riyadh</cp:lastModifiedBy>
  <cp:revision>2</cp:revision>
  <dcterms:created xsi:type="dcterms:W3CDTF">2018-12-10T09:38:47Z</dcterms:created>
  <dcterms:modified xsi:type="dcterms:W3CDTF">2018-12-11T17:58:12Z</dcterms:modified>
</cp:coreProperties>
</file>