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gn="just">
              <a:lnSpc>
                <a:spcPct val="115000"/>
              </a:lnSpc>
              <a:spcAft>
                <a:spcPts val="1000"/>
              </a:spcAft>
            </a:pPr>
            <a:r>
              <a:rPr lang="ar-IQ" b="1" dirty="0">
                <a:ea typeface="Calibri"/>
                <a:cs typeface="Simplified Arabic"/>
              </a:rPr>
              <a:t>المحاضرة </a:t>
            </a:r>
            <a:r>
              <a:rPr lang="ar-IQ" b="1" dirty="0" smtClean="0">
                <a:ea typeface="Calibri"/>
                <a:cs typeface="Simplified Arabic"/>
              </a:rPr>
              <a:t>السادسة </a:t>
            </a:r>
            <a:r>
              <a:rPr lang="ar-IQ" b="1" dirty="0">
                <a:ea typeface="Calibri"/>
                <a:cs typeface="Simplified Arabic"/>
              </a:rPr>
              <a:t>والثلاثون </a:t>
            </a:r>
            <a:r>
              <a:rPr lang="ar-IQ" b="1" dirty="0" smtClean="0">
                <a:ea typeface="Calibri"/>
                <a:cs typeface="Simplified Arabic"/>
              </a:rPr>
              <a:t>: </a:t>
            </a:r>
            <a:r>
              <a:rPr lang="ar-IQ" b="1" dirty="0">
                <a:ea typeface="Calibri"/>
                <a:cs typeface="Simplified Arabic"/>
              </a:rPr>
              <a:t>ملامح نشأة  </a:t>
            </a:r>
            <a:r>
              <a:rPr lang="ar-IQ" b="1" smtClean="0">
                <a:ea typeface="Calibri"/>
                <a:cs typeface="Simplified Arabic"/>
              </a:rPr>
              <a:t>المدرسةالبغدادية</a:t>
            </a:r>
            <a:r>
              <a:rPr lang="ar-IQ" b="1" dirty="0">
                <a:ea typeface="Calibri"/>
                <a:cs typeface="Simplified Arabic"/>
              </a:rPr>
              <a:t>:</a:t>
            </a:r>
            <a:r>
              <a:rPr lang="en-US" sz="3600" dirty="0">
                <a:ea typeface="Calibri"/>
                <a:cs typeface="Arial"/>
              </a:rPr>
              <a:t/>
            </a:r>
            <a:br>
              <a:rPr lang="en-US" sz="3600" dirty="0">
                <a:ea typeface="Calibri"/>
                <a:cs typeface="Arial"/>
              </a:rPr>
            </a:b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3268761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55000" lnSpcReduction="20000"/>
          </a:bodyPr>
          <a:lstStyle/>
          <a:p>
            <a:pPr algn="just">
              <a:lnSpc>
                <a:spcPct val="115000"/>
              </a:lnSpc>
              <a:spcAft>
                <a:spcPts val="1000"/>
              </a:spcAft>
            </a:pPr>
            <a:r>
              <a:rPr lang="ar-IQ" b="1" dirty="0">
                <a:ea typeface="Calibri"/>
                <a:cs typeface="Simplified Arabic"/>
              </a:rPr>
              <a:t>اتبع نحاة بغداد في القرن الرابع الهجري نهجا جديدا في دراساتهم ومصنفاتهم النحوية يقوم على الانتخاب من آراء المدرستين البصرية والكوفية جميعا، وكان من أهم ما هيأ لهذا الاتجاه الجديد أن أوائل هؤلاء النحاة تتلمذوا للمبرد وثعلب، وبذلك نشأ جيل من النحاة يحمل آراء مدرستيهما ويعنى بالتعمق في مصنفات أصحابهما والنفوذ من خلال ذلك إلى كثير من الآراء النحوية الجديدة.</a:t>
            </a:r>
            <a:endParaRPr lang="en-US" sz="2400" dirty="0">
              <a:ea typeface="Calibri"/>
              <a:cs typeface="Arial"/>
            </a:endParaRPr>
          </a:p>
          <a:p>
            <a:pPr algn="just">
              <a:lnSpc>
                <a:spcPct val="115000"/>
              </a:lnSpc>
              <a:spcAft>
                <a:spcPts val="1000"/>
              </a:spcAft>
            </a:pPr>
            <a:r>
              <a:rPr lang="ar-IQ" b="1" dirty="0">
                <a:ea typeface="Calibri"/>
                <a:cs typeface="Simplified Arabic"/>
              </a:rPr>
              <a:t>وكان من هذا الجيل من يغلب عليه الميل إلى الآراء الكوفية ومن يغلب عليه الميل إلى الآراء البصرية، فاضطرب كُتَّاب التراجم والطبقات إزاءه، فمنهم من حاول تصنيف أفراده في المدرستين الكوفية والبصرية على نحو ما صنع الزبيدي في طبقاته, ومنهم من أفردهم بمدرسة مستقلة كما صنع ابن النديم في الفهرست، وإن كان قد أدخل فيهم نفرا ليس لهم نشاط نحوي مذكور مثل ابن قتيبة, وأبي حنيفة الدينوري.</a:t>
            </a:r>
            <a:endParaRPr lang="en-US" sz="2400" dirty="0">
              <a:ea typeface="Calibri"/>
              <a:cs typeface="Arial"/>
            </a:endParaRPr>
          </a:p>
          <a:p>
            <a:pPr algn="just">
              <a:lnSpc>
                <a:spcPct val="115000"/>
              </a:lnSpc>
              <a:spcAft>
                <a:spcPts val="1000"/>
              </a:spcAft>
            </a:pPr>
            <a:r>
              <a:rPr lang="ar-IQ" b="1" dirty="0">
                <a:ea typeface="Calibri"/>
                <a:cs typeface="Simplified Arabic"/>
              </a:rPr>
              <a:t>وحاول بعض الباحثين المعاصرين أن ينفي وجود المدرسة البغدادية، معتمدا على من ينظمون أفرادها في البصريين والكوفيين, وأن علمين من أعلام جيلها الثاني ينسبان أنفسهما في البصريين، وهما أبو علي الفارسي وتلميذه ابن جني، إذ يعبران في تصانيفهما عنهم كثيرا بكلمة أصحابنا1، وينتصران في أغلب الأمر للآراء البصرية وكثيرا ما يطلق ابن جني على الكوفيين اسم البغداديين2، وكأنهم مدرسة واحدة.</a:t>
            </a:r>
            <a:endParaRPr lang="en-US" sz="2400" dirty="0">
              <a:ea typeface="Calibri"/>
              <a:cs typeface="Arial"/>
            </a:endParaRPr>
          </a:p>
          <a:p>
            <a:endParaRPr lang="ar-IQ" dirty="0"/>
          </a:p>
        </p:txBody>
      </p:sp>
    </p:spTree>
    <p:extLst>
      <p:ext uri="{BB962C8B-B14F-4D97-AF65-F5344CB8AC3E}">
        <p14:creationId xmlns:p14="http://schemas.microsoft.com/office/powerpoint/2010/main" val="657682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pPr algn="just">
              <a:lnSpc>
                <a:spcPct val="115000"/>
              </a:lnSpc>
              <a:spcAft>
                <a:spcPts val="1000"/>
              </a:spcAft>
            </a:pPr>
            <a:r>
              <a:rPr lang="ar-IQ" b="1" dirty="0">
                <a:ea typeface="Calibri"/>
                <a:cs typeface="Simplified Arabic"/>
              </a:rPr>
              <a:t>ولا يكفي أن ينسب ابن جني وأبو علي الفارسي أنفسهما في البصريين، لنعدهما حقا منهم، فإنهما اتبعا في مصنفاتهما المذهب البغدادي الانتخابي، وإن كانت قد غلبت عليهما النزعة البصرية، وهي لا تخرجهما عن دوائر الاتجاه البغدادي القائم على الانتخاب من آراء البصريين والكوفيين. وعلى غرارهما الزجاجي آخر الجيل الأول من البغداديين.</a:t>
            </a:r>
            <a:endParaRPr lang="en-US" sz="2400" dirty="0">
              <a:ea typeface="Calibri"/>
              <a:cs typeface="Arial"/>
            </a:endParaRPr>
          </a:p>
          <a:p>
            <a:r>
              <a:rPr lang="ar-IQ" b="1" dirty="0">
                <a:ea typeface="Calibri"/>
                <a:cs typeface="Simplified Arabic"/>
              </a:rPr>
              <a:t>أما إطلاق ابن جني اسم البغداديين على الكوفيين أحيانا, فيرجع إلى أن جمهور الجيل الأول من البغداديين كانت تغلب عليه النزعة الكوفية، فسماهم الكوفيين تارة، وتارة سماهم البغداديين، وأهمهم ثلاثة: ابن كيسان المتوفى سنة 299 للهجرة, وابن شُقَيْر1 المتوفى سنة 315, وابن الخياط2 المتوفى سنة 320, وفيهم يقول الزجاجي: "من علماء الكوفيين الذين أخذت عنهم: أبو الحسن بن كيسان وأبو بكر بن شقير وأبو بكر بن الخياط؛ لأن هؤلاء قدوة أعلام في علم الكوفيين، وكان أول اعتمادهم عليه، ثم درسوا علم البصريين بعد ذلك فجمعوا بين العلمين"3</a:t>
            </a:r>
            <a:endParaRPr lang="ar-IQ" dirty="0"/>
          </a:p>
        </p:txBody>
      </p:sp>
    </p:spTree>
    <p:extLst>
      <p:ext uri="{BB962C8B-B14F-4D97-AF65-F5344CB8AC3E}">
        <p14:creationId xmlns:p14="http://schemas.microsoft.com/office/powerpoint/2010/main" val="794222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pPr algn="just">
              <a:lnSpc>
                <a:spcPct val="115000"/>
              </a:lnSpc>
              <a:spcAft>
                <a:spcPts val="1000"/>
              </a:spcAft>
            </a:pPr>
            <a:r>
              <a:rPr lang="ar-IQ" b="1" dirty="0">
                <a:ea typeface="Calibri"/>
                <a:cs typeface="Simplified Arabic"/>
              </a:rPr>
              <a:t>ويصرح الزجاجي في موضع آخر بأن هؤلاء الأعلام ومعهم ابن الأنباري الكوفي الخالص, هم الذين ينقل عنهم احتجاجات الكوفيين لآرائهم، فهم الذين ضبطوا هذه الاحتجاجات ووثقوها وأحكموها، يقول في كتابه الإيضاح بعد أن أورد جملة وجوه الاحتجاج لآراء الكوفيين التي سردها في الكتاب سردا: "وإنما نذكر هذه الأجوبة عن الكوفيين على حسب ما سمعنا مما يحتج به عنهم من ينصر مذهبهم من المتأخرين وعلى حسب ما في كتبهم إلا أن العبارة عن ذلك بغير ألفاظهم والمعنى واحد؛ لأنا لو تكلفنا حكاية ألفاظهم بأعيانها لكان في نقل ذلك مشقة علينا من غير زيادة في الفائدة، بل لعل أكثر ألفاظهم لا يفهمها من لم ينظر في كتبهم، وكثير من ألفاظهم قد هذبها من نحكي</a:t>
            </a:r>
            <a:r>
              <a:rPr lang="ar-IQ" dirty="0">
                <a:ea typeface="Calibri"/>
                <a:cs typeface="Simplified Arabic"/>
              </a:rPr>
              <a:t> </a:t>
            </a:r>
            <a:r>
              <a:rPr lang="ar-IQ" b="1" dirty="0">
                <a:ea typeface="Calibri"/>
                <a:cs typeface="Simplified Arabic"/>
              </a:rPr>
              <a:t>عنه مذهب الكوفيين مثل ابن كيسان وابن شقير وابن الخياط وابن الأنباري، فنحن إنما نحكي علل الكوفيين على ألفاظ هؤلاء ومن جرى مجراهم، مع أنه لا زيادة في المعنى عليهم ولا بخس حظ يجب لهم"1.</a:t>
            </a:r>
            <a:endParaRPr lang="en-US" sz="2400" dirty="0">
              <a:ea typeface="Calibri"/>
              <a:cs typeface="Arial"/>
            </a:endParaRPr>
          </a:p>
          <a:p>
            <a:endParaRPr lang="ar-IQ" dirty="0"/>
          </a:p>
        </p:txBody>
      </p:sp>
    </p:spTree>
    <p:extLst>
      <p:ext uri="{BB962C8B-B14F-4D97-AF65-F5344CB8AC3E}">
        <p14:creationId xmlns:p14="http://schemas.microsoft.com/office/powerpoint/2010/main" val="741151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62500" lnSpcReduction="20000"/>
          </a:bodyPr>
          <a:lstStyle/>
          <a:p>
            <a:pPr algn="just">
              <a:lnSpc>
                <a:spcPct val="115000"/>
              </a:lnSpc>
              <a:spcAft>
                <a:spcPts val="1000"/>
              </a:spcAft>
            </a:pPr>
            <a:r>
              <a:rPr lang="ar-IQ" b="1" dirty="0">
                <a:ea typeface="Calibri"/>
                <a:cs typeface="Simplified Arabic"/>
              </a:rPr>
              <a:t>ومعنى ذلك أن ابن كيسان وابن شقير وابن الخياط الذين جمعوا بين علمي البصرة والكوفة كما يقول الزجاجي, هم الذين اشتقوا احتجاجات الكوفيين في جملتها، وهم الذين انتزعوا مقاييسها وعللها، مع ما أمدهم به الكوفيون من الكسائي إلى ابن الأنباري.</a:t>
            </a:r>
            <a:endParaRPr lang="en-US" sz="2400" dirty="0">
              <a:ea typeface="Calibri"/>
              <a:cs typeface="Arial"/>
            </a:endParaRPr>
          </a:p>
          <a:p>
            <a:pPr algn="just">
              <a:lnSpc>
                <a:spcPct val="115000"/>
              </a:lnSpc>
              <a:spcAft>
                <a:spcPts val="1000"/>
              </a:spcAft>
            </a:pPr>
            <a:r>
              <a:rPr lang="ar-IQ" b="1" dirty="0">
                <a:ea typeface="Calibri"/>
                <a:cs typeface="Simplified Arabic"/>
              </a:rPr>
              <a:t>وكان تثقفهم بالنحو البصري وما بُسط فيه من العلل والمقاييس ووجوه الاحتجاج مادة صاغوا منها عملهم. وبذلك تتضح لنا صحة ما رواه صاحب الإنصاف من احتجاجات الكوفيين بإزاء احتجاجات البصريين, فإن من يبحث عن هذه الاحتجاجات فيما وصلنا من كتابات الفراء وثعلب قلما يجد لها أصلا عندهما، مما قد يدعو إلى الشك في صحتها وأنها قد تكون من عمل بصريين متأخرين كما ظن ذلك فايل في مقدمته للإنصاف، وهو ظن واهم، إنما هي من عمل أوائل البغداديين ممن سميناهم وأمثالهم، ممن حاولوا -كما لاحظ الزجاجي- الاحتجاج للآراء الكوفية والاحتيال لها والتلطف في بيانها. وهم أنفسهم الذين يطلق عليهم ابن جني تارة اسم الكوفيين مدمجا فيهم سابقيهم من أمثال الكسائي والفراء، وتارة يطلق عليهم اسم البغداديين، يقصدهم وحدهم دون من تقدموهم من الكوفيين، وهو الاسم الصحيح الذي يتطابق مع ما أكدته كتب التراجم من خلطهم بين آراء المدرستين الكوفية والبصرية.</a:t>
            </a:r>
            <a:endParaRPr lang="en-US" sz="2400" dirty="0">
              <a:ea typeface="Calibri"/>
              <a:cs typeface="Arial"/>
            </a:endParaRPr>
          </a:p>
          <a:p>
            <a:endParaRPr lang="ar-IQ" dirty="0"/>
          </a:p>
        </p:txBody>
      </p:sp>
    </p:spTree>
    <p:extLst>
      <p:ext uri="{BB962C8B-B14F-4D97-AF65-F5344CB8AC3E}">
        <p14:creationId xmlns:p14="http://schemas.microsoft.com/office/powerpoint/2010/main" val="3042197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55000" lnSpcReduction="20000"/>
          </a:bodyPr>
          <a:lstStyle/>
          <a:p>
            <a:pPr algn="just">
              <a:lnSpc>
                <a:spcPct val="115000"/>
              </a:lnSpc>
              <a:spcAft>
                <a:spcPts val="1000"/>
              </a:spcAft>
            </a:pPr>
            <a:r>
              <a:rPr lang="ar-IQ" b="1" dirty="0">
                <a:ea typeface="Calibri"/>
                <a:cs typeface="Simplified Arabic"/>
              </a:rPr>
              <a:t>وكان يعاصرهم من يخلط بين آراء المدرستين نازعا نزعة بصرية قوية، على نحو ما يلقانا عند الزجاجي، وخلفه أبو علي الفارسي وتلميذه ابن جني، وكانا أشد منه نزوعا إلى آراء المدرسة البصرية، ولعلهما من أجل ذلك كانا ينسبان أنفسهما إلى تلك المدرسة، مما جعل الأمر يغم على بعض المعاصرين، فيضيفهما إلى البصريين2، وهما -كما سنرى عما قليل- بغداديان، يقفان غالبا مع</a:t>
            </a:r>
            <a:r>
              <a:rPr lang="ar-IQ" dirty="0">
                <a:ea typeface="Calibri"/>
                <a:cs typeface="Simplified Arabic"/>
              </a:rPr>
              <a:t> </a:t>
            </a:r>
            <a:r>
              <a:rPr lang="ar-IQ" b="1" dirty="0">
                <a:ea typeface="Calibri"/>
                <a:cs typeface="Simplified Arabic"/>
              </a:rPr>
              <a:t>البصريين وقد يقفان مع الكوفيين حسب ما </a:t>
            </a:r>
            <a:r>
              <a:rPr lang="ar-IQ" b="1" dirty="0" err="1">
                <a:ea typeface="Calibri"/>
                <a:cs typeface="Simplified Arabic"/>
              </a:rPr>
              <a:t>يقتضيه</a:t>
            </a:r>
            <a:r>
              <a:rPr lang="ar-IQ" b="1" dirty="0">
                <a:ea typeface="Calibri"/>
                <a:cs typeface="Simplified Arabic"/>
              </a:rPr>
              <a:t> اجتهادهما، وقد يخالفانهما جميعا حسب ما صح عندهما من الرأي الصائب.</a:t>
            </a:r>
            <a:endParaRPr lang="en-US" sz="2400" dirty="0">
              <a:ea typeface="Calibri"/>
              <a:cs typeface="Arial"/>
            </a:endParaRPr>
          </a:p>
          <a:p>
            <a:pPr algn="just">
              <a:lnSpc>
                <a:spcPct val="115000"/>
              </a:lnSpc>
              <a:spcAft>
                <a:spcPts val="1000"/>
              </a:spcAft>
            </a:pPr>
            <a:r>
              <a:rPr lang="ar-IQ" b="1" dirty="0">
                <a:ea typeface="Calibri"/>
                <a:cs typeface="Simplified Arabic"/>
              </a:rPr>
              <a:t>وتلك هي المنازِع العامة للمدرسة البغدادية، وكأنما اتجهت اتجاهين: اتجاها مبكرا عند ابن كيسان وابن شقير وابن الخياط نزع فيه أصحابه إلى آراء المدرسة الكوفية وأكثروا من الاحتجاج لها، مع فتح الأبواب لكثير من آراء المدرسة البصرية، وأيضا مع فتح باب الاجتهاد لبعض الآراء الجديدة، واتجاها مقابلا عند الزجاجي ثم عند أبي علي الفارسي وابن جني، نزع فيه أصحابه إلى آراء المدرسة البصرية وهو الاتجاه الذي ساد فيما بعد لا في مدرسة بغداد وحدها، بل في جميع البيئات التي عُنيت بدراسة النحو. ولعل من الخير أن نقف وقفة قصيرة عند أهم من مثلوا المنزعين في نشأة تلك المدرسة، وهما: ابن كيسان والزجاجي، ثم نتلوهما بالحديث عن أبي علي الفارسي وابن جني ومن جاء في إثرهما من نحاة إيران والعراق والشام ممن استضاءوا بمنهجهما النحوي في نشاطهم العلمي.</a:t>
            </a:r>
            <a:endParaRPr lang="en-US" sz="2400">
              <a:ea typeface="Calibri"/>
              <a:cs typeface="Arial"/>
            </a:endParaRPr>
          </a:p>
          <a:p>
            <a:endParaRPr lang="ar-IQ"/>
          </a:p>
        </p:txBody>
      </p:sp>
    </p:spTree>
    <p:extLst>
      <p:ext uri="{BB962C8B-B14F-4D97-AF65-F5344CB8AC3E}">
        <p14:creationId xmlns:p14="http://schemas.microsoft.com/office/powerpoint/2010/main" val="1368397445"/>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952</Words>
  <Application>Microsoft Office PowerPoint</Application>
  <PresentationFormat>عرض على الشاشة (3:4)‏</PresentationFormat>
  <Paragraphs>11</Paragraphs>
  <Slides>6</Slides>
  <Notes>0</Notes>
  <HiddenSlides>0</HiddenSlides>
  <MMClips>0</MMClips>
  <ScaleCrop>false</ScaleCrop>
  <HeadingPairs>
    <vt:vector size="4" baseType="variant">
      <vt:variant>
        <vt:lpstr>نسق</vt:lpstr>
      </vt:variant>
      <vt:variant>
        <vt:i4>1</vt:i4>
      </vt:variant>
      <vt:variant>
        <vt:lpstr>عناوين الشرائح</vt:lpstr>
      </vt:variant>
      <vt:variant>
        <vt:i4>6</vt:i4>
      </vt:variant>
    </vt:vector>
  </HeadingPairs>
  <TitlesOfParts>
    <vt:vector size="7" baseType="lpstr">
      <vt:lpstr>سمة Office</vt:lpstr>
      <vt:lpstr>المحاضرة السادسة والثلاثون : ملامح نشأة  المدرسةالبغدادية: </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الحادية والثلاثون : القسم الأول ملامح نشأة  المدرسة البغدادية: </dc:title>
  <dc:creator>riyadh</dc:creator>
  <cp:lastModifiedBy>riyadh</cp:lastModifiedBy>
  <cp:revision>2</cp:revision>
  <dcterms:created xsi:type="dcterms:W3CDTF">2018-12-10T09:44:25Z</dcterms:created>
  <dcterms:modified xsi:type="dcterms:W3CDTF">2018-12-11T17:56:23Z</dcterms:modified>
</cp:coreProperties>
</file>