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r">
              <a:lnSpc>
                <a:spcPct val="115000"/>
              </a:lnSpc>
            </a:pPr>
            <a:r>
              <a:rPr lang="ar-IQ" b="1" u="sng" dirty="0">
                <a:ea typeface="Calibri"/>
                <a:cs typeface="Simplified Arabic"/>
              </a:rPr>
              <a:t> </a:t>
            </a:r>
            <a:r>
              <a:rPr lang="ar-IQ" b="1" dirty="0">
                <a:ea typeface="Calibri"/>
                <a:cs typeface="Simplified Arabic"/>
              </a:rPr>
              <a:t>المحاضرة </a:t>
            </a:r>
            <a:r>
              <a:rPr lang="ar-IQ" b="1" dirty="0" smtClean="0">
                <a:ea typeface="Calibri"/>
                <a:cs typeface="Simplified Arabic"/>
              </a:rPr>
              <a:t>السابعة </a:t>
            </a:r>
            <a:r>
              <a:rPr lang="ar-IQ" b="1" dirty="0">
                <a:ea typeface="Calibri"/>
                <a:cs typeface="Simplified Arabic"/>
              </a:rPr>
              <a:t>والثلاثون </a:t>
            </a:r>
            <a:r>
              <a:rPr lang="ar-IQ" b="1" dirty="0" smtClean="0">
                <a:ea typeface="Calibri"/>
                <a:cs typeface="Simplified Arabic"/>
              </a:rPr>
              <a:t>: من </a:t>
            </a:r>
            <a:r>
              <a:rPr lang="ar-IQ" b="1" dirty="0">
                <a:ea typeface="Calibri"/>
                <a:cs typeface="Simplified Arabic"/>
              </a:rPr>
              <a:t>ابن كيسان (</a:t>
            </a:r>
            <a:r>
              <a:rPr lang="ar-IQ" b="1" dirty="0" smtClean="0">
                <a:ea typeface="Calibri"/>
                <a:cs typeface="Simplified Arabic"/>
              </a:rPr>
              <a:t>ت299ه)حياته وآراؤه التي وافق فيها البصريين:</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3025339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55000" lnSpcReduction="20000"/>
          </a:bodyPr>
          <a:lstStyle/>
          <a:p>
            <a:pPr algn="just">
              <a:lnSpc>
                <a:spcPct val="115000"/>
              </a:lnSpc>
              <a:spcAft>
                <a:spcPts val="1000"/>
              </a:spcAft>
            </a:pPr>
            <a:r>
              <a:rPr lang="ar-IQ" b="1" dirty="0">
                <a:ea typeface="Calibri"/>
                <a:cs typeface="Simplified Arabic"/>
              </a:rPr>
              <a:t>هو أبو الحسن محمد بن أحمد بن كيسان، وسلكه بروكلمان وبعض كتاب التراجم في المدرسة البصرية، وهو يعد أول أئمة المدرسة البغدادية، فقد توفي سنة 299 للهجرة، وكان قد أخذ عن المبرد وثعلب وأتقن مذهبي البصريين والكوفيين في النحو، وكان أبو بكر بن مجاهد إمام القراء في عصره يقول: هو أنحى من ثعلب والمبرد، وصنف كتبا كثيرة منها: كتاب اختلاف البصريين والكوفيين, وكتاب الكافي في النحو, وكتاب التصاريف، وكتاب المختار في علل النحو في ثلاث مجلدات, وقد أشار إليه الزجاجي في الإيضاح، ولعله هو الذي عُني فيه بوضع احتجاجاته لآراء المدرسة الكوفية.</a:t>
            </a:r>
            <a:endParaRPr lang="en-US" sz="2400" dirty="0">
              <a:ea typeface="Calibri"/>
              <a:cs typeface="Arial"/>
            </a:endParaRPr>
          </a:p>
          <a:p>
            <a:pPr algn="just">
              <a:lnSpc>
                <a:spcPct val="115000"/>
              </a:lnSpc>
              <a:spcAft>
                <a:spcPts val="1000"/>
              </a:spcAft>
            </a:pPr>
            <a:r>
              <a:rPr lang="ar-IQ" b="1" dirty="0">
                <a:ea typeface="Calibri"/>
                <a:cs typeface="Simplified Arabic"/>
              </a:rPr>
              <a:t>وفي كلام الزجاجي عنه ما يدل على أنه كان يعنى بحدود النحو، فقد نقل عنه حد الاسم بقوله: "الأسماء: ما أبانت عن الأشخاص وتضمنت معانيها نحو: رجل وفرس", ثم قال: "ولابن كيسان في كتبه حدود للاسم غير هذا هي من جنس حدود النحويين، وحدّه في الكتاب المختار بمثل الحد الذي ذكرناه من كلام المنطقيين"1 يريد: حدهم له بقولهم: "الاسم: صوت موضوع دالّ باتفاق على معنى غير مقرون بزمان"2. ولعل في ذلك ما يدل على أن ابن كيسان كان يأخذ نفسه بثقافة منطقية عميقة، ويقول </a:t>
            </a:r>
            <a:r>
              <a:rPr lang="ar-IQ" b="1" dirty="0" err="1">
                <a:ea typeface="Calibri"/>
                <a:cs typeface="Simplified Arabic"/>
              </a:rPr>
              <a:t>مترجموه</a:t>
            </a:r>
            <a:r>
              <a:rPr lang="ar-IQ" b="1" dirty="0">
                <a:ea typeface="Calibri"/>
                <a:cs typeface="Simplified Arabic"/>
              </a:rPr>
              <a:t>: إنه كان يمتاز بحدة خاطره وبعد غوصه وغرائب قياساته، ويضربون مثلا لذلك أنه سئل عن قراءة آية سورة طه: {إِنْ هَذَانِ لَسَاحِرَانِ} ما وجهها من الإعراب؟ فقال: نجعلها مبنية "أي: تلزم الألف في حالتي النصب والجر" فسئل عن علة بنائها فقال: لأن المفرد منها مبني وهو هذا, وكذلك الجمع هؤلاء مبني، فنجعلها مبنية مثلهما.</a:t>
            </a:r>
            <a:endParaRPr lang="en-US" sz="2400" dirty="0">
              <a:ea typeface="Calibri"/>
              <a:cs typeface="Arial"/>
            </a:endParaRPr>
          </a:p>
          <a:p>
            <a:endParaRPr lang="ar-IQ" dirty="0"/>
          </a:p>
        </p:txBody>
      </p:sp>
    </p:spTree>
    <p:extLst>
      <p:ext uri="{BB962C8B-B14F-4D97-AF65-F5344CB8AC3E}">
        <p14:creationId xmlns:p14="http://schemas.microsoft.com/office/powerpoint/2010/main" val="38553703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70000" lnSpcReduction="20000"/>
          </a:bodyPr>
          <a:lstStyle/>
          <a:p>
            <a:r>
              <a:rPr lang="ar-IQ" b="1" dirty="0">
                <a:ea typeface="Calibri"/>
                <a:cs typeface="Simplified Arabic"/>
              </a:rPr>
              <a:t>ويقول </a:t>
            </a:r>
            <a:r>
              <a:rPr lang="ar-IQ" b="1" dirty="0" err="1">
                <a:ea typeface="Calibri"/>
                <a:cs typeface="Simplified Arabic"/>
              </a:rPr>
              <a:t>مترجموه</a:t>
            </a:r>
            <a:r>
              <a:rPr lang="ar-IQ" b="1" dirty="0">
                <a:ea typeface="Calibri"/>
                <a:cs typeface="Simplified Arabic"/>
              </a:rPr>
              <a:t> أيضا: إنه مزج النحوين: البصري والكوفي، فأخذ من كل واحد منهما ما غلب على ظنه صحته، واطرد له قياسه، وترك التعصب لأحد الفريقين على الآخر. وتدور له في كتب النحو آراء كثيرة، منها ما وافق فيه البصريين ومنها ما وافق فيه الكوفيين ومنها ما وصل إليه باجتهاده وبعد غوره، فمما وافق فيه البصريين ذهابهم إلى أن الناصب للمضارع بعد لام التعليل أن مضمرة مثل: جئت لأكرمك، وإنما قدروا بعدها أن لأنها قد تظهر في مثل قولك: جئت لأن أكرمك. ومع </a:t>
            </a:r>
            <a:r>
              <a:rPr lang="ar-IQ" b="1" dirty="0" err="1">
                <a:ea typeface="Calibri"/>
                <a:cs typeface="Simplified Arabic"/>
              </a:rPr>
              <a:t>ارتضائه</a:t>
            </a:r>
            <a:r>
              <a:rPr lang="ar-IQ" b="1" dirty="0">
                <a:ea typeface="Calibri"/>
                <a:cs typeface="Simplified Arabic"/>
              </a:rPr>
              <a:t> هذا الرأي البصري أضاف إليه أنه يجوز أن يكون الناصب بعد لام التعليل كي محذوفة لمجيئها أيضا في مثل قولك: جئت لكي أكرمك، ومعروف أن الكوفيين يذهبون إلى أن لام التعليل تنصب المضارع بنفسها دون حاجة إلى تقدير أن كما ذهب البصريون3. وكان يذهب مذهب المبرد وابن السراج تلميذه في أن العامل في التابع من النعت والتأكيد وعطف البيان هو العامل في المتبوع ينصبّ عليهما </a:t>
            </a:r>
            <a:r>
              <a:rPr lang="ar-IQ" b="1" dirty="0" err="1">
                <a:ea typeface="Calibri"/>
                <a:cs typeface="Simplified Arabic"/>
              </a:rPr>
              <a:t>انصبابة</a:t>
            </a:r>
            <a:r>
              <a:rPr lang="ar-IQ" b="1" dirty="0">
                <a:ea typeface="Calibri"/>
                <a:cs typeface="Simplified Arabic"/>
              </a:rPr>
              <a:t> واحدة، وكان الخليل وسيبويه والأخفش يذهبون إلى أن العامل فيها جميعا هو التبعية4. وكان يرى رأي الزجاج في أن الضمير من "هو وهي" الهاء فقط والواو والياء زائدتان لحذفهما في المثنى والجمع، بينما كان يرى بقية البصريين أن هو وهي جميعا أصلان1. وكان يتابع يونس في أن "إما" في مثل قولك: جاء إما زيد وإما عمرو ليست عاطفة، وإنما العطف بالواو التي قبلها2.</a:t>
            </a:r>
            <a:endParaRPr lang="ar-IQ" dirty="0"/>
          </a:p>
        </p:txBody>
      </p:sp>
    </p:spTree>
    <p:extLst>
      <p:ext uri="{BB962C8B-B14F-4D97-AF65-F5344CB8AC3E}">
        <p14:creationId xmlns:p14="http://schemas.microsoft.com/office/powerpoint/2010/main" val="3845075300"/>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528</Words>
  <Application>Microsoft Office PowerPoint</Application>
  <PresentationFormat>عرض على الشاشة (3:4)‏</PresentationFormat>
  <Paragraphs>4</Paragraphs>
  <Slides>3</Slides>
  <Notes>0</Notes>
  <HiddenSlides>0</HiddenSlides>
  <MMClips>0</MMClips>
  <ScaleCrop>false</ScaleCrop>
  <HeadingPairs>
    <vt:vector size="4" baseType="variant">
      <vt:variant>
        <vt:lpstr>نسق</vt:lpstr>
      </vt:variant>
      <vt:variant>
        <vt:i4>1</vt:i4>
      </vt:variant>
      <vt:variant>
        <vt:lpstr>عناوين الشرائح</vt:lpstr>
      </vt:variant>
      <vt:variant>
        <vt:i4>3</vt:i4>
      </vt:variant>
    </vt:vector>
  </HeadingPairs>
  <TitlesOfParts>
    <vt:vector size="4" baseType="lpstr">
      <vt:lpstr>سمة Office</vt:lpstr>
      <vt:lpstr> المحاضرة السابعة والثلاثون : من ابن كيسان (ت299ه)حياته وآراؤه التي وافق فيها البصريين: </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المحاضرة الثانية والثلاثون : القسم الثاني من اعلام المدرسة البغداديّة ابن كيسان (ت299ه): </dc:title>
  <dc:creator>riyadh</dc:creator>
  <cp:lastModifiedBy>riyadh</cp:lastModifiedBy>
  <cp:revision>8</cp:revision>
  <dcterms:created xsi:type="dcterms:W3CDTF">2018-12-10T09:27:27Z</dcterms:created>
  <dcterms:modified xsi:type="dcterms:W3CDTF">2018-12-11T19:15:40Z</dcterms:modified>
</cp:coreProperties>
</file>